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5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26"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18D6B-C404-426E-9BB3-3791F53F5DB6}" type="datetimeFigureOut">
              <a:rPr lang="en-IN" smtClean="0"/>
              <a:t>05-09-2019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075FD-F0A0-43A4-9C79-116DE2C38676}" type="slidenum">
              <a:rPr lang="en-IN" smtClean="0"/>
              <a:t>‹#›</a:t>
            </a:fld>
            <a:endParaRPr lang="en-IN"/>
          </a:p>
        </p:txBody>
      </p:sp>
    </p:spTree>
    <p:extLst>
      <p:ext uri="{BB962C8B-B14F-4D97-AF65-F5344CB8AC3E}">
        <p14:creationId xmlns:p14="http://schemas.microsoft.com/office/powerpoint/2010/main" val="48866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2935E-A46B-4FC3-BAFC-BD9CF5F1C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04A0BA8-440C-47F7-B186-49FF8C6B5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A78DAA1-CF07-4AA0-B585-76D39B68FA4E}"/>
              </a:ext>
            </a:extLst>
          </p:cNvPr>
          <p:cNvSpPr>
            <a:spLocks noGrp="1"/>
          </p:cNvSpPr>
          <p:nvPr>
            <p:ph type="dt" sz="half" idx="10"/>
          </p:nvPr>
        </p:nvSpPr>
        <p:spPr/>
        <p:txBody>
          <a:bodyPr/>
          <a:lstStyle/>
          <a:p>
            <a:fld id="{E186A9EC-B836-4BEA-92A2-C662E9A4ECE4}" type="datetime1">
              <a:rPr lang="en-IN" smtClean="0"/>
              <a:t>05-09-2019</a:t>
            </a:fld>
            <a:endParaRPr lang="en-IN"/>
          </a:p>
        </p:txBody>
      </p:sp>
      <p:sp>
        <p:nvSpPr>
          <p:cNvPr id="5" name="Footer Placeholder 4">
            <a:extLst>
              <a:ext uri="{FF2B5EF4-FFF2-40B4-BE49-F238E27FC236}">
                <a16:creationId xmlns:a16="http://schemas.microsoft.com/office/drawing/2014/main" xmlns="" id="{94753449-E33C-4CE4-B41B-E9F82D8961F1}"/>
              </a:ext>
            </a:extLst>
          </p:cNvPr>
          <p:cNvSpPr>
            <a:spLocks noGrp="1"/>
          </p:cNvSpPr>
          <p:nvPr>
            <p:ph type="ftr" sz="quarter" idx="11"/>
          </p:nvPr>
        </p:nvSpPr>
        <p:spPr/>
        <p:txBody>
          <a:bodyPr/>
          <a:lstStyle/>
          <a:p>
            <a:r>
              <a:rPr lang="en-IN"/>
              <a:t>Machne Leaning - 17EECC307 Laboratory </a:t>
            </a:r>
          </a:p>
        </p:txBody>
      </p:sp>
      <p:sp>
        <p:nvSpPr>
          <p:cNvPr id="6" name="Slide Number Placeholder 5">
            <a:extLst>
              <a:ext uri="{FF2B5EF4-FFF2-40B4-BE49-F238E27FC236}">
                <a16:creationId xmlns:a16="http://schemas.microsoft.com/office/drawing/2014/main" xmlns="" id="{3B5913C0-3BB2-471F-B6C4-092C667C140B}"/>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262275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51D015-7B71-48FA-9AB0-5CA85E9B84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366A50D-EBE2-43C9-8593-44E1E7A817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589B84-3680-4641-A193-1972C4EA421E}"/>
              </a:ext>
            </a:extLst>
          </p:cNvPr>
          <p:cNvSpPr>
            <a:spLocks noGrp="1"/>
          </p:cNvSpPr>
          <p:nvPr>
            <p:ph type="dt" sz="half" idx="10"/>
          </p:nvPr>
        </p:nvSpPr>
        <p:spPr/>
        <p:txBody>
          <a:bodyPr/>
          <a:lstStyle/>
          <a:p>
            <a:fld id="{E602C98C-966D-4962-88C9-A049183B637C}" type="datetime1">
              <a:rPr lang="en-IN" smtClean="0"/>
              <a:t>05-09-2019</a:t>
            </a:fld>
            <a:endParaRPr lang="en-IN"/>
          </a:p>
        </p:txBody>
      </p:sp>
      <p:sp>
        <p:nvSpPr>
          <p:cNvPr id="5" name="Footer Placeholder 4">
            <a:extLst>
              <a:ext uri="{FF2B5EF4-FFF2-40B4-BE49-F238E27FC236}">
                <a16:creationId xmlns:a16="http://schemas.microsoft.com/office/drawing/2014/main" xmlns="" id="{3E96EF6F-BB68-455C-8460-D955516B7101}"/>
              </a:ext>
            </a:extLst>
          </p:cNvPr>
          <p:cNvSpPr>
            <a:spLocks noGrp="1"/>
          </p:cNvSpPr>
          <p:nvPr>
            <p:ph type="ftr" sz="quarter" idx="11"/>
          </p:nvPr>
        </p:nvSpPr>
        <p:spPr/>
        <p:txBody>
          <a:bodyPr/>
          <a:lstStyle/>
          <a:p>
            <a:r>
              <a:rPr lang="en-IN"/>
              <a:t>Machne Leaning - 17EECC307 Laboratory </a:t>
            </a:r>
          </a:p>
        </p:txBody>
      </p:sp>
      <p:sp>
        <p:nvSpPr>
          <p:cNvPr id="6" name="Slide Number Placeholder 5">
            <a:extLst>
              <a:ext uri="{FF2B5EF4-FFF2-40B4-BE49-F238E27FC236}">
                <a16:creationId xmlns:a16="http://schemas.microsoft.com/office/drawing/2014/main" xmlns="" id="{6B783F0C-1853-4239-9235-E058760B50BB}"/>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287593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7AE4F6-9F8F-4429-977E-25B931628D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B737147-2898-4AF3-9C3F-9BB9AE037D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4F42901-2B23-482C-B59A-4E3432C33FC0}"/>
              </a:ext>
            </a:extLst>
          </p:cNvPr>
          <p:cNvSpPr>
            <a:spLocks noGrp="1"/>
          </p:cNvSpPr>
          <p:nvPr>
            <p:ph type="dt" sz="half" idx="10"/>
          </p:nvPr>
        </p:nvSpPr>
        <p:spPr/>
        <p:txBody>
          <a:bodyPr/>
          <a:lstStyle/>
          <a:p>
            <a:fld id="{746AB431-2755-4140-A11D-49EFF15AA48E}" type="datetime1">
              <a:rPr lang="en-IN" smtClean="0"/>
              <a:t>05-09-2019</a:t>
            </a:fld>
            <a:endParaRPr lang="en-IN"/>
          </a:p>
        </p:txBody>
      </p:sp>
      <p:sp>
        <p:nvSpPr>
          <p:cNvPr id="5" name="Footer Placeholder 4">
            <a:extLst>
              <a:ext uri="{FF2B5EF4-FFF2-40B4-BE49-F238E27FC236}">
                <a16:creationId xmlns:a16="http://schemas.microsoft.com/office/drawing/2014/main" xmlns="" id="{D13D3DFC-A301-44EE-8E35-E03793C9E89D}"/>
              </a:ext>
            </a:extLst>
          </p:cNvPr>
          <p:cNvSpPr>
            <a:spLocks noGrp="1"/>
          </p:cNvSpPr>
          <p:nvPr>
            <p:ph type="ftr" sz="quarter" idx="11"/>
          </p:nvPr>
        </p:nvSpPr>
        <p:spPr/>
        <p:txBody>
          <a:bodyPr/>
          <a:lstStyle/>
          <a:p>
            <a:r>
              <a:rPr lang="en-IN"/>
              <a:t>Machne Leaning - 17EECC307 Laboratory </a:t>
            </a:r>
          </a:p>
        </p:txBody>
      </p:sp>
      <p:sp>
        <p:nvSpPr>
          <p:cNvPr id="6" name="Slide Number Placeholder 5">
            <a:extLst>
              <a:ext uri="{FF2B5EF4-FFF2-40B4-BE49-F238E27FC236}">
                <a16:creationId xmlns:a16="http://schemas.microsoft.com/office/drawing/2014/main" xmlns="" id="{DDF9E2CE-6D89-400B-8F7F-B0A1245ED003}"/>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169166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6E458-4FA7-4B26-901A-311F446E4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1DD4CCA-7126-4E73-8689-CA034CE995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9554F39-58C0-4977-87BE-B04FB809F439}"/>
              </a:ext>
            </a:extLst>
          </p:cNvPr>
          <p:cNvSpPr>
            <a:spLocks noGrp="1"/>
          </p:cNvSpPr>
          <p:nvPr>
            <p:ph type="dt" sz="half" idx="10"/>
          </p:nvPr>
        </p:nvSpPr>
        <p:spPr/>
        <p:txBody>
          <a:bodyPr/>
          <a:lstStyle/>
          <a:p>
            <a:fld id="{573E892D-5CEF-4816-A235-612A3C6BEBA7}" type="datetime1">
              <a:rPr lang="en-IN" smtClean="0"/>
              <a:t>05-09-2019</a:t>
            </a:fld>
            <a:endParaRPr lang="en-IN"/>
          </a:p>
        </p:txBody>
      </p:sp>
      <p:sp>
        <p:nvSpPr>
          <p:cNvPr id="5" name="Footer Placeholder 4">
            <a:extLst>
              <a:ext uri="{FF2B5EF4-FFF2-40B4-BE49-F238E27FC236}">
                <a16:creationId xmlns:a16="http://schemas.microsoft.com/office/drawing/2014/main" xmlns="" id="{2E13F6D1-9D87-4D57-9425-2964A0C63B01}"/>
              </a:ext>
            </a:extLst>
          </p:cNvPr>
          <p:cNvSpPr>
            <a:spLocks noGrp="1"/>
          </p:cNvSpPr>
          <p:nvPr>
            <p:ph type="ftr" sz="quarter" idx="11"/>
          </p:nvPr>
        </p:nvSpPr>
        <p:spPr/>
        <p:txBody>
          <a:bodyPr/>
          <a:lstStyle/>
          <a:p>
            <a:r>
              <a:rPr lang="en-IN"/>
              <a:t>Machne Leaning - 17EECC307 Laboratory </a:t>
            </a:r>
          </a:p>
        </p:txBody>
      </p:sp>
      <p:sp>
        <p:nvSpPr>
          <p:cNvPr id="6" name="Slide Number Placeholder 5">
            <a:extLst>
              <a:ext uri="{FF2B5EF4-FFF2-40B4-BE49-F238E27FC236}">
                <a16:creationId xmlns:a16="http://schemas.microsoft.com/office/drawing/2014/main" xmlns="" id="{C53B757B-EEF1-4530-8C61-26B45B88E63C}"/>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171062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EE81-3502-42FC-9EDD-8E7A7D34C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26055F-3ADB-468D-86C3-A0D680156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0077684-CF9E-4EC8-9285-822934EE35F9}"/>
              </a:ext>
            </a:extLst>
          </p:cNvPr>
          <p:cNvSpPr>
            <a:spLocks noGrp="1"/>
          </p:cNvSpPr>
          <p:nvPr>
            <p:ph type="dt" sz="half" idx="10"/>
          </p:nvPr>
        </p:nvSpPr>
        <p:spPr/>
        <p:txBody>
          <a:bodyPr/>
          <a:lstStyle/>
          <a:p>
            <a:fld id="{8EF1491E-E736-4D02-819A-1E22A3D39E1E}" type="datetime1">
              <a:rPr lang="en-IN" smtClean="0"/>
              <a:t>05-09-2019</a:t>
            </a:fld>
            <a:endParaRPr lang="en-IN"/>
          </a:p>
        </p:txBody>
      </p:sp>
      <p:sp>
        <p:nvSpPr>
          <p:cNvPr id="5" name="Footer Placeholder 4">
            <a:extLst>
              <a:ext uri="{FF2B5EF4-FFF2-40B4-BE49-F238E27FC236}">
                <a16:creationId xmlns:a16="http://schemas.microsoft.com/office/drawing/2014/main" xmlns="" id="{DFB067E9-1069-4282-B1C1-32A6F8B34218}"/>
              </a:ext>
            </a:extLst>
          </p:cNvPr>
          <p:cNvSpPr>
            <a:spLocks noGrp="1"/>
          </p:cNvSpPr>
          <p:nvPr>
            <p:ph type="ftr" sz="quarter" idx="11"/>
          </p:nvPr>
        </p:nvSpPr>
        <p:spPr/>
        <p:txBody>
          <a:bodyPr/>
          <a:lstStyle/>
          <a:p>
            <a:r>
              <a:rPr lang="en-IN"/>
              <a:t>Machne Leaning - 17EECC307 Laboratory </a:t>
            </a:r>
          </a:p>
        </p:txBody>
      </p:sp>
      <p:sp>
        <p:nvSpPr>
          <p:cNvPr id="6" name="Slide Number Placeholder 5">
            <a:extLst>
              <a:ext uri="{FF2B5EF4-FFF2-40B4-BE49-F238E27FC236}">
                <a16:creationId xmlns:a16="http://schemas.microsoft.com/office/drawing/2014/main" xmlns="" id="{944453BC-120E-4571-9D35-575A0D05AC77}"/>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165317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5D42B-02FB-4929-B7DF-D46434287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63CE6CC-6DA6-4D12-9AA2-DA06C14741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44D9E23-2C88-4779-BB70-6569D47A86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E0D399D-BA85-44EF-8A53-EF775847DBDB}"/>
              </a:ext>
            </a:extLst>
          </p:cNvPr>
          <p:cNvSpPr>
            <a:spLocks noGrp="1"/>
          </p:cNvSpPr>
          <p:nvPr>
            <p:ph type="dt" sz="half" idx="10"/>
          </p:nvPr>
        </p:nvSpPr>
        <p:spPr/>
        <p:txBody>
          <a:bodyPr/>
          <a:lstStyle/>
          <a:p>
            <a:fld id="{EAB6647C-34D4-45FF-99F0-F6AB22A5EBEB}" type="datetime1">
              <a:rPr lang="en-IN" smtClean="0"/>
              <a:t>05-09-2019</a:t>
            </a:fld>
            <a:endParaRPr lang="en-IN"/>
          </a:p>
        </p:txBody>
      </p:sp>
      <p:sp>
        <p:nvSpPr>
          <p:cNvPr id="6" name="Footer Placeholder 5">
            <a:extLst>
              <a:ext uri="{FF2B5EF4-FFF2-40B4-BE49-F238E27FC236}">
                <a16:creationId xmlns:a16="http://schemas.microsoft.com/office/drawing/2014/main" xmlns="" id="{78D549ED-EF36-4A54-8ED1-6A4A5C4160E4}"/>
              </a:ext>
            </a:extLst>
          </p:cNvPr>
          <p:cNvSpPr>
            <a:spLocks noGrp="1"/>
          </p:cNvSpPr>
          <p:nvPr>
            <p:ph type="ftr" sz="quarter" idx="11"/>
          </p:nvPr>
        </p:nvSpPr>
        <p:spPr/>
        <p:txBody>
          <a:bodyPr/>
          <a:lstStyle/>
          <a:p>
            <a:r>
              <a:rPr lang="en-IN"/>
              <a:t>Machne Leaning - 17EECC307 Laboratory </a:t>
            </a:r>
          </a:p>
        </p:txBody>
      </p:sp>
      <p:sp>
        <p:nvSpPr>
          <p:cNvPr id="7" name="Slide Number Placeholder 6">
            <a:extLst>
              <a:ext uri="{FF2B5EF4-FFF2-40B4-BE49-F238E27FC236}">
                <a16:creationId xmlns:a16="http://schemas.microsoft.com/office/drawing/2014/main" xmlns="" id="{6E229D3A-12AB-45B8-AA24-66F9994A536B}"/>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402379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41DC7-7832-4FCF-B4FC-D35B44293B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12E49C-AD6D-4714-9EC8-AC26A7694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687834D-4E74-4263-8E5B-9731DFC2E2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E8BC205-E9B8-47A9-AFF7-081F5B5ED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16D6BE0-3C0D-418C-A968-6C7E11F623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D6B3ACB-042E-424B-AD2F-AFA4D725078E}"/>
              </a:ext>
            </a:extLst>
          </p:cNvPr>
          <p:cNvSpPr>
            <a:spLocks noGrp="1"/>
          </p:cNvSpPr>
          <p:nvPr>
            <p:ph type="dt" sz="half" idx="10"/>
          </p:nvPr>
        </p:nvSpPr>
        <p:spPr/>
        <p:txBody>
          <a:bodyPr/>
          <a:lstStyle/>
          <a:p>
            <a:fld id="{962E01B7-F89F-4513-B06E-00840307CDAD}" type="datetime1">
              <a:rPr lang="en-IN" smtClean="0"/>
              <a:t>05-09-2019</a:t>
            </a:fld>
            <a:endParaRPr lang="en-IN"/>
          </a:p>
        </p:txBody>
      </p:sp>
      <p:sp>
        <p:nvSpPr>
          <p:cNvPr id="8" name="Footer Placeholder 7">
            <a:extLst>
              <a:ext uri="{FF2B5EF4-FFF2-40B4-BE49-F238E27FC236}">
                <a16:creationId xmlns:a16="http://schemas.microsoft.com/office/drawing/2014/main" xmlns="" id="{C69C573B-5E3D-4447-922D-851B3FD4D259}"/>
              </a:ext>
            </a:extLst>
          </p:cNvPr>
          <p:cNvSpPr>
            <a:spLocks noGrp="1"/>
          </p:cNvSpPr>
          <p:nvPr>
            <p:ph type="ftr" sz="quarter" idx="11"/>
          </p:nvPr>
        </p:nvSpPr>
        <p:spPr/>
        <p:txBody>
          <a:bodyPr/>
          <a:lstStyle/>
          <a:p>
            <a:r>
              <a:rPr lang="en-IN"/>
              <a:t>Machne Leaning - 17EECC307 Laboratory </a:t>
            </a:r>
          </a:p>
        </p:txBody>
      </p:sp>
      <p:sp>
        <p:nvSpPr>
          <p:cNvPr id="9" name="Slide Number Placeholder 8">
            <a:extLst>
              <a:ext uri="{FF2B5EF4-FFF2-40B4-BE49-F238E27FC236}">
                <a16:creationId xmlns:a16="http://schemas.microsoft.com/office/drawing/2014/main" xmlns="" id="{468CFD05-372B-4D44-A3F5-D02FAEB8126C}"/>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278033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1F279-F69F-478A-A30B-7EE89BB7D4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4A7EF6C-BCB0-4826-9703-BEC402C740D6}"/>
              </a:ext>
            </a:extLst>
          </p:cNvPr>
          <p:cNvSpPr>
            <a:spLocks noGrp="1"/>
          </p:cNvSpPr>
          <p:nvPr>
            <p:ph type="dt" sz="half" idx="10"/>
          </p:nvPr>
        </p:nvSpPr>
        <p:spPr/>
        <p:txBody>
          <a:bodyPr/>
          <a:lstStyle/>
          <a:p>
            <a:fld id="{8976AD29-3D51-46BB-A45F-05E1BD0EA20F}" type="datetime1">
              <a:rPr lang="en-IN" smtClean="0"/>
              <a:t>05-09-2019</a:t>
            </a:fld>
            <a:endParaRPr lang="en-IN"/>
          </a:p>
        </p:txBody>
      </p:sp>
      <p:sp>
        <p:nvSpPr>
          <p:cNvPr id="4" name="Footer Placeholder 3">
            <a:extLst>
              <a:ext uri="{FF2B5EF4-FFF2-40B4-BE49-F238E27FC236}">
                <a16:creationId xmlns:a16="http://schemas.microsoft.com/office/drawing/2014/main" xmlns="" id="{549A5E27-65A1-4124-9E57-B74CCF10DF15}"/>
              </a:ext>
            </a:extLst>
          </p:cNvPr>
          <p:cNvSpPr>
            <a:spLocks noGrp="1"/>
          </p:cNvSpPr>
          <p:nvPr>
            <p:ph type="ftr" sz="quarter" idx="11"/>
          </p:nvPr>
        </p:nvSpPr>
        <p:spPr/>
        <p:txBody>
          <a:bodyPr/>
          <a:lstStyle/>
          <a:p>
            <a:r>
              <a:rPr lang="en-IN"/>
              <a:t>Machne Leaning - 17EECC307 Laboratory </a:t>
            </a:r>
          </a:p>
        </p:txBody>
      </p:sp>
      <p:sp>
        <p:nvSpPr>
          <p:cNvPr id="5" name="Slide Number Placeholder 4">
            <a:extLst>
              <a:ext uri="{FF2B5EF4-FFF2-40B4-BE49-F238E27FC236}">
                <a16:creationId xmlns:a16="http://schemas.microsoft.com/office/drawing/2014/main" xmlns="" id="{49D60876-93AA-4E82-8B0D-BC3A0DB0E462}"/>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360956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4EC98E-7D33-436A-A025-A55AD68CCA92}"/>
              </a:ext>
            </a:extLst>
          </p:cNvPr>
          <p:cNvSpPr>
            <a:spLocks noGrp="1"/>
          </p:cNvSpPr>
          <p:nvPr>
            <p:ph type="dt" sz="half" idx="10"/>
          </p:nvPr>
        </p:nvSpPr>
        <p:spPr/>
        <p:txBody>
          <a:bodyPr/>
          <a:lstStyle/>
          <a:p>
            <a:fld id="{388AAC1C-32E9-4D9D-977D-C47E7ECF31F2}" type="datetime1">
              <a:rPr lang="en-IN" smtClean="0"/>
              <a:t>05-09-2019</a:t>
            </a:fld>
            <a:endParaRPr lang="en-IN"/>
          </a:p>
        </p:txBody>
      </p:sp>
      <p:sp>
        <p:nvSpPr>
          <p:cNvPr id="3" name="Footer Placeholder 2">
            <a:extLst>
              <a:ext uri="{FF2B5EF4-FFF2-40B4-BE49-F238E27FC236}">
                <a16:creationId xmlns:a16="http://schemas.microsoft.com/office/drawing/2014/main" xmlns="" id="{F35B988D-2F05-41CF-B415-A4091D580BD9}"/>
              </a:ext>
            </a:extLst>
          </p:cNvPr>
          <p:cNvSpPr>
            <a:spLocks noGrp="1"/>
          </p:cNvSpPr>
          <p:nvPr>
            <p:ph type="ftr" sz="quarter" idx="11"/>
          </p:nvPr>
        </p:nvSpPr>
        <p:spPr/>
        <p:txBody>
          <a:bodyPr/>
          <a:lstStyle/>
          <a:p>
            <a:r>
              <a:rPr lang="en-IN"/>
              <a:t>Machne Leaning - 17EECC307 Laboratory </a:t>
            </a:r>
          </a:p>
        </p:txBody>
      </p:sp>
      <p:sp>
        <p:nvSpPr>
          <p:cNvPr id="4" name="Slide Number Placeholder 3">
            <a:extLst>
              <a:ext uri="{FF2B5EF4-FFF2-40B4-BE49-F238E27FC236}">
                <a16:creationId xmlns:a16="http://schemas.microsoft.com/office/drawing/2014/main" xmlns="" id="{A6A83938-E290-4797-8912-C922B0EC8C15}"/>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358259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51B97-EEBF-4000-A364-29F54AEB8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CDC8066-7338-4496-B760-3483DC8C3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D9619C3-D302-44E9-91DB-D18F6C4DA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2920E4A-6660-4041-9636-968659577289}"/>
              </a:ext>
            </a:extLst>
          </p:cNvPr>
          <p:cNvSpPr>
            <a:spLocks noGrp="1"/>
          </p:cNvSpPr>
          <p:nvPr>
            <p:ph type="dt" sz="half" idx="10"/>
          </p:nvPr>
        </p:nvSpPr>
        <p:spPr/>
        <p:txBody>
          <a:bodyPr/>
          <a:lstStyle/>
          <a:p>
            <a:fld id="{B71A5878-CB49-43AD-8A77-D50067492EAB}" type="datetime1">
              <a:rPr lang="en-IN" smtClean="0"/>
              <a:t>05-09-2019</a:t>
            </a:fld>
            <a:endParaRPr lang="en-IN"/>
          </a:p>
        </p:txBody>
      </p:sp>
      <p:sp>
        <p:nvSpPr>
          <p:cNvPr id="6" name="Footer Placeholder 5">
            <a:extLst>
              <a:ext uri="{FF2B5EF4-FFF2-40B4-BE49-F238E27FC236}">
                <a16:creationId xmlns:a16="http://schemas.microsoft.com/office/drawing/2014/main" xmlns="" id="{945FA650-DF8D-4D25-9793-7496CB7590E3}"/>
              </a:ext>
            </a:extLst>
          </p:cNvPr>
          <p:cNvSpPr>
            <a:spLocks noGrp="1"/>
          </p:cNvSpPr>
          <p:nvPr>
            <p:ph type="ftr" sz="quarter" idx="11"/>
          </p:nvPr>
        </p:nvSpPr>
        <p:spPr/>
        <p:txBody>
          <a:bodyPr/>
          <a:lstStyle/>
          <a:p>
            <a:r>
              <a:rPr lang="en-IN"/>
              <a:t>Machne Leaning - 17EECC307 Laboratory </a:t>
            </a:r>
          </a:p>
        </p:txBody>
      </p:sp>
      <p:sp>
        <p:nvSpPr>
          <p:cNvPr id="7" name="Slide Number Placeholder 6">
            <a:extLst>
              <a:ext uri="{FF2B5EF4-FFF2-40B4-BE49-F238E27FC236}">
                <a16:creationId xmlns:a16="http://schemas.microsoft.com/office/drawing/2014/main" xmlns="" id="{CC4D915E-87A8-451D-B806-F437863D70EB}"/>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44127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C218FA-4465-49B4-899F-C258226E4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A17CDB6-8D70-4344-A54D-E8F183EB6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7B52D7A-C3E2-47D4-AD7B-FBFBFCC83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A6F6D70-F256-4627-B742-87FF252F8238}"/>
              </a:ext>
            </a:extLst>
          </p:cNvPr>
          <p:cNvSpPr>
            <a:spLocks noGrp="1"/>
          </p:cNvSpPr>
          <p:nvPr>
            <p:ph type="dt" sz="half" idx="10"/>
          </p:nvPr>
        </p:nvSpPr>
        <p:spPr/>
        <p:txBody>
          <a:bodyPr/>
          <a:lstStyle/>
          <a:p>
            <a:fld id="{B513EA8B-4F16-4D45-9F3E-F133F69D367F}" type="datetime1">
              <a:rPr lang="en-IN" smtClean="0"/>
              <a:t>05-09-2019</a:t>
            </a:fld>
            <a:endParaRPr lang="en-IN"/>
          </a:p>
        </p:txBody>
      </p:sp>
      <p:sp>
        <p:nvSpPr>
          <p:cNvPr id="6" name="Footer Placeholder 5">
            <a:extLst>
              <a:ext uri="{FF2B5EF4-FFF2-40B4-BE49-F238E27FC236}">
                <a16:creationId xmlns:a16="http://schemas.microsoft.com/office/drawing/2014/main" xmlns="" id="{EEDB8DAC-9777-4DA2-87DB-1D49B66C323D}"/>
              </a:ext>
            </a:extLst>
          </p:cNvPr>
          <p:cNvSpPr>
            <a:spLocks noGrp="1"/>
          </p:cNvSpPr>
          <p:nvPr>
            <p:ph type="ftr" sz="quarter" idx="11"/>
          </p:nvPr>
        </p:nvSpPr>
        <p:spPr/>
        <p:txBody>
          <a:bodyPr/>
          <a:lstStyle/>
          <a:p>
            <a:r>
              <a:rPr lang="en-IN"/>
              <a:t>Machne Leaning - 17EECC307 Laboratory </a:t>
            </a:r>
          </a:p>
        </p:txBody>
      </p:sp>
      <p:sp>
        <p:nvSpPr>
          <p:cNvPr id="7" name="Slide Number Placeholder 6">
            <a:extLst>
              <a:ext uri="{FF2B5EF4-FFF2-40B4-BE49-F238E27FC236}">
                <a16:creationId xmlns:a16="http://schemas.microsoft.com/office/drawing/2014/main" xmlns="" id="{16335961-C367-4166-9A0C-288D42993F83}"/>
              </a:ext>
            </a:extLst>
          </p:cNvPr>
          <p:cNvSpPr>
            <a:spLocks noGrp="1"/>
          </p:cNvSpPr>
          <p:nvPr>
            <p:ph type="sldNum" sz="quarter" idx="12"/>
          </p:nvPr>
        </p:nvSpPr>
        <p:spPr/>
        <p:txBody>
          <a:bodyPr/>
          <a:lstStyle/>
          <a:p>
            <a:fld id="{86518361-E40B-40C8-9B61-1F9B681ED977}" type="slidenum">
              <a:rPr lang="en-IN" smtClean="0"/>
              <a:t>‹#›</a:t>
            </a:fld>
            <a:endParaRPr lang="en-IN"/>
          </a:p>
        </p:txBody>
      </p:sp>
    </p:spTree>
    <p:extLst>
      <p:ext uri="{BB962C8B-B14F-4D97-AF65-F5344CB8AC3E}">
        <p14:creationId xmlns:p14="http://schemas.microsoft.com/office/powerpoint/2010/main" val="421869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F188683-E4E2-4654-B9AB-7B597678B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F7BBD42-F26D-4457-BB06-F5BF51036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B405CA0-DFFB-4E83-961B-280CC5FFCD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027AF-B9CE-4C1D-A1CF-DC2C4E20A533}" type="datetime1">
              <a:rPr lang="en-IN" smtClean="0"/>
              <a:t>05-09-2019</a:t>
            </a:fld>
            <a:endParaRPr lang="en-IN"/>
          </a:p>
        </p:txBody>
      </p:sp>
      <p:sp>
        <p:nvSpPr>
          <p:cNvPr id="5" name="Footer Placeholder 4">
            <a:extLst>
              <a:ext uri="{FF2B5EF4-FFF2-40B4-BE49-F238E27FC236}">
                <a16:creationId xmlns:a16="http://schemas.microsoft.com/office/drawing/2014/main" xmlns="" id="{02F626C2-A363-4797-8CBD-003758B06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Machne Leaning - 17EECC307 Laboratory </a:t>
            </a:r>
          </a:p>
        </p:txBody>
      </p:sp>
      <p:sp>
        <p:nvSpPr>
          <p:cNvPr id="6" name="Slide Number Placeholder 5">
            <a:extLst>
              <a:ext uri="{FF2B5EF4-FFF2-40B4-BE49-F238E27FC236}">
                <a16:creationId xmlns:a16="http://schemas.microsoft.com/office/drawing/2014/main" xmlns="" id="{8DE05108-BC03-4F33-A612-1E52B110D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18361-E40B-40C8-9B61-1F9B681ED977}" type="slidenum">
              <a:rPr lang="en-IN" smtClean="0"/>
              <a:t>‹#›</a:t>
            </a:fld>
            <a:endParaRPr lang="en-IN"/>
          </a:p>
        </p:txBody>
      </p:sp>
    </p:spTree>
    <p:extLst>
      <p:ext uri="{BB962C8B-B14F-4D97-AF65-F5344CB8AC3E}">
        <p14:creationId xmlns:p14="http://schemas.microsoft.com/office/powerpoint/2010/main" val="46127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161240" cy="2554545"/>
          </a:xfrm>
          <a:prstGeom prst="rect">
            <a:avLst/>
          </a:prstGeom>
        </p:spPr>
        <p:txBody>
          <a:bodyPr wrap="square">
            <a:spAutoFit/>
          </a:bodyPr>
          <a:lstStyle/>
          <a:p>
            <a:r>
              <a:rPr lang="en-IN" sz="2000" b="1" dirty="0">
                <a:latin typeface="cmr10" panose="020B0500000000000000" pitchFamily="34" charset="0"/>
              </a:rPr>
              <a:t>Focus of the experiment is :</a:t>
            </a:r>
          </a:p>
          <a:p>
            <a:pPr marL="800100" lvl="1" indent="-342900">
              <a:buFont typeface="Wingdings" panose="05000000000000000000" pitchFamily="2" charset="2"/>
              <a:buChar char="§"/>
            </a:pPr>
            <a:r>
              <a:rPr lang="en-IN" sz="2000" dirty="0">
                <a:latin typeface="cmr10" panose="020B0500000000000000" pitchFamily="34" charset="0"/>
              </a:rPr>
              <a:t>To make students able to apply the concepts of univariate linear regression on a given problem.</a:t>
            </a:r>
          </a:p>
          <a:p>
            <a:pPr lvl="1"/>
            <a:endParaRPr lang="en-IN" sz="2000" dirty="0">
              <a:latin typeface="cmr10" panose="020B0500000000000000" pitchFamily="34" charset="0"/>
            </a:endParaRPr>
          </a:p>
          <a:p>
            <a:r>
              <a:rPr lang="en-IN" sz="2000" b="1" dirty="0">
                <a:latin typeface="cmr10" panose="020B0500000000000000" pitchFamily="34" charset="0"/>
              </a:rPr>
              <a:t>Objectives:</a:t>
            </a:r>
          </a:p>
          <a:p>
            <a:pPr marL="800100" lvl="1" indent="-342900">
              <a:buFont typeface="Wingdings" panose="05000000000000000000" pitchFamily="2" charset="2"/>
              <a:buChar char="§"/>
            </a:pPr>
            <a:r>
              <a:rPr lang="en-IN" sz="2000" dirty="0">
                <a:latin typeface="cmr10" panose="020B0500000000000000" pitchFamily="34" charset="0"/>
              </a:rPr>
              <a:t>To analyse the given data by applying univariate linear regression.</a:t>
            </a:r>
          </a:p>
          <a:p>
            <a:pPr marL="800100" lvl="1" indent="-342900">
              <a:buFont typeface="Wingdings" panose="05000000000000000000" pitchFamily="2" charset="2"/>
              <a:buChar char="§"/>
            </a:pPr>
            <a:r>
              <a:rPr lang="en-IN" sz="2000" dirty="0">
                <a:latin typeface="cmr10" panose="020B0500000000000000" pitchFamily="34" charset="0"/>
              </a:rPr>
              <a:t>To visualize the regression model on given data using graphs and plots.</a:t>
            </a:r>
          </a:p>
          <a:p>
            <a:pPr marL="800100" lvl="1" indent="-342900">
              <a:buFont typeface="Wingdings" panose="05000000000000000000" pitchFamily="2" charset="2"/>
              <a:buChar char="§"/>
            </a:pPr>
            <a:r>
              <a:rPr lang="en-IN" sz="2000" dirty="0">
                <a:latin typeface="cmr10" panose="020B0500000000000000" pitchFamily="34" charset="0"/>
              </a:rPr>
              <a:t>To apply linear regression algorithms for prediction.</a:t>
            </a: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3" name="Rectangle 12">
            <a:extLst>
              <a:ext uri="{FF2B5EF4-FFF2-40B4-BE49-F238E27FC236}">
                <a16:creationId xmlns:a16="http://schemas.microsoft.com/office/drawing/2014/main" xmlns="" id="{8D967039-AAA9-4DE7-87A6-8FBEBDC3146B}"/>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a:t>Machne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1</a:t>
            </a:fld>
            <a:endParaRPr lang="en-IN"/>
          </a:p>
        </p:txBody>
      </p:sp>
    </p:spTree>
    <p:extLst>
      <p:ext uri="{BB962C8B-B14F-4D97-AF65-F5344CB8AC3E}">
        <p14:creationId xmlns:p14="http://schemas.microsoft.com/office/powerpoint/2010/main" val="2846991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66584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161240" cy="3170099"/>
          </a:xfrm>
          <a:prstGeom prst="rect">
            <a:avLst/>
          </a:prstGeom>
        </p:spPr>
        <p:txBody>
          <a:bodyPr wrap="square">
            <a:spAutoFit/>
          </a:bodyPr>
          <a:lstStyle/>
          <a:p>
            <a:r>
              <a:rPr lang="en-IN" sz="2000" b="1" dirty="0">
                <a:latin typeface="cmr10" panose="020B0500000000000000" pitchFamily="34" charset="0"/>
              </a:rPr>
              <a:t>Input Data:</a:t>
            </a:r>
          </a:p>
          <a:p>
            <a:pPr marL="1257300" lvl="2" indent="-342900">
              <a:buFont typeface="Wingdings" panose="05000000000000000000" pitchFamily="2" charset="2"/>
              <a:buChar char="§"/>
            </a:pPr>
            <a:r>
              <a:rPr lang="en-IN" sz="2000" b="1" dirty="0">
                <a:latin typeface="cmr10" panose="020B0500000000000000" pitchFamily="34" charset="0"/>
              </a:rPr>
              <a:t>File Name: </a:t>
            </a:r>
            <a:r>
              <a:rPr lang="en-IN" sz="2000" i="1" dirty="0">
                <a:latin typeface="cmr10" panose="020B0500000000000000" pitchFamily="34" charset="0"/>
              </a:rPr>
              <a:t>Activity2-Data.xlsx</a:t>
            </a:r>
          </a:p>
          <a:p>
            <a:pPr marL="1257300" lvl="2" indent="-342900">
              <a:buFont typeface="Wingdings" panose="05000000000000000000" pitchFamily="2" charset="2"/>
              <a:buChar char="§"/>
            </a:pPr>
            <a:r>
              <a:rPr lang="en-IN" sz="2000" b="1" dirty="0">
                <a:latin typeface="cmr10" panose="020B0500000000000000" pitchFamily="34" charset="0"/>
              </a:rPr>
              <a:t>Column 1: </a:t>
            </a:r>
            <a:r>
              <a:rPr lang="en-IN" sz="2000" dirty="0">
                <a:latin typeface="cmr10" panose="020B0500000000000000" pitchFamily="34" charset="0"/>
              </a:rPr>
              <a:t>Days.</a:t>
            </a:r>
          </a:p>
          <a:p>
            <a:pPr marL="1257300" lvl="2" indent="-342900">
              <a:buFont typeface="Wingdings" panose="05000000000000000000" pitchFamily="2" charset="2"/>
              <a:buChar char="§"/>
            </a:pPr>
            <a:r>
              <a:rPr lang="en-IN" sz="2000" b="1" dirty="0">
                <a:latin typeface="cmr10" panose="020B0500000000000000" pitchFamily="34" charset="0"/>
              </a:rPr>
              <a:t>Column 2 to Column 11: </a:t>
            </a:r>
            <a:r>
              <a:rPr lang="en-IN" sz="2000" dirty="0">
                <a:latin typeface="cmr10" panose="020B0500000000000000" pitchFamily="34" charset="0"/>
              </a:rPr>
              <a:t>Share value of Company-1 to Company-10 respectively.</a:t>
            </a:r>
          </a:p>
          <a:p>
            <a:pPr lvl="1"/>
            <a:endParaRPr lang="en-IN" sz="2000" b="1" dirty="0">
              <a:latin typeface="cmr10" panose="020B0500000000000000" pitchFamily="34" charset="0"/>
            </a:endParaRPr>
          </a:p>
          <a:p>
            <a:r>
              <a:rPr lang="en-IN" sz="2000" b="1" dirty="0">
                <a:latin typeface="cmr10" panose="020B0500000000000000" pitchFamily="34" charset="0"/>
              </a:rPr>
              <a:t>Expected output:</a:t>
            </a:r>
          </a:p>
          <a:p>
            <a:pPr marL="1257300" lvl="2" indent="-342900">
              <a:buFont typeface="Wingdings" panose="05000000000000000000" pitchFamily="2" charset="2"/>
              <a:buChar char="§"/>
            </a:pPr>
            <a:r>
              <a:rPr lang="en-IN" sz="2000" dirty="0">
                <a:latin typeface="cmr10" panose="020B0500000000000000" pitchFamily="34" charset="0"/>
              </a:rPr>
              <a:t>Regression model for all 10 companies.</a:t>
            </a:r>
          </a:p>
          <a:p>
            <a:pPr marL="1257300" lvl="2" indent="-342900">
              <a:buFont typeface="Wingdings" panose="05000000000000000000" pitchFamily="2" charset="2"/>
              <a:buChar char="§"/>
            </a:pPr>
            <a:r>
              <a:rPr lang="en-IN" sz="2000" dirty="0">
                <a:latin typeface="cmr10" panose="020B0500000000000000" pitchFamily="34" charset="0"/>
              </a:rPr>
              <a:t>Name of top three companies to invest today.</a:t>
            </a:r>
          </a:p>
          <a:p>
            <a:pPr marL="1257300" lvl="2" indent="-342900">
              <a:buFont typeface="Wingdings" panose="05000000000000000000" pitchFamily="2" charset="2"/>
              <a:buChar char="§"/>
            </a:pPr>
            <a:r>
              <a:rPr lang="en-IN" sz="2000" dirty="0">
                <a:latin typeface="cmr10" panose="020B0500000000000000" pitchFamily="34" charset="0"/>
              </a:rPr>
              <a:t>Name of top three companies to invest after </a:t>
            </a:r>
            <a:r>
              <a:rPr lang="en-IN" sz="2000">
                <a:latin typeface="cmr10" panose="020B0500000000000000" pitchFamily="34" charset="0"/>
              </a:rPr>
              <a:t>a week.</a:t>
            </a:r>
            <a:endParaRPr lang="en-IN" sz="2000" i="1" dirty="0">
              <a:latin typeface="cmr10" panose="020B0500000000000000" pitchFamily="34" charset="0"/>
            </a:endParaRPr>
          </a:p>
          <a:p>
            <a:endParaRPr lang="en-IN" sz="2000" i="1" dirty="0">
              <a:latin typeface="cmr10" panose="020B0500000000000000" pitchFamily="34" charset="0"/>
            </a:endParaRP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9" name="Footer Placeholder 8">
            <a:extLst>
              <a:ext uri="{FF2B5EF4-FFF2-40B4-BE49-F238E27FC236}">
                <a16:creationId xmlns:a16="http://schemas.microsoft.com/office/drawing/2014/main" xmlns="" id="{00AD6AE6-8DC4-4234-93D1-42B2652C8E6F}"/>
              </a:ext>
            </a:extLst>
          </p:cNvPr>
          <p:cNvSpPr>
            <a:spLocks noGrp="1"/>
          </p:cNvSpPr>
          <p:nvPr>
            <p:ph type="ftr" sz="quarter" idx="11"/>
          </p:nvPr>
        </p:nvSpPr>
        <p:spPr/>
        <p:txBody>
          <a:bodyPr/>
          <a:lstStyle/>
          <a:p>
            <a:r>
              <a:rPr lang="en-IN"/>
              <a:t>Machne Leaning - 17EECC307 Laboratory </a:t>
            </a:r>
            <a:endParaRPr lang="en-IN" dirty="0"/>
          </a:p>
        </p:txBody>
      </p:sp>
      <p:sp>
        <p:nvSpPr>
          <p:cNvPr id="10" name="Slide Number Placeholder 9">
            <a:extLst>
              <a:ext uri="{FF2B5EF4-FFF2-40B4-BE49-F238E27FC236}">
                <a16:creationId xmlns:a16="http://schemas.microsoft.com/office/drawing/2014/main" xmlns="" id="{6191984E-A52F-48AA-8246-DBFA2A7D0C23}"/>
              </a:ext>
            </a:extLst>
          </p:cNvPr>
          <p:cNvSpPr>
            <a:spLocks noGrp="1"/>
          </p:cNvSpPr>
          <p:nvPr>
            <p:ph type="sldNum" sz="quarter" idx="12"/>
          </p:nvPr>
        </p:nvSpPr>
        <p:spPr/>
        <p:txBody>
          <a:bodyPr/>
          <a:lstStyle/>
          <a:p>
            <a:fld id="{86518361-E40B-40C8-9B61-1F9B681ED977}" type="slidenum">
              <a:rPr lang="en-IN" smtClean="0"/>
              <a:t>10</a:t>
            </a:fld>
            <a:endParaRPr lang="en-IN" dirty="0"/>
          </a:p>
        </p:txBody>
      </p:sp>
      <p:sp>
        <p:nvSpPr>
          <p:cNvPr id="15" name="Rectangle 14">
            <a:extLst>
              <a:ext uri="{FF2B5EF4-FFF2-40B4-BE49-F238E27FC236}">
                <a16:creationId xmlns:a16="http://schemas.microsoft.com/office/drawing/2014/main" xmlns="" id="{7DF547AD-DC54-4A72-896E-A0C5CD3408F2}"/>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p:spTree>
    <p:extLst>
      <p:ext uri="{BB962C8B-B14F-4D97-AF65-F5344CB8AC3E}">
        <p14:creationId xmlns:p14="http://schemas.microsoft.com/office/powerpoint/2010/main" val="60739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664488" cy="4708981"/>
          </a:xfrm>
          <a:prstGeom prst="rect">
            <a:avLst/>
          </a:prstGeom>
        </p:spPr>
        <p:txBody>
          <a:bodyPr wrap="square">
            <a:spAutoFit/>
          </a:bodyPr>
          <a:lstStyle/>
          <a:p>
            <a:r>
              <a:rPr lang="en-IN" sz="2000" b="1" dirty="0">
                <a:latin typeface="cmr10" panose="020B0500000000000000" pitchFamily="34" charset="0"/>
              </a:rPr>
              <a:t>Exercise 2.1 : </a:t>
            </a:r>
            <a:r>
              <a:rPr lang="en-IN" sz="2000" dirty="0">
                <a:latin typeface="cmr10" panose="020B0500000000000000" pitchFamily="34" charset="0"/>
              </a:rPr>
              <a:t>Read data from a file (.</a:t>
            </a:r>
            <a:r>
              <a:rPr lang="en-IN" sz="2000" dirty="0" err="1">
                <a:latin typeface="cmr10" panose="020B0500000000000000" pitchFamily="34" charset="0"/>
              </a:rPr>
              <a:t>xlsx</a:t>
            </a:r>
            <a:r>
              <a:rPr lang="en-IN" sz="2000" dirty="0">
                <a:latin typeface="cmr10" panose="020B0500000000000000" pitchFamily="34" charset="0"/>
              </a:rPr>
              <a:t>) and fit a curve using statistical model and plot the data with appropriate labelling. </a:t>
            </a:r>
          </a:p>
          <a:p>
            <a:pPr lvl="4"/>
            <a:r>
              <a:rPr lang="en-IN" sz="2000" b="1" dirty="0">
                <a:latin typeface="cmr10" panose="020B0500000000000000" pitchFamily="34" charset="0"/>
              </a:rPr>
              <a:t>2.1.1</a:t>
            </a:r>
            <a:r>
              <a:rPr lang="en-IN" sz="2000" dirty="0">
                <a:latin typeface="cmr10" panose="020B0500000000000000" pitchFamily="34" charset="0"/>
              </a:rPr>
              <a:t> First order fit with statistical model. </a:t>
            </a:r>
          </a:p>
          <a:p>
            <a:pPr lvl="4"/>
            <a:r>
              <a:rPr lang="en-IN" sz="2000" b="1" dirty="0">
                <a:latin typeface="cmr10" panose="020B0500000000000000" pitchFamily="34" charset="0"/>
              </a:rPr>
              <a:t>2.1.2</a:t>
            </a:r>
            <a:r>
              <a:rPr lang="en-IN" sz="2000" dirty="0">
                <a:latin typeface="cmr10" panose="020B0500000000000000" pitchFamily="34" charset="0"/>
              </a:rPr>
              <a:t> Second order fit with statistical model. </a:t>
            </a:r>
          </a:p>
          <a:p>
            <a:r>
              <a:rPr lang="en-IN" sz="2000" dirty="0">
                <a:latin typeface="cmr10" panose="020B0500000000000000" pitchFamily="34" charset="0"/>
              </a:rPr>
              <a:t> </a:t>
            </a:r>
          </a:p>
          <a:p>
            <a:r>
              <a:rPr lang="en-IN" sz="2000" b="1" dirty="0">
                <a:latin typeface="cmr10" panose="020B0500000000000000" pitchFamily="34" charset="0"/>
              </a:rPr>
              <a:t>Exercise 2.2 : </a:t>
            </a:r>
            <a:r>
              <a:rPr lang="en-IN" sz="2000" dirty="0">
                <a:latin typeface="cmr10" panose="020B0500000000000000" pitchFamily="34" charset="0"/>
              </a:rPr>
              <a:t>Compute cost and minimize using Sum of Square Distances (SSD) for linear regression.</a:t>
            </a:r>
          </a:p>
          <a:p>
            <a:endParaRPr lang="en-IN" sz="2000" dirty="0">
              <a:latin typeface="cmr10" panose="020B0500000000000000" pitchFamily="34" charset="0"/>
            </a:endParaRPr>
          </a:p>
          <a:p>
            <a:r>
              <a:rPr lang="en-IN" sz="2000" b="1" dirty="0">
                <a:latin typeface="cmr10" panose="020B0500000000000000" pitchFamily="34" charset="0"/>
              </a:rPr>
              <a:t>Exercise 2.3 : </a:t>
            </a:r>
            <a:r>
              <a:rPr lang="en-IN" sz="2000" dirty="0">
                <a:latin typeface="cmr10" panose="020B0500000000000000" pitchFamily="34" charset="0"/>
              </a:rPr>
              <a:t>Cost minimization using gradient descent for linear regression.</a:t>
            </a:r>
          </a:p>
          <a:p>
            <a:pPr lvl="2"/>
            <a:r>
              <a:rPr lang="en-IN" sz="2000" dirty="0">
                <a:latin typeface="cmr10" panose="020B0500000000000000" pitchFamily="34" charset="0"/>
              </a:rPr>
              <a:t>	</a:t>
            </a:r>
            <a:r>
              <a:rPr lang="en-IN" sz="2000" b="1" dirty="0">
                <a:latin typeface="cmr10" panose="020B0500000000000000" pitchFamily="34" charset="0"/>
              </a:rPr>
              <a:t>2.3.1</a:t>
            </a:r>
            <a:r>
              <a:rPr lang="en-IN" sz="2000" dirty="0">
                <a:latin typeface="cmr10" panose="020B0500000000000000" pitchFamily="34" charset="0"/>
              </a:rPr>
              <a:t> Without bias</a:t>
            </a:r>
          </a:p>
          <a:p>
            <a:pPr lvl="2"/>
            <a:r>
              <a:rPr lang="en-IN" sz="2000" dirty="0">
                <a:latin typeface="cmr10" panose="020B0500000000000000" pitchFamily="34" charset="0"/>
              </a:rPr>
              <a:t>           </a:t>
            </a:r>
            <a:r>
              <a:rPr lang="en-IN" sz="2000" b="1" dirty="0">
                <a:latin typeface="cmr10" panose="020B0500000000000000" pitchFamily="34" charset="0"/>
              </a:rPr>
              <a:t>2.3.2</a:t>
            </a:r>
            <a:r>
              <a:rPr lang="en-IN" sz="2000" dirty="0">
                <a:latin typeface="cmr10" panose="020B0500000000000000" pitchFamily="34" charset="0"/>
              </a:rPr>
              <a:t> With bias</a:t>
            </a:r>
          </a:p>
          <a:p>
            <a:pPr lvl="2"/>
            <a:r>
              <a:rPr lang="en-IN" sz="2000" dirty="0">
                <a:latin typeface="cmr10" panose="020B0500000000000000" pitchFamily="34" charset="0"/>
              </a:rPr>
              <a:t>           </a:t>
            </a:r>
            <a:r>
              <a:rPr lang="en-IN" sz="2000" b="1" dirty="0">
                <a:latin typeface="cmr10" panose="020B0500000000000000" pitchFamily="34" charset="0"/>
              </a:rPr>
              <a:t>2.3.3</a:t>
            </a:r>
            <a:r>
              <a:rPr lang="en-IN" sz="2000" dirty="0">
                <a:latin typeface="cmr10" panose="020B0500000000000000" pitchFamily="34" charset="0"/>
              </a:rPr>
              <a:t> For second order polynomial regression </a:t>
            </a:r>
          </a:p>
          <a:p>
            <a:endParaRPr lang="en-IN" sz="2000" dirty="0">
              <a:latin typeface="cmr10" panose="020B0500000000000000" pitchFamily="34" charset="0"/>
            </a:endParaRPr>
          </a:p>
          <a:p>
            <a:endParaRPr lang="en-IN" sz="2000" dirty="0">
              <a:latin typeface="cmr10" panose="020B0500000000000000" pitchFamily="34" charset="0"/>
            </a:endParaRPr>
          </a:p>
          <a:p>
            <a:endParaRPr lang="en-IN" sz="2000" dirty="0">
              <a:latin typeface="cmr10" panose="020B0500000000000000" pitchFamily="34" charset="0"/>
            </a:endParaRPr>
          </a:p>
          <a:p>
            <a:endParaRPr lang="en-IN" sz="2000" dirty="0">
              <a:latin typeface="cmr10" panose="020B0500000000000000" pitchFamily="34" charset="0"/>
            </a:endParaRP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a:t>Machne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2</a:t>
            </a:fld>
            <a:endParaRPr lang="en-IN"/>
          </a:p>
        </p:txBody>
      </p:sp>
      <p:sp>
        <p:nvSpPr>
          <p:cNvPr id="14" name="Rectangle 13">
            <a:extLst>
              <a:ext uri="{FF2B5EF4-FFF2-40B4-BE49-F238E27FC236}">
                <a16:creationId xmlns:a16="http://schemas.microsoft.com/office/drawing/2014/main" xmlns="" id="{C0FC4784-8BA8-4CBD-8898-09044C7F55EA}"/>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p:spTree>
    <p:extLst>
      <p:ext uri="{BB962C8B-B14F-4D97-AF65-F5344CB8AC3E}">
        <p14:creationId xmlns:p14="http://schemas.microsoft.com/office/powerpoint/2010/main" val="384891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664488" cy="1015663"/>
          </a:xfrm>
          <a:prstGeom prst="rect">
            <a:avLst/>
          </a:prstGeom>
          <a:solidFill>
            <a:schemeClr val="accent4">
              <a:lumMod val="40000"/>
              <a:lumOff val="60000"/>
            </a:schemeClr>
          </a:solidFill>
        </p:spPr>
        <p:txBody>
          <a:bodyPr wrap="square">
            <a:spAutoFit/>
          </a:bodyPr>
          <a:lstStyle/>
          <a:p>
            <a:r>
              <a:rPr lang="en-IN" sz="2000" b="1" dirty="0">
                <a:latin typeface="cmr10" panose="020B0500000000000000" pitchFamily="34" charset="0"/>
              </a:rPr>
              <a:t>Exercise 2.1 : </a:t>
            </a:r>
            <a:r>
              <a:rPr lang="en-IN" sz="2000" dirty="0">
                <a:latin typeface="cmr10" panose="020B0500000000000000" pitchFamily="34" charset="0"/>
              </a:rPr>
              <a:t>Read data from a file (.</a:t>
            </a:r>
            <a:r>
              <a:rPr lang="en-IN" sz="2000" dirty="0" err="1">
                <a:latin typeface="cmr10" panose="020B0500000000000000" pitchFamily="34" charset="0"/>
              </a:rPr>
              <a:t>xlsx</a:t>
            </a:r>
            <a:r>
              <a:rPr lang="en-IN" sz="2000" dirty="0">
                <a:latin typeface="cmr10" panose="020B0500000000000000" pitchFamily="34" charset="0"/>
              </a:rPr>
              <a:t>) and fit a curve using statistical model and plot the data with appropriate labelling.                                 </a:t>
            </a:r>
            <a:r>
              <a:rPr lang="en-IN" sz="2000" b="1" dirty="0">
                <a:latin typeface="cmr10" panose="020B0500000000000000" pitchFamily="34" charset="0"/>
              </a:rPr>
              <a:t>2.1.1</a:t>
            </a:r>
            <a:r>
              <a:rPr lang="en-IN" sz="2000" dirty="0">
                <a:latin typeface="cmr10" panose="020B0500000000000000" pitchFamily="34" charset="0"/>
              </a:rPr>
              <a:t> First order fit with statistical model. </a:t>
            </a:r>
          </a:p>
          <a:p>
            <a:pPr lvl="4"/>
            <a:r>
              <a:rPr lang="en-IN" sz="2000" b="1" dirty="0">
                <a:latin typeface="cmr10" panose="020B0500000000000000" pitchFamily="34" charset="0"/>
              </a:rPr>
              <a:t>                                              2.1.2</a:t>
            </a:r>
            <a:r>
              <a:rPr lang="en-IN" sz="2000" dirty="0">
                <a:latin typeface="cmr10" panose="020B0500000000000000" pitchFamily="34" charset="0"/>
              </a:rPr>
              <a:t> Second order fit with statistical model. </a:t>
            </a: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dirty="0" err="1"/>
              <a:t>Machne</a:t>
            </a:r>
            <a:r>
              <a:rPr lang="en-IN" dirty="0"/>
              <a:t>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3</a:t>
            </a:fld>
            <a:endParaRPr lang="en-IN"/>
          </a:p>
        </p:txBody>
      </p:sp>
      <p:sp>
        <p:nvSpPr>
          <p:cNvPr id="14" name="Rectangle 13">
            <a:extLst>
              <a:ext uri="{FF2B5EF4-FFF2-40B4-BE49-F238E27FC236}">
                <a16:creationId xmlns:a16="http://schemas.microsoft.com/office/drawing/2014/main" xmlns="" id="{C0FC4784-8BA8-4CBD-8898-09044C7F55EA}"/>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BCB11274-08C9-425F-98B2-CD18F3AEF55F}"/>
                  </a:ext>
                </a:extLst>
              </p:cNvPr>
              <p:cNvSpPr/>
              <p:nvPr/>
            </p:nvSpPr>
            <p:spPr>
              <a:xfrm>
                <a:off x="263352" y="3252481"/>
                <a:ext cx="11664488" cy="3201710"/>
              </a:xfrm>
              <a:prstGeom prst="rect">
                <a:avLst/>
              </a:prstGeom>
            </p:spPr>
            <p:txBody>
              <a:bodyPr wrap="square">
                <a:spAutoFit/>
              </a:bodyPr>
              <a:lstStyle/>
              <a:p>
                <a:r>
                  <a:rPr lang="en-IN" b="1" u="sng" dirty="0">
                    <a:latin typeface="cmr10" panose="020B0500000000000000" pitchFamily="34" charset="0"/>
                  </a:rPr>
                  <a:t>Algorithm 2.1.1</a:t>
                </a:r>
              </a:p>
              <a:p>
                <a:r>
                  <a:rPr lang="en-IN" dirty="0">
                    <a:latin typeface="cmr10" panose="020B0500000000000000" pitchFamily="34" charset="0"/>
                  </a:rPr>
                  <a:t>If </a:t>
                </a:r>
                <a:r>
                  <a:rPr lang="en-IN" i="1" dirty="0">
                    <a:latin typeface="Cambria Math" panose="02040503050406030204" pitchFamily="18" charset="0"/>
                  </a:rPr>
                  <a:t>y=</a:t>
                </a:r>
                <a:r>
                  <a:rPr lang="en-IN" i="1" dirty="0" err="1">
                    <a:latin typeface="Cambria Math" panose="02040503050406030204" pitchFamily="18" charset="0"/>
                  </a:rPr>
                  <a:t>c+mx</a:t>
                </a:r>
                <a:r>
                  <a:rPr lang="en-IN" i="1" dirty="0">
                    <a:latin typeface="Cambria Math" panose="02040503050406030204" pitchFamily="18" charset="0"/>
                  </a:rPr>
                  <a:t>  </a:t>
                </a:r>
                <a:r>
                  <a:rPr lang="en-IN" dirty="0">
                    <a:latin typeface="cmr10" panose="020B0500000000000000" pitchFamily="34" charset="0"/>
                  </a:rPr>
                  <a:t>is the fit, then the values of </a:t>
                </a:r>
                <a:r>
                  <a:rPr lang="en-IN" i="1" dirty="0">
                    <a:latin typeface="Cambria Math" panose="02040503050406030204" pitchFamily="18" charset="0"/>
                  </a:rPr>
                  <a:t>c  </a:t>
                </a:r>
                <a:r>
                  <a:rPr lang="en-IN" dirty="0">
                    <a:latin typeface="cmr10" panose="020B0500000000000000" pitchFamily="34" charset="0"/>
                  </a:rPr>
                  <a:t>and </a:t>
                </a:r>
                <a:r>
                  <a:rPr lang="en-IN" i="1" dirty="0">
                    <a:latin typeface="Cambria Math" panose="02040503050406030204" pitchFamily="18" charset="0"/>
                  </a:rPr>
                  <a:t>m   </a:t>
                </a:r>
                <a:r>
                  <a:rPr lang="en-IN" dirty="0">
                    <a:latin typeface="cmr10" panose="020B0500000000000000" pitchFamily="34" charset="0"/>
                  </a:rPr>
                  <a:t>are obtained by solving the following SLE (Simultaneous Linear Equations)</a:t>
                </a:r>
              </a:p>
              <a:p>
                <a:endParaRPr lang="en-IN" b="0" i="1" dirty="0">
                  <a:latin typeface="Cambria Math" panose="02040503050406030204" pitchFamily="18" charset="0"/>
                </a:endParaRPr>
              </a:p>
              <a:p>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𝑋</m:t>
                    </m:r>
                    <m:r>
                      <a:rPr lang="en-IN" b="0" i="0" smtClean="0">
                        <a:latin typeface="Cambria Math" panose="02040503050406030204" pitchFamily="18" charset="0"/>
                      </a:rPr>
                      <m:t>= </m:t>
                    </m:r>
                    <m:r>
                      <a:rPr lang="en-IN" b="0" i="1" smtClean="0">
                        <a:latin typeface="Cambria Math" panose="02040503050406030204" pitchFamily="18" charset="0"/>
                      </a:rPr>
                      <m:t>∑</m:t>
                    </m:r>
                    <m:r>
                      <m:rPr>
                        <m:sty m:val="p"/>
                      </m:rPr>
                      <a:rPr lang="en-IN" b="0" i="0" smtClean="0">
                        <a:latin typeface="Cambria Math" panose="02040503050406030204" pitchFamily="18" charset="0"/>
                      </a:rPr>
                      <m:t>Y</m:t>
                    </m:r>
                    <m:r>
                      <a:rPr lang="en-IN" b="0" i="0" smtClean="0">
                        <a:latin typeface="Cambria Math" panose="02040503050406030204" pitchFamily="18" charset="0"/>
                      </a:rPr>
                      <m:t>  </m:t>
                    </m:r>
                  </m:oMath>
                </a14:m>
                <a:r>
                  <a:rPr lang="en-IN" dirty="0">
                    <a:latin typeface="cmr10" panose="020B0500000000000000" pitchFamily="34" charset="0"/>
                  </a:rPr>
                  <a:t>       ------------- (1)</a:t>
                </a:r>
              </a:p>
              <a:p>
                <a14:m>
                  <m:oMath xmlns:m="http://schemas.openxmlformats.org/officeDocument/2006/math">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sSup>
                      <m:sSupPr>
                        <m:ctrlPr>
                          <a:rPr lang="en-IN" b="0" i="1" smtClean="0">
                            <a:latin typeface="Cambria Math"/>
                          </a:rPr>
                        </m:ctrlPr>
                      </m:sSupPr>
                      <m:e>
                        <m:r>
                          <a:rPr lang="en-IN" i="1">
                            <a:latin typeface="Cambria Math" panose="02040503050406030204" pitchFamily="18" charset="0"/>
                          </a:rPr>
                          <m:t>𝑋</m:t>
                        </m:r>
                      </m:e>
                      <m:sup>
                        <m:r>
                          <a:rPr lang="en-IN" b="0" i="0" smtClean="0">
                            <a:latin typeface="Cambria Math" panose="02040503050406030204" pitchFamily="18" charset="0"/>
                          </a:rPr>
                          <m:t>2</m:t>
                        </m:r>
                      </m:sup>
                    </m:sSup>
                    <m:r>
                      <a:rPr lang="en-IN">
                        <a:latin typeface="Cambria Math" panose="02040503050406030204" pitchFamily="18" charset="0"/>
                      </a:rPr>
                      <m:t>= </m:t>
                    </m:r>
                    <m:r>
                      <a:rPr lang="en-IN" i="1">
                        <a:latin typeface="Cambria Math" panose="02040503050406030204" pitchFamily="18" charset="0"/>
                      </a:rPr>
                      <m:t>∑</m:t>
                    </m:r>
                    <m:r>
                      <m:rPr>
                        <m:sty m:val="p"/>
                      </m:rPr>
                      <a:rPr lang="en-IN" b="0" i="0" smtClean="0">
                        <a:latin typeface="Cambria Math" panose="02040503050406030204" pitchFamily="18" charset="0"/>
                      </a:rPr>
                      <m:t>X</m:t>
                    </m:r>
                    <m:r>
                      <m:rPr>
                        <m:sty m:val="p"/>
                      </m:rPr>
                      <a:rPr lang="en-IN">
                        <a:latin typeface="Cambria Math" panose="02040503050406030204" pitchFamily="18" charset="0"/>
                      </a:rPr>
                      <m:t>Y</m:t>
                    </m:r>
                    <m:r>
                      <a:rPr lang="en-IN">
                        <a:latin typeface="Cambria Math" panose="02040503050406030204" pitchFamily="18" charset="0"/>
                      </a:rPr>
                      <m:t>  </m:t>
                    </m:r>
                  </m:oMath>
                </a14:m>
                <a:r>
                  <a:rPr lang="en-IN" dirty="0">
                    <a:latin typeface="cmr10" panose="020B0500000000000000" pitchFamily="34" charset="0"/>
                  </a:rPr>
                  <a:t>  ------------- (2)</a:t>
                </a:r>
              </a:p>
              <a:p>
                <a:endParaRPr lang="en-IN" dirty="0">
                  <a:latin typeface="cmr10" panose="020B0500000000000000" pitchFamily="34" charset="0"/>
                </a:endParaRPr>
              </a:p>
              <a:p>
                <a:r>
                  <a:rPr lang="en-IN" dirty="0">
                    <a:latin typeface="Cambria Math" panose="02040503050406030204" pitchFamily="18" charset="0"/>
                  </a:rPr>
                  <a:t>If</a:t>
                </a:r>
                <a:r>
                  <a:rPr lang="en-IN" i="1" dirty="0">
                    <a:latin typeface="Cambria Math" panose="02040503050406030204" pitchFamily="18" charset="0"/>
                  </a:rPr>
                  <a:t>     P</a:t>
                </a:r>
                <a:r>
                  <a:rPr lang="en-IN" dirty="0">
                    <a:latin typeface="Cambria Math" panose="02040503050406030204" pitchFamily="18" charset="0"/>
                  </a:rPr>
                  <a:t>= </a:t>
                </a:r>
                <a14:m>
                  <m:oMath xmlns:m="http://schemas.openxmlformats.org/officeDocument/2006/math">
                    <m:d>
                      <m:dPr>
                        <m:begChr m:val="["/>
                        <m:endChr m:val="]"/>
                        <m:ctrlPr>
                          <a:rPr lang="en-IN" i="1" smtClean="0">
                            <a:latin typeface="Cambria Math"/>
                          </a:rPr>
                        </m:ctrlPr>
                      </m:dPr>
                      <m:e>
                        <m:m>
                          <m:mPr>
                            <m:mcs>
                              <m:mc>
                                <m:mcPr>
                                  <m:count m:val="2"/>
                                  <m:mcJc m:val="center"/>
                                </m:mcPr>
                              </m:mc>
                            </m:mcs>
                            <m:ctrlPr>
                              <a:rPr lang="en-IN" i="1" smtClean="0">
                                <a:latin typeface="Cambria Math"/>
                              </a:rPr>
                            </m:ctrlPr>
                          </m:mPr>
                          <m:mr>
                            <m:e>
                              <m:r>
                                <m:rPr>
                                  <m:brk m:alnAt="7"/>
                                </m:rPr>
                                <a:rPr lang="en-IN" b="0" i="1" smtClean="0">
                                  <a:latin typeface="Cambria Math" panose="02040503050406030204" pitchFamily="18" charset="0"/>
                                </a:rPr>
                                <m:t>𝑛</m:t>
                              </m:r>
                            </m:e>
                            <m:e>
                              <m:r>
                                <a:rPr lang="en-IN" i="1">
                                  <a:latin typeface="Cambria Math" panose="02040503050406030204" pitchFamily="18" charset="0"/>
                                </a:rPr>
                                <m:t>∑</m:t>
                              </m:r>
                              <m:r>
                                <a:rPr lang="en-IN" i="1">
                                  <a:latin typeface="Cambria Math" panose="02040503050406030204" pitchFamily="18" charset="0"/>
                                </a:rPr>
                                <m:t>𝑋</m:t>
                              </m:r>
                            </m:e>
                          </m:mr>
                          <m:mr>
                            <m:e>
                              <m:r>
                                <a:rPr lang="en-IN" i="1">
                                  <a:latin typeface="Cambria Math" panose="02040503050406030204" pitchFamily="18" charset="0"/>
                                </a:rPr>
                                <m:t>∑</m:t>
                              </m:r>
                              <m:r>
                                <a:rPr lang="en-IN" i="1">
                                  <a:latin typeface="Cambria Math" panose="02040503050406030204" pitchFamily="18" charset="0"/>
                                </a:rPr>
                                <m:t>𝑋</m:t>
                              </m:r>
                            </m:e>
                            <m:e>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𝑋</m:t>
                                  </m:r>
                                </m:e>
                                <m:sup>
                                  <m:r>
                                    <a:rPr lang="en-IN">
                                      <a:latin typeface="Cambria Math" panose="02040503050406030204" pitchFamily="18" charset="0"/>
                                    </a:rPr>
                                    <m:t>2</m:t>
                                  </m:r>
                                </m:sup>
                              </m:sSup>
                            </m:e>
                          </m:mr>
                        </m:m>
                      </m:e>
                    </m:d>
                  </m:oMath>
                </a14:m>
                <a:r>
                  <a:rPr lang="en-IN" dirty="0">
                    <a:latin typeface="cmr10" panose="020B0500000000000000" pitchFamily="34" charset="0"/>
                  </a:rPr>
                  <a:t>           </a:t>
                </a:r>
                <a:r>
                  <a:rPr lang="en-IN" i="1" dirty="0">
                    <a:latin typeface="Cambria Math" panose="02040503050406030204" pitchFamily="18" charset="0"/>
                  </a:rPr>
                  <a:t>Q</a:t>
                </a:r>
                <a:r>
                  <a:rPr lang="en-IN" dirty="0">
                    <a:latin typeface="Cambria Math" panose="02040503050406030204" pitchFamily="18" charset="0"/>
                  </a:rPr>
                  <a:t>=</a:t>
                </a:r>
                <a14:m>
                  <m:oMath xmlns:m="http://schemas.openxmlformats.org/officeDocument/2006/math">
                    <m:d>
                      <m:dPr>
                        <m:begChr m:val="["/>
                        <m:endChr m:val="]"/>
                        <m:ctrlPr>
                          <a:rPr lang="en-IN" i="1" smtClean="0">
                            <a:latin typeface="Cambria Math"/>
                          </a:rPr>
                        </m:ctrlPr>
                      </m:dPr>
                      <m:e>
                        <m:m>
                          <m:mPr>
                            <m:mcs>
                              <m:mc>
                                <m:mcPr>
                                  <m:count m:val="1"/>
                                  <m:mcJc m:val="center"/>
                                </m:mcPr>
                              </m:mc>
                            </m:mcs>
                            <m:ctrlPr>
                              <a:rPr lang="en-IN" i="1" smtClean="0">
                                <a:latin typeface="Cambria Math"/>
                              </a:rPr>
                            </m:ctrlPr>
                          </m:mPr>
                          <m:mr>
                            <m:e>
                              <m:r>
                                <m:rPr>
                                  <m:brk m:alnAt="7"/>
                                </m:rPr>
                                <a:rPr lang="en-IN" b="0" i="1" smtClean="0">
                                  <a:latin typeface="Cambria Math" panose="02040503050406030204" pitchFamily="18" charset="0"/>
                                </a:rPr>
                                <m:t>𝑐</m:t>
                              </m:r>
                            </m:e>
                          </m:mr>
                          <m:mr>
                            <m:e>
                              <m:r>
                                <a:rPr lang="en-IN" b="0" i="1" smtClean="0">
                                  <a:latin typeface="Cambria Math" panose="02040503050406030204" pitchFamily="18" charset="0"/>
                                </a:rPr>
                                <m:t>𝑚</m:t>
                              </m:r>
                            </m:e>
                          </m:mr>
                        </m:m>
                      </m:e>
                    </m:d>
                  </m:oMath>
                </a14:m>
                <a:r>
                  <a:rPr lang="en-IN" dirty="0">
                    <a:latin typeface="cmr10" panose="020B0500000000000000" pitchFamily="34" charset="0"/>
                  </a:rPr>
                  <a:t>        </a:t>
                </a:r>
                <a:r>
                  <a:rPr lang="en-IN" i="1" dirty="0">
                    <a:latin typeface="Cambria Math" panose="02040503050406030204" pitchFamily="18" charset="0"/>
                  </a:rPr>
                  <a:t>R</a:t>
                </a:r>
                <a:r>
                  <a:rPr lang="en-IN" dirty="0">
                    <a:latin typeface="Cambria Math" panose="02040503050406030204" pitchFamily="18" charset="0"/>
                  </a:rPr>
                  <a:t>=</a:t>
                </a:r>
                <a14:m>
                  <m:oMath xmlns:m="http://schemas.openxmlformats.org/officeDocument/2006/math">
                    <m:d>
                      <m:dPr>
                        <m:begChr m:val="["/>
                        <m:endChr m:val="]"/>
                        <m:ctrlPr>
                          <a:rPr lang="en-IN" i="1">
                            <a:latin typeface="Cambria Math"/>
                          </a:rPr>
                        </m:ctrlPr>
                      </m:dPr>
                      <m:e>
                        <m:m>
                          <m:mPr>
                            <m:mcs>
                              <m:mc>
                                <m:mcPr>
                                  <m:count m:val="1"/>
                                  <m:mcJc m:val="center"/>
                                </m:mcPr>
                              </m:mc>
                            </m:mcs>
                            <m:ctrlPr>
                              <a:rPr lang="en-IN" i="1">
                                <a:latin typeface="Cambria Math"/>
                              </a:rPr>
                            </m:ctrlPr>
                          </m:mPr>
                          <m:mr>
                            <m:e>
                              <m:r>
                                <a:rPr lang="en-IN" i="1">
                                  <a:latin typeface="Cambria Math" panose="02040503050406030204" pitchFamily="18" charset="0"/>
                                </a:rPr>
                                <m:t>∑</m:t>
                              </m:r>
                              <m:r>
                                <m:rPr>
                                  <m:sty m:val="p"/>
                                </m:rPr>
                                <a:rPr lang="en-IN">
                                  <a:latin typeface="Cambria Math" panose="02040503050406030204" pitchFamily="18" charset="0"/>
                                </a:rPr>
                                <m:t>Y</m:t>
                              </m:r>
                            </m:e>
                          </m:mr>
                          <m:mr>
                            <m:e>
                              <m:r>
                                <a:rPr lang="en-IN" i="1">
                                  <a:latin typeface="Cambria Math" panose="02040503050406030204" pitchFamily="18" charset="0"/>
                                </a:rPr>
                                <m:t>∑</m:t>
                              </m:r>
                              <m:r>
                                <m:rPr>
                                  <m:sty m:val="p"/>
                                </m:rPr>
                                <a:rPr lang="en-IN">
                                  <a:latin typeface="Cambria Math" panose="02040503050406030204" pitchFamily="18" charset="0"/>
                                </a:rPr>
                                <m:t>XY</m:t>
                              </m:r>
                            </m:e>
                          </m:mr>
                        </m:m>
                      </m:e>
                    </m:d>
                  </m:oMath>
                </a14:m>
                <a:r>
                  <a:rPr lang="en-IN" dirty="0">
                    <a:latin typeface="cmr10" panose="020B0500000000000000" pitchFamily="34" charset="0"/>
                  </a:rPr>
                  <a:t>    then </a:t>
                </a:r>
                <a:r>
                  <a:rPr lang="en-IN" i="1" dirty="0">
                    <a:latin typeface="Cambria Math" panose="02040503050406030204" pitchFamily="18" charset="0"/>
                  </a:rPr>
                  <a:t>Q</a:t>
                </a:r>
                <a:r>
                  <a:rPr lang="en-IN" dirty="0">
                    <a:latin typeface="cmr10" panose="020B0500000000000000" pitchFamily="34" charset="0"/>
                  </a:rPr>
                  <a:t> can be obtained using Cramer's Rule</a:t>
                </a:r>
              </a:p>
              <a:p>
                <a:endParaRPr lang="en-IN" dirty="0">
                  <a:latin typeface="cmr10" panose="020B0500000000000000" pitchFamily="34" charset="0"/>
                </a:endParaRPr>
              </a:p>
              <a:p>
                <a:r>
                  <a:rPr lang="en-IN" dirty="0">
                    <a:latin typeface="cmr10" panose="020B0500000000000000" pitchFamily="34" charset="0"/>
                  </a:rPr>
                  <a:t>(In python use </a:t>
                </a:r>
                <a:r>
                  <a:rPr lang="en-IN" dirty="0">
                    <a:latin typeface="Letter Gothic Std" panose="020B0409020202030304" pitchFamily="49" charset="0"/>
                  </a:rPr>
                  <a:t>Q=</a:t>
                </a:r>
                <a:r>
                  <a:rPr lang="en-IN" dirty="0" err="1">
                    <a:latin typeface="Letter Gothic Std" panose="020B0409020202030304" pitchFamily="49" charset="0"/>
                  </a:rPr>
                  <a:t>np.linalg.solve</a:t>
                </a:r>
                <a:r>
                  <a:rPr lang="en-IN" dirty="0">
                    <a:latin typeface="Letter Gothic Std" panose="020B0409020202030304" pitchFamily="49" charset="0"/>
                  </a:rPr>
                  <a:t>(P,R) </a:t>
                </a:r>
                <a:r>
                  <a:rPr lang="en-IN" dirty="0">
                    <a:latin typeface="cmr10" panose="020B0500000000000000" pitchFamily="34" charset="0"/>
                  </a:rPr>
                  <a:t>to solve SLE)</a:t>
                </a:r>
              </a:p>
            </p:txBody>
          </p:sp>
        </mc:Choice>
        <mc:Fallback xmlns="">
          <p:sp>
            <p:nvSpPr>
              <p:cNvPr id="9" name="Rectangle 8">
                <a:extLst>
                  <a:ext uri="{FF2B5EF4-FFF2-40B4-BE49-F238E27FC236}">
                    <a16:creationId xmlns:a16="http://schemas.microsoft.com/office/drawing/2014/main" id="{BCB11274-08C9-425F-98B2-CD18F3AEF55F}"/>
                  </a:ext>
                </a:extLst>
              </p:cNvPr>
              <p:cNvSpPr>
                <a:spLocks noRot="1" noChangeAspect="1" noMove="1" noResize="1" noEditPoints="1" noAdjustHandles="1" noChangeArrowheads="1" noChangeShapeType="1" noTextEdit="1"/>
              </p:cNvSpPr>
              <p:nvPr/>
            </p:nvSpPr>
            <p:spPr>
              <a:xfrm>
                <a:off x="263352" y="3252481"/>
                <a:ext cx="11664488" cy="3201710"/>
              </a:xfrm>
              <a:prstGeom prst="rect">
                <a:avLst/>
              </a:prstGeom>
              <a:blipFill>
                <a:blip r:embed="rId3"/>
                <a:stretch>
                  <a:fillRect l="-418" t="-952" r="-836" b="-2286"/>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xmlns="" id="{70710EEF-2713-49B6-8B71-27C87577EBA6}"/>
              </a:ext>
            </a:extLst>
          </p:cNvPr>
          <p:cNvSpPr txBox="1"/>
          <p:nvPr/>
        </p:nvSpPr>
        <p:spPr>
          <a:xfrm>
            <a:off x="4613158" y="4329358"/>
            <a:ext cx="6099760" cy="369332"/>
          </a:xfrm>
          <a:prstGeom prst="rect">
            <a:avLst/>
          </a:prstGeom>
          <a:noFill/>
        </p:spPr>
        <p:txBody>
          <a:bodyPr wrap="square" rtlCol="0">
            <a:spAutoFit/>
          </a:bodyPr>
          <a:lstStyle/>
          <a:p>
            <a:r>
              <a:rPr lang="en-IN" dirty="0">
                <a:latin typeface="cmr10" panose="020B0500000000000000" pitchFamily="34" charset="0"/>
              </a:rPr>
              <a:t>Where, </a:t>
            </a:r>
            <a:r>
              <a:rPr lang="en-IN" i="1" dirty="0">
                <a:latin typeface="Cambria Math" panose="02040503050406030204" pitchFamily="18" charset="0"/>
              </a:rPr>
              <a:t>X</a:t>
            </a:r>
            <a:r>
              <a:rPr lang="en-IN" dirty="0">
                <a:latin typeface="cmr10" panose="020B0500000000000000" pitchFamily="34" charset="0"/>
              </a:rPr>
              <a:t> and </a:t>
            </a:r>
            <a:r>
              <a:rPr lang="en-IN" i="1" dirty="0">
                <a:latin typeface="Cambria Math" panose="02040503050406030204" pitchFamily="18" charset="0"/>
              </a:rPr>
              <a:t>Y</a:t>
            </a:r>
            <a:r>
              <a:rPr lang="en-IN" dirty="0">
                <a:latin typeface="cmr10" panose="020B0500000000000000" pitchFamily="34" charset="0"/>
              </a:rPr>
              <a:t> are the vectors of given data of length </a:t>
            </a:r>
            <a:r>
              <a:rPr lang="en-IN" i="1" dirty="0">
                <a:latin typeface="Cambria Math" panose="02040503050406030204" pitchFamily="18" charset="0"/>
              </a:rPr>
              <a:t>n.</a:t>
            </a:r>
          </a:p>
        </p:txBody>
      </p:sp>
    </p:spTree>
    <p:extLst>
      <p:ext uri="{BB962C8B-B14F-4D97-AF65-F5344CB8AC3E}">
        <p14:creationId xmlns:p14="http://schemas.microsoft.com/office/powerpoint/2010/main" val="163284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664488" cy="1015663"/>
          </a:xfrm>
          <a:prstGeom prst="rect">
            <a:avLst/>
          </a:prstGeom>
          <a:solidFill>
            <a:schemeClr val="accent4">
              <a:lumMod val="40000"/>
              <a:lumOff val="60000"/>
            </a:schemeClr>
          </a:solidFill>
        </p:spPr>
        <p:txBody>
          <a:bodyPr wrap="square">
            <a:spAutoFit/>
          </a:bodyPr>
          <a:lstStyle/>
          <a:p>
            <a:r>
              <a:rPr lang="en-IN" sz="2000" b="1" dirty="0">
                <a:latin typeface="cmr10" panose="020B0500000000000000" pitchFamily="34" charset="0"/>
              </a:rPr>
              <a:t>Exercise 2.1 : </a:t>
            </a:r>
            <a:r>
              <a:rPr lang="en-IN" sz="2000" dirty="0">
                <a:latin typeface="cmr10" panose="020B0500000000000000" pitchFamily="34" charset="0"/>
              </a:rPr>
              <a:t>Read data from a file (.</a:t>
            </a:r>
            <a:r>
              <a:rPr lang="en-IN" sz="2000" dirty="0" err="1">
                <a:latin typeface="cmr10" panose="020B0500000000000000" pitchFamily="34" charset="0"/>
              </a:rPr>
              <a:t>xlsx</a:t>
            </a:r>
            <a:r>
              <a:rPr lang="en-IN" sz="2000" dirty="0">
                <a:latin typeface="cmr10" panose="020B0500000000000000" pitchFamily="34" charset="0"/>
              </a:rPr>
              <a:t>) and fit a curve using statistical model and plot the data with appropriate labelling.                                 </a:t>
            </a:r>
            <a:r>
              <a:rPr lang="en-IN" sz="2000" b="1" dirty="0">
                <a:latin typeface="cmr10" panose="020B0500000000000000" pitchFamily="34" charset="0"/>
              </a:rPr>
              <a:t>2.1.1</a:t>
            </a:r>
            <a:r>
              <a:rPr lang="en-IN" sz="2000" dirty="0">
                <a:latin typeface="cmr10" panose="020B0500000000000000" pitchFamily="34" charset="0"/>
              </a:rPr>
              <a:t> First order fit with statistical model. </a:t>
            </a:r>
          </a:p>
          <a:p>
            <a:pPr lvl="4"/>
            <a:r>
              <a:rPr lang="en-IN" sz="2000" b="1" dirty="0">
                <a:latin typeface="cmr10" panose="020B0500000000000000" pitchFamily="34" charset="0"/>
              </a:rPr>
              <a:t>                                              2.1.2</a:t>
            </a:r>
            <a:r>
              <a:rPr lang="en-IN" sz="2000" dirty="0">
                <a:latin typeface="cmr10" panose="020B0500000000000000" pitchFamily="34" charset="0"/>
              </a:rPr>
              <a:t> Second order fit with statistical model. </a:t>
            </a: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dirty="0" err="1"/>
              <a:t>Machne</a:t>
            </a:r>
            <a:r>
              <a:rPr lang="en-IN" dirty="0"/>
              <a:t>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4</a:t>
            </a:fld>
            <a:endParaRPr lang="en-IN"/>
          </a:p>
        </p:txBody>
      </p:sp>
      <p:sp>
        <p:nvSpPr>
          <p:cNvPr id="14" name="Rectangle 13">
            <a:extLst>
              <a:ext uri="{FF2B5EF4-FFF2-40B4-BE49-F238E27FC236}">
                <a16:creationId xmlns:a16="http://schemas.microsoft.com/office/drawing/2014/main" xmlns="" id="{C0FC4784-8BA8-4CBD-8898-09044C7F55EA}"/>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BCB11274-08C9-425F-98B2-CD18F3AEF55F}"/>
                  </a:ext>
                </a:extLst>
              </p:cNvPr>
              <p:cNvSpPr/>
              <p:nvPr/>
            </p:nvSpPr>
            <p:spPr>
              <a:xfrm>
                <a:off x="263352" y="3252481"/>
                <a:ext cx="11664488" cy="2723823"/>
              </a:xfrm>
              <a:prstGeom prst="rect">
                <a:avLst/>
              </a:prstGeom>
            </p:spPr>
            <p:txBody>
              <a:bodyPr wrap="square">
                <a:spAutoFit/>
              </a:bodyPr>
              <a:lstStyle/>
              <a:p>
                <a:r>
                  <a:rPr lang="en-IN" b="1" u="sng" dirty="0">
                    <a:latin typeface="cmr10" panose="020B0500000000000000" pitchFamily="34" charset="0"/>
                  </a:rPr>
                  <a:t>Algorithm 2.1.2</a:t>
                </a:r>
              </a:p>
              <a:p>
                <a:endParaRPr lang="en-IN" b="1" u="sng" dirty="0">
                  <a:latin typeface="cmr10" panose="020B0500000000000000" pitchFamily="34" charset="0"/>
                </a:endParaRPr>
              </a:p>
              <a:p>
                <a:r>
                  <a:rPr lang="en-IN" dirty="0">
                    <a:latin typeface="cmr10" panose="020B0500000000000000" pitchFamily="34" charset="0"/>
                  </a:rPr>
                  <a:t>If </a:t>
                </a:r>
                <a:r>
                  <a:rPr lang="en-IN" i="1" dirty="0">
                    <a:latin typeface="Cambria Math" panose="02040503050406030204" pitchFamily="18" charset="0"/>
                  </a:rPr>
                  <a:t>y=</a:t>
                </a:r>
                <a:r>
                  <a:rPr lang="en-IN" i="1" dirty="0" err="1">
                    <a:latin typeface="Cambria Math" panose="02040503050406030204" pitchFamily="18" charset="0"/>
                  </a:rPr>
                  <a:t>c+mx+g</a:t>
                </a:r>
                <a:r>
                  <a:rPr lang="en-IN" dirty="0"/>
                  <a:t> </a:t>
                </a:r>
                <a14:m>
                  <m:oMath xmlns:m="http://schemas.openxmlformats.org/officeDocument/2006/math">
                    <m:sSup>
                      <m:sSupPr>
                        <m:ctrlPr>
                          <a:rPr lang="en-IN" i="1">
                            <a:latin typeface="Cambria Math"/>
                          </a:rPr>
                        </m:ctrlPr>
                      </m:sSupPr>
                      <m:e>
                        <m:r>
                          <a:rPr lang="en-IN" b="0" i="1" smtClean="0">
                            <a:latin typeface="Cambria Math" panose="02040503050406030204" pitchFamily="18" charset="0"/>
                          </a:rPr>
                          <m:t>𝑥</m:t>
                        </m:r>
                      </m:e>
                      <m:sup>
                        <m:r>
                          <a:rPr lang="en-IN">
                            <a:latin typeface="Cambria Math" panose="02040503050406030204" pitchFamily="18" charset="0"/>
                          </a:rPr>
                          <m:t>2</m:t>
                        </m:r>
                      </m:sup>
                    </m:sSup>
                  </m:oMath>
                </a14:m>
                <a:r>
                  <a:rPr lang="en-IN" i="1" dirty="0">
                    <a:latin typeface="Cambria Math" panose="02040503050406030204" pitchFamily="18" charset="0"/>
                  </a:rPr>
                  <a:t> </a:t>
                </a:r>
                <a:r>
                  <a:rPr lang="en-IN" dirty="0">
                    <a:latin typeface="cmr10" panose="020B0500000000000000" pitchFamily="34" charset="0"/>
                  </a:rPr>
                  <a:t>is the fit, then the values of </a:t>
                </a:r>
                <a:r>
                  <a:rPr lang="en-IN" i="1" dirty="0">
                    <a:latin typeface="Cambria Math" panose="02040503050406030204" pitchFamily="18" charset="0"/>
                  </a:rPr>
                  <a:t>c , m </a:t>
                </a:r>
                <a:r>
                  <a:rPr lang="en-IN" dirty="0">
                    <a:latin typeface="cmr10" panose="020B0500000000000000" pitchFamily="34" charset="0"/>
                  </a:rPr>
                  <a:t>and </a:t>
                </a:r>
                <a:r>
                  <a:rPr lang="en-IN" i="1" dirty="0">
                    <a:latin typeface="Cambria Math" panose="02040503050406030204" pitchFamily="18" charset="0"/>
                  </a:rPr>
                  <a:t>g   </a:t>
                </a:r>
                <a:r>
                  <a:rPr lang="en-IN" dirty="0">
                    <a:latin typeface="cmr10" panose="020B0500000000000000" pitchFamily="34" charset="0"/>
                  </a:rPr>
                  <a:t>are obtained by solving the following SLE (Simultaneous Linear Equations)</a:t>
                </a:r>
              </a:p>
              <a:p>
                <a:pPr>
                  <a:lnSpc>
                    <a:spcPct val="150000"/>
                  </a:lnSpc>
                </a:pP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𝑋</m:t>
                    </m:r>
                    <m:r>
                      <a:rPr lang="en-IN" i="1">
                        <a:latin typeface="Cambria Math" panose="02040503050406030204" pitchFamily="18" charset="0"/>
                      </a:rPr>
                      <m:t>+</m:t>
                    </m:r>
                    <m:r>
                      <a:rPr lang="en-IN" b="0" i="1" smtClean="0">
                        <a:latin typeface="Cambria Math" panose="02040503050406030204" pitchFamily="18" charset="0"/>
                      </a:rPr>
                      <m:t>𝑔</m:t>
                    </m:r>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𝑋</m:t>
                        </m:r>
                      </m:e>
                      <m:sup>
                        <m:r>
                          <a:rPr lang="en-IN">
                            <a:latin typeface="Cambria Math" panose="02040503050406030204" pitchFamily="18" charset="0"/>
                          </a:rPr>
                          <m:t>2</m:t>
                        </m:r>
                      </m:sup>
                    </m:sSup>
                    <m:r>
                      <a:rPr lang="en-IN" b="0" i="0" smtClean="0">
                        <a:latin typeface="Cambria Math" panose="02040503050406030204" pitchFamily="18" charset="0"/>
                      </a:rPr>
                      <m:t>= </m:t>
                    </m:r>
                    <m:r>
                      <a:rPr lang="en-IN" b="0" i="1" smtClean="0">
                        <a:latin typeface="Cambria Math" panose="02040503050406030204" pitchFamily="18" charset="0"/>
                      </a:rPr>
                      <m:t>∑</m:t>
                    </m:r>
                    <m:r>
                      <m:rPr>
                        <m:sty m:val="p"/>
                      </m:rPr>
                      <a:rPr lang="en-IN" b="0" i="0" smtClean="0">
                        <a:latin typeface="Cambria Math" panose="02040503050406030204" pitchFamily="18" charset="0"/>
                      </a:rPr>
                      <m:t>Y</m:t>
                    </m:r>
                    <m:r>
                      <a:rPr lang="en-IN" b="0" i="0" smtClean="0">
                        <a:latin typeface="Cambria Math" panose="02040503050406030204" pitchFamily="18" charset="0"/>
                      </a:rPr>
                      <m:t>  </m:t>
                    </m:r>
                  </m:oMath>
                </a14:m>
                <a:r>
                  <a:rPr lang="en-IN" dirty="0">
                    <a:latin typeface="cmr10" panose="020B0500000000000000" pitchFamily="34" charset="0"/>
                  </a:rPr>
                  <a:t>---------------- (1)</a:t>
                </a:r>
              </a:p>
              <a:p>
                <a:pPr>
                  <a:lnSpc>
                    <a:spcPct val="150000"/>
                  </a:lnSpc>
                </a:pPr>
                <a14:m>
                  <m:oMath xmlns:m="http://schemas.openxmlformats.org/officeDocument/2006/math">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sSup>
                      <m:sSupPr>
                        <m:ctrlPr>
                          <a:rPr lang="en-IN" b="0" i="1" smtClean="0">
                            <a:latin typeface="Cambria Math"/>
                          </a:rPr>
                        </m:ctrlPr>
                      </m:sSupPr>
                      <m:e>
                        <m:r>
                          <a:rPr lang="en-IN" i="1">
                            <a:latin typeface="Cambria Math" panose="02040503050406030204" pitchFamily="18" charset="0"/>
                          </a:rPr>
                          <m:t>𝑋</m:t>
                        </m:r>
                      </m:e>
                      <m:sup>
                        <m:r>
                          <a:rPr lang="en-IN" b="0" i="0" smtClean="0">
                            <a:latin typeface="Cambria Math" panose="02040503050406030204" pitchFamily="18" charset="0"/>
                          </a:rPr>
                          <m:t>2</m:t>
                        </m:r>
                      </m:sup>
                    </m:sSup>
                    <m:r>
                      <a:rPr lang="en-IN" i="1">
                        <a:latin typeface="Cambria Math" panose="02040503050406030204" pitchFamily="18" charset="0"/>
                      </a:rPr>
                      <m:t>+</m:t>
                    </m:r>
                    <m:r>
                      <a:rPr lang="en-IN" b="0" i="1" smtClean="0">
                        <a:latin typeface="Cambria Math" panose="02040503050406030204" pitchFamily="18" charset="0"/>
                      </a:rPr>
                      <m:t>𝑔</m:t>
                    </m:r>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𝑋</m:t>
                        </m:r>
                      </m:e>
                      <m:sup>
                        <m:r>
                          <a:rPr lang="en-IN" b="0" i="0" smtClean="0">
                            <a:latin typeface="Cambria Math" panose="02040503050406030204" pitchFamily="18" charset="0"/>
                          </a:rPr>
                          <m:t>3</m:t>
                        </m:r>
                      </m:sup>
                    </m:sSup>
                    <m:r>
                      <a:rPr lang="en-IN">
                        <a:latin typeface="Cambria Math" panose="02040503050406030204" pitchFamily="18" charset="0"/>
                      </a:rPr>
                      <m:t>= </m:t>
                    </m:r>
                    <m:r>
                      <a:rPr lang="en-IN" i="1">
                        <a:latin typeface="Cambria Math" panose="02040503050406030204" pitchFamily="18" charset="0"/>
                      </a:rPr>
                      <m:t>∑</m:t>
                    </m:r>
                    <m:r>
                      <m:rPr>
                        <m:sty m:val="p"/>
                      </m:rPr>
                      <a:rPr lang="en-IN" b="0" i="0" smtClean="0">
                        <a:latin typeface="Cambria Math" panose="02040503050406030204" pitchFamily="18" charset="0"/>
                      </a:rPr>
                      <m:t>X</m:t>
                    </m:r>
                    <m:r>
                      <m:rPr>
                        <m:sty m:val="p"/>
                      </m:rPr>
                      <a:rPr lang="en-IN">
                        <a:latin typeface="Cambria Math" panose="02040503050406030204" pitchFamily="18" charset="0"/>
                      </a:rPr>
                      <m:t>Y</m:t>
                    </m:r>
                    <m:r>
                      <a:rPr lang="en-IN">
                        <a:latin typeface="Cambria Math" panose="02040503050406030204" pitchFamily="18" charset="0"/>
                      </a:rPr>
                      <m:t>  </m:t>
                    </m:r>
                  </m:oMath>
                </a14:m>
                <a:r>
                  <a:rPr lang="en-IN" dirty="0">
                    <a:latin typeface="cmr10" panose="020B0500000000000000" pitchFamily="34" charset="0"/>
                  </a:rPr>
                  <a:t> ---------- (2)</a:t>
                </a:r>
              </a:p>
              <a:p>
                <a:pPr>
                  <a:lnSpc>
                    <a:spcPct val="150000"/>
                  </a:lnSpc>
                </a:pPr>
                <a14:m>
                  <m:oMath xmlns:m="http://schemas.openxmlformats.org/officeDocument/2006/math">
                    <m:r>
                      <a:rPr lang="en-IN" i="1">
                        <a:latin typeface="Cambria Math" panose="02040503050406030204" pitchFamily="18" charset="0"/>
                      </a:rPr>
                      <m:t>𝑐</m:t>
                    </m:r>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𝑋</m:t>
                        </m:r>
                      </m:e>
                      <m:sup>
                        <m:r>
                          <a:rPr lang="en-IN">
                            <a:latin typeface="Cambria Math" panose="02040503050406030204" pitchFamily="18" charset="0"/>
                          </a:rPr>
                          <m:t>2</m:t>
                        </m:r>
                      </m:sup>
                    </m:sSup>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𝑋</m:t>
                        </m:r>
                      </m:e>
                      <m:sup>
                        <m:r>
                          <a:rPr lang="en-IN" b="0" i="0" smtClean="0">
                            <a:latin typeface="Cambria Math" panose="02040503050406030204" pitchFamily="18" charset="0"/>
                          </a:rPr>
                          <m:t>3</m:t>
                        </m:r>
                      </m:sup>
                    </m:sSup>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𝑋</m:t>
                        </m:r>
                      </m:e>
                      <m:sup>
                        <m:r>
                          <a:rPr lang="en-IN" b="0" i="0" smtClean="0">
                            <a:latin typeface="Cambria Math" panose="02040503050406030204" pitchFamily="18" charset="0"/>
                          </a:rPr>
                          <m:t>4</m:t>
                        </m:r>
                      </m:sup>
                    </m:sSup>
                    <m:r>
                      <a:rPr lang="en-IN">
                        <a:latin typeface="Cambria Math" panose="02040503050406030204" pitchFamily="18" charset="0"/>
                      </a:rPr>
                      <m:t>= </m:t>
                    </m:r>
                    <m:r>
                      <a:rPr lang="en-IN" i="1">
                        <a:latin typeface="Cambria Math" panose="02040503050406030204" pitchFamily="18" charset="0"/>
                      </a:rPr>
                      <m:t>∑</m:t>
                    </m:r>
                    <m:sSup>
                      <m:sSupPr>
                        <m:ctrlPr>
                          <a:rPr lang="en-IN" i="1">
                            <a:latin typeface="Cambria Math"/>
                          </a:rPr>
                        </m:ctrlPr>
                      </m:sSupPr>
                      <m:e>
                        <m:r>
                          <a:rPr lang="en-IN" i="1">
                            <a:latin typeface="Cambria Math" panose="02040503050406030204" pitchFamily="18" charset="0"/>
                          </a:rPr>
                          <m:t>𝑋</m:t>
                        </m:r>
                      </m:e>
                      <m:sup>
                        <m:r>
                          <a:rPr lang="en-IN">
                            <a:latin typeface="Cambria Math" panose="02040503050406030204" pitchFamily="18" charset="0"/>
                          </a:rPr>
                          <m:t>2</m:t>
                        </m:r>
                      </m:sup>
                    </m:sSup>
                    <m:r>
                      <m:rPr>
                        <m:sty m:val="p"/>
                      </m:rPr>
                      <a:rPr lang="en-IN">
                        <a:latin typeface="Cambria Math" panose="02040503050406030204" pitchFamily="18" charset="0"/>
                      </a:rPr>
                      <m:t>Y</m:t>
                    </m:r>
                    <m:r>
                      <a:rPr lang="en-IN">
                        <a:latin typeface="Cambria Math" panose="02040503050406030204" pitchFamily="18" charset="0"/>
                      </a:rPr>
                      <m:t>  </m:t>
                    </m:r>
                  </m:oMath>
                </a14:m>
                <a:r>
                  <a:rPr lang="en-IN" dirty="0">
                    <a:latin typeface="cmr10" panose="020B0500000000000000" pitchFamily="34" charset="0"/>
                  </a:rPr>
                  <a:t> ------- (3)</a:t>
                </a:r>
              </a:p>
              <a:p>
                <a:endParaRPr lang="en-IN" dirty="0">
                  <a:latin typeface="cmr10" panose="020B0500000000000000" pitchFamily="34" charset="0"/>
                </a:endParaRPr>
              </a:p>
            </p:txBody>
          </p:sp>
        </mc:Choice>
        <mc:Fallback xmlns="">
          <p:sp>
            <p:nvSpPr>
              <p:cNvPr id="9" name="Rectangle 8">
                <a:extLst>
                  <a:ext uri="{FF2B5EF4-FFF2-40B4-BE49-F238E27FC236}">
                    <a16:creationId xmlns:a16="http://schemas.microsoft.com/office/drawing/2014/main" id="{BCB11274-08C9-425F-98B2-CD18F3AEF55F}"/>
                  </a:ext>
                </a:extLst>
              </p:cNvPr>
              <p:cNvSpPr>
                <a:spLocks noRot="1" noChangeAspect="1" noMove="1" noResize="1" noEditPoints="1" noAdjustHandles="1" noChangeArrowheads="1" noChangeShapeType="1" noTextEdit="1"/>
              </p:cNvSpPr>
              <p:nvPr/>
            </p:nvSpPr>
            <p:spPr>
              <a:xfrm>
                <a:off x="263352" y="3252481"/>
                <a:ext cx="11664488" cy="2723823"/>
              </a:xfrm>
              <a:prstGeom prst="rect">
                <a:avLst/>
              </a:prstGeom>
              <a:blipFill>
                <a:blip r:embed="rId3"/>
                <a:stretch>
                  <a:fillRect l="-418" t="-1121" r="-940"/>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xmlns="" id="{70710EEF-2713-49B6-8B71-27C87577EBA6}"/>
              </a:ext>
            </a:extLst>
          </p:cNvPr>
          <p:cNvSpPr txBox="1"/>
          <p:nvPr/>
        </p:nvSpPr>
        <p:spPr>
          <a:xfrm>
            <a:off x="6407239" y="4291226"/>
            <a:ext cx="5313680" cy="646331"/>
          </a:xfrm>
          <a:prstGeom prst="rect">
            <a:avLst/>
          </a:prstGeom>
          <a:noFill/>
        </p:spPr>
        <p:txBody>
          <a:bodyPr wrap="square" rtlCol="0">
            <a:spAutoFit/>
          </a:bodyPr>
          <a:lstStyle/>
          <a:p>
            <a:r>
              <a:rPr lang="en-IN" dirty="0">
                <a:latin typeface="cmr10" panose="020B0500000000000000" pitchFamily="34" charset="0"/>
              </a:rPr>
              <a:t>Where, </a:t>
            </a:r>
            <a:r>
              <a:rPr lang="en-IN" i="1" dirty="0">
                <a:latin typeface="Cambria Math" panose="02040503050406030204" pitchFamily="18" charset="0"/>
              </a:rPr>
              <a:t>X</a:t>
            </a:r>
            <a:r>
              <a:rPr lang="en-IN" dirty="0">
                <a:latin typeface="cmr10" panose="020B0500000000000000" pitchFamily="34" charset="0"/>
              </a:rPr>
              <a:t> and </a:t>
            </a:r>
            <a:r>
              <a:rPr lang="en-IN" i="1" dirty="0">
                <a:latin typeface="Cambria Math" panose="02040503050406030204" pitchFamily="18" charset="0"/>
              </a:rPr>
              <a:t>Y</a:t>
            </a:r>
            <a:r>
              <a:rPr lang="en-IN" dirty="0">
                <a:latin typeface="cmr10" panose="020B0500000000000000" pitchFamily="34" charset="0"/>
              </a:rPr>
              <a:t> are the vectors of given data of length </a:t>
            </a:r>
            <a:r>
              <a:rPr lang="en-IN" i="1" dirty="0">
                <a:latin typeface="Cambria Math" panose="02040503050406030204" pitchFamily="18" charset="0"/>
              </a:rPr>
              <a:t>n.</a:t>
            </a:r>
          </a:p>
        </p:txBody>
      </p:sp>
    </p:spTree>
    <p:extLst>
      <p:ext uri="{BB962C8B-B14F-4D97-AF65-F5344CB8AC3E}">
        <p14:creationId xmlns:p14="http://schemas.microsoft.com/office/powerpoint/2010/main" val="114699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664488" cy="707886"/>
          </a:xfrm>
          <a:prstGeom prst="rect">
            <a:avLst/>
          </a:prstGeom>
          <a:solidFill>
            <a:schemeClr val="accent4">
              <a:lumMod val="40000"/>
              <a:lumOff val="60000"/>
            </a:schemeClr>
          </a:solidFill>
        </p:spPr>
        <p:txBody>
          <a:bodyPr wrap="square">
            <a:spAutoFit/>
          </a:bodyPr>
          <a:lstStyle/>
          <a:p>
            <a:r>
              <a:rPr lang="en-IN" sz="2000" b="1" dirty="0">
                <a:latin typeface="cmr10" panose="020B0500000000000000" pitchFamily="34" charset="0"/>
              </a:rPr>
              <a:t>Exercise 2.2 : </a:t>
            </a:r>
            <a:r>
              <a:rPr lang="en-IN" sz="2000" dirty="0">
                <a:latin typeface="cmr10" panose="020B0500000000000000" pitchFamily="34" charset="0"/>
              </a:rPr>
              <a:t>Compute cost and minimize using Sum of Square Distances (SSD) for linear regression.</a:t>
            </a:r>
          </a:p>
          <a:p>
            <a:endParaRPr lang="en-IN" sz="2000" dirty="0">
              <a:latin typeface="cmr10" panose="020B0500000000000000" pitchFamily="34" charset="0"/>
            </a:endParaRP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dirty="0" err="1"/>
              <a:t>Machne</a:t>
            </a:r>
            <a:r>
              <a:rPr lang="en-IN" dirty="0"/>
              <a:t>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5</a:t>
            </a:fld>
            <a:endParaRPr lang="en-IN"/>
          </a:p>
        </p:txBody>
      </p:sp>
      <p:sp>
        <p:nvSpPr>
          <p:cNvPr id="14" name="Rectangle 13">
            <a:extLst>
              <a:ext uri="{FF2B5EF4-FFF2-40B4-BE49-F238E27FC236}">
                <a16:creationId xmlns:a16="http://schemas.microsoft.com/office/drawing/2014/main" xmlns="" id="{C0FC4784-8BA8-4CBD-8898-09044C7F55EA}"/>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BCB11274-08C9-425F-98B2-CD18F3AEF55F}"/>
                  </a:ext>
                </a:extLst>
              </p:cNvPr>
              <p:cNvSpPr/>
              <p:nvPr/>
            </p:nvSpPr>
            <p:spPr>
              <a:xfrm>
                <a:off x="263352" y="3252481"/>
                <a:ext cx="11664488" cy="2324932"/>
              </a:xfrm>
              <a:prstGeom prst="rect">
                <a:avLst/>
              </a:prstGeom>
            </p:spPr>
            <p:txBody>
              <a:bodyPr wrap="square">
                <a:spAutoFit/>
              </a:bodyPr>
              <a:lstStyle/>
              <a:p>
                <a:r>
                  <a:rPr lang="en-IN" b="1" u="sng" dirty="0">
                    <a:latin typeface="cmr10" panose="020B0500000000000000" pitchFamily="34" charset="0"/>
                  </a:rPr>
                  <a:t>Algorithm 2.2</a:t>
                </a:r>
              </a:p>
              <a:p>
                <a:endParaRPr lang="en-IN" b="1" u="sng" dirty="0">
                  <a:latin typeface="cmr10" panose="020B0500000000000000" pitchFamily="34" charset="0"/>
                </a:endParaRPr>
              </a:p>
              <a:p>
                <a:pPr marL="285750" indent="-285750">
                  <a:buFont typeface="Wingdings" panose="05000000000000000000" pitchFamily="2" charset="2"/>
                  <a:buChar char="§"/>
                </a:pPr>
                <a:r>
                  <a:rPr lang="en-IN" dirty="0">
                    <a:latin typeface="cmr10" panose="020B0500000000000000" pitchFamily="34" charset="0"/>
                  </a:rPr>
                  <a:t>Assume </a:t>
                </a:r>
                <a:r>
                  <a:rPr lang="en-US" dirty="0"/>
                  <a:t>θ</a:t>
                </a:r>
                <a:r>
                  <a:rPr lang="en-US" baseline="-25000" dirty="0"/>
                  <a:t>0</a:t>
                </a:r>
                <a:r>
                  <a:rPr lang="en-IN" dirty="0">
                    <a:latin typeface="cmr10" panose="020B0500000000000000" pitchFamily="34" charset="0"/>
                  </a:rPr>
                  <a:t>= 0 and set a range for </a:t>
                </a:r>
                <a:r>
                  <a:rPr lang="en-US" dirty="0"/>
                  <a:t>θ</a:t>
                </a:r>
                <a:r>
                  <a:rPr lang="en-US" baseline="-25000" dirty="0"/>
                  <a:t>1</a:t>
                </a:r>
                <a:r>
                  <a:rPr lang="en-US" dirty="0">
                    <a:latin typeface="cmr10" panose="020B0500000000000000" pitchFamily="34" charset="0"/>
                  </a:rPr>
                  <a:t>. (as the computation of cost for all </a:t>
                </a:r>
                <a:r>
                  <a:rPr lang="en-US" dirty="0"/>
                  <a:t>θ</a:t>
                </a:r>
                <a:r>
                  <a:rPr lang="en-US" baseline="-25000" dirty="0"/>
                  <a:t> </a:t>
                </a:r>
                <a:r>
                  <a:rPr lang="en-US" dirty="0">
                    <a:latin typeface="cmr10" panose="020B0500000000000000" pitchFamily="34" charset="0"/>
                  </a:rPr>
                  <a:t>is complex)</a:t>
                </a:r>
                <a:endParaRPr lang="en-IN" dirty="0">
                  <a:latin typeface="cmr10" panose="020B0500000000000000" pitchFamily="34" charset="0"/>
                </a:endParaRPr>
              </a:p>
              <a:p>
                <a:pPr marL="285750" indent="-285750">
                  <a:buFont typeface="Wingdings" panose="05000000000000000000" pitchFamily="2" charset="2"/>
                  <a:buChar char="§"/>
                </a:pPr>
                <a:r>
                  <a:rPr lang="en-IN" dirty="0">
                    <a:latin typeface="cmr10" panose="020B0500000000000000" pitchFamily="34" charset="0"/>
                  </a:rPr>
                  <a:t>Find cost J(</a:t>
                </a:r>
                <a:r>
                  <a:rPr lang="en-US" dirty="0"/>
                  <a:t>θ</a:t>
                </a:r>
                <a:r>
                  <a:rPr lang="en-IN" dirty="0">
                    <a:latin typeface="cmr10" panose="020B0500000000000000" pitchFamily="34" charset="0"/>
                  </a:rPr>
                  <a:t>) for every value of </a:t>
                </a:r>
                <a:r>
                  <a:rPr lang="en-US" dirty="0"/>
                  <a:t>θ</a:t>
                </a:r>
                <a:r>
                  <a:rPr lang="en-US" baseline="-25000" dirty="0"/>
                  <a:t>1 </a:t>
                </a:r>
                <a:r>
                  <a:rPr lang="en-IN" dirty="0">
                    <a:latin typeface="cmr10" panose="020B0500000000000000" pitchFamily="34" charset="0"/>
                  </a:rPr>
                  <a:t>in the range. (Set the step size accordingly) </a:t>
                </a:r>
              </a:p>
              <a:p>
                <a:pPr marL="285750" indent="-285750">
                  <a:buFont typeface="Wingdings" panose="05000000000000000000" pitchFamily="2" charset="2"/>
                  <a:buChar char="§"/>
                </a:pPr>
                <a:r>
                  <a:rPr lang="en-IN" dirty="0">
                    <a:latin typeface="cmr10" panose="020B0500000000000000" pitchFamily="34" charset="0"/>
                  </a:rPr>
                  <a:t>Find the value of </a:t>
                </a:r>
                <a:r>
                  <a:rPr lang="en-US" dirty="0"/>
                  <a:t>θ</a:t>
                </a:r>
                <a:r>
                  <a:rPr lang="en-US" baseline="-25000" dirty="0"/>
                  <a:t>1 </a:t>
                </a:r>
                <a:r>
                  <a:rPr lang="en-IN" dirty="0">
                    <a:latin typeface="cmr10" panose="020B0500000000000000" pitchFamily="34" charset="0"/>
                  </a:rPr>
                  <a:t>for which J(</a:t>
                </a:r>
                <a:r>
                  <a:rPr lang="en-US" dirty="0"/>
                  <a:t>θ</a:t>
                </a:r>
                <a:r>
                  <a:rPr lang="en-IN" dirty="0">
                    <a:latin typeface="cmr10" panose="020B0500000000000000" pitchFamily="34" charset="0"/>
                  </a:rPr>
                  <a:t>) is minimum.</a:t>
                </a:r>
              </a:p>
              <a:p>
                <a:pPr marL="285750" indent="-285750">
                  <a:buFont typeface="Wingdings" panose="05000000000000000000" pitchFamily="2" charset="2"/>
                  <a:buChar char="§"/>
                </a:pPr>
                <a:r>
                  <a:rPr lang="en-IN" dirty="0">
                    <a:latin typeface="cmr10" panose="020B0500000000000000" pitchFamily="34" charset="0"/>
                  </a:rPr>
                  <a:t>Obtain the hypothesis </a:t>
                </a:r>
                <a14:m>
                  <m:oMath xmlns:m="http://schemas.openxmlformats.org/officeDocument/2006/math">
                    <m:sSub>
                      <m:sSubPr>
                        <m:ctrlPr>
                          <a:rPr lang="en-IN" i="1" smtClean="0">
                            <a:latin typeface="Cambria Math"/>
                          </a:rPr>
                        </m:ctrlPr>
                      </m:sSubPr>
                      <m:e>
                        <m:r>
                          <a:rPr lang="en-IN" b="0" i="1" smtClean="0">
                            <a:latin typeface="Cambria Math" panose="02040503050406030204" pitchFamily="18" charset="0"/>
                          </a:rPr>
                          <m:t>h</m:t>
                        </m:r>
                      </m:e>
                      <m:sub>
                        <m:r>
                          <m:rPr>
                            <m:nor/>
                          </m:rPr>
                          <a:rPr lang="en-US" dirty="0"/>
                          <m:t>θ</m:t>
                        </m:r>
                      </m:sub>
                    </m:sSub>
                    <m:d>
                      <m:dPr>
                        <m:ctrlPr>
                          <a:rPr lang="en-IN" b="0" i="1" smtClean="0">
                            <a:latin typeface="Cambria Math"/>
                          </a:rPr>
                        </m:ctrlPr>
                      </m:dPr>
                      <m:e>
                        <m:r>
                          <m:rPr>
                            <m:sty m:val="p"/>
                          </m:rPr>
                          <a:rPr lang="en-IN" b="0" i="0" smtClean="0">
                            <a:latin typeface="Cambria Math" panose="02040503050406030204" pitchFamily="18" charset="0"/>
                          </a:rPr>
                          <m:t>x</m:t>
                        </m:r>
                      </m:e>
                    </m:d>
                    <m:r>
                      <a:rPr lang="en-IN" b="0" i="0" smtClean="0">
                        <a:latin typeface="Cambria Math" panose="02040503050406030204" pitchFamily="18" charset="0"/>
                      </a:rPr>
                      <m:t>=</m:t>
                    </m:r>
                    <m:r>
                      <m:rPr>
                        <m:nor/>
                      </m:rPr>
                      <a:rPr lang="en-US" dirty="0"/>
                      <m:t>θ</m:t>
                    </m:r>
                    <m:r>
                      <m:rPr>
                        <m:nor/>
                      </m:rPr>
                      <a:rPr lang="en-IN" b="0" i="0" baseline="-25000" dirty="0" smtClean="0"/>
                      <m:t>0</m:t>
                    </m:r>
                    <m:r>
                      <a:rPr lang="en-IN" b="0" i="0" smtClean="0">
                        <a:latin typeface="Cambria Math" panose="02040503050406030204" pitchFamily="18" charset="0"/>
                      </a:rPr>
                      <m:t>+</m:t>
                    </m:r>
                    <m:r>
                      <m:rPr>
                        <m:nor/>
                      </m:rPr>
                      <a:rPr lang="en-US" dirty="0"/>
                      <m:t>θ</m:t>
                    </m:r>
                    <m:r>
                      <m:rPr>
                        <m:nor/>
                      </m:rPr>
                      <a:rPr lang="en-US" baseline="-25000" dirty="0"/>
                      <m:t>1</m:t>
                    </m:r>
                  </m:oMath>
                </a14:m>
                <a:r>
                  <a:rPr lang="en-IN" dirty="0">
                    <a:latin typeface="cmr10" panose="020B0500000000000000" pitchFamily="34" charset="0"/>
                  </a:rPr>
                  <a:t>x.</a:t>
                </a:r>
              </a:p>
              <a:p>
                <a:pPr marL="285750" indent="-285750">
                  <a:buFont typeface="Wingdings" panose="05000000000000000000" pitchFamily="2" charset="2"/>
                  <a:buChar char="§"/>
                </a:pPr>
                <a:r>
                  <a:rPr lang="en-IN" dirty="0">
                    <a:latin typeface="cmr10" panose="020B0500000000000000" pitchFamily="34" charset="0"/>
                  </a:rPr>
                  <a:t>Test the set hypothesis for different test cases.</a:t>
                </a:r>
              </a:p>
              <a:p>
                <a:endParaRPr lang="en-IN" dirty="0">
                  <a:latin typeface="cmr10" panose="020B0500000000000000" pitchFamily="34" charset="0"/>
                </a:endParaRPr>
              </a:p>
            </p:txBody>
          </p:sp>
        </mc:Choice>
        <mc:Fallback xmlns="">
          <p:sp>
            <p:nvSpPr>
              <p:cNvPr id="9" name="Rectangle 8">
                <a:extLst>
                  <a:ext uri="{FF2B5EF4-FFF2-40B4-BE49-F238E27FC236}">
                    <a16:creationId xmlns:a16="http://schemas.microsoft.com/office/drawing/2014/main" id="{BCB11274-08C9-425F-98B2-CD18F3AEF55F}"/>
                  </a:ext>
                </a:extLst>
              </p:cNvPr>
              <p:cNvSpPr>
                <a:spLocks noRot="1" noChangeAspect="1" noMove="1" noResize="1" noEditPoints="1" noAdjustHandles="1" noChangeArrowheads="1" noChangeShapeType="1" noTextEdit="1"/>
              </p:cNvSpPr>
              <p:nvPr/>
            </p:nvSpPr>
            <p:spPr>
              <a:xfrm>
                <a:off x="263352" y="3252481"/>
                <a:ext cx="11664488" cy="2324932"/>
              </a:xfrm>
              <a:prstGeom prst="rect">
                <a:avLst/>
              </a:prstGeom>
              <a:blipFill>
                <a:blip r:embed="rId3"/>
                <a:stretch>
                  <a:fillRect l="-418" t="-1312"/>
                </a:stretch>
              </a:blipFill>
            </p:spPr>
            <p:txBody>
              <a:bodyPr/>
              <a:lstStyle/>
              <a:p>
                <a:r>
                  <a:rPr lang="en-IN">
                    <a:noFill/>
                  </a:rPr>
                  <a:t> </a:t>
                </a:r>
              </a:p>
            </p:txBody>
          </p:sp>
        </mc:Fallback>
      </mc:AlternateContent>
    </p:spTree>
    <p:extLst>
      <p:ext uri="{BB962C8B-B14F-4D97-AF65-F5344CB8AC3E}">
        <p14:creationId xmlns:p14="http://schemas.microsoft.com/office/powerpoint/2010/main" val="326476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a:latin typeface="cmr10" panose="020B0500000000000000" pitchFamily="34" charset="0"/>
              </a:rPr>
              <a:t>VI  </a:t>
            </a: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664488" cy="1323439"/>
          </a:xfrm>
          <a:prstGeom prst="rect">
            <a:avLst/>
          </a:prstGeom>
          <a:solidFill>
            <a:schemeClr val="accent4">
              <a:lumMod val="40000"/>
              <a:lumOff val="60000"/>
            </a:schemeClr>
          </a:solidFill>
        </p:spPr>
        <p:txBody>
          <a:bodyPr wrap="square">
            <a:spAutoFit/>
          </a:bodyPr>
          <a:lstStyle/>
          <a:p>
            <a:r>
              <a:rPr lang="en-IN" sz="2000" b="1" dirty="0">
                <a:latin typeface="cmr10" panose="020B0500000000000000" pitchFamily="34" charset="0"/>
              </a:rPr>
              <a:t>Exercise 2.3 : </a:t>
            </a:r>
            <a:r>
              <a:rPr lang="en-IN" sz="2000" dirty="0">
                <a:latin typeface="cmr10" panose="020B0500000000000000" pitchFamily="34" charset="0"/>
              </a:rPr>
              <a:t>Cost minimization using gradient descent for linear regression.</a:t>
            </a:r>
          </a:p>
          <a:p>
            <a:pPr lvl="2"/>
            <a:r>
              <a:rPr lang="en-IN" sz="2000" dirty="0">
                <a:latin typeface="cmr10" panose="020B0500000000000000" pitchFamily="34" charset="0"/>
              </a:rPr>
              <a:t>	</a:t>
            </a:r>
            <a:r>
              <a:rPr lang="en-IN" sz="2000" b="1" dirty="0">
                <a:latin typeface="cmr10" panose="020B0500000000000000" pitchFamily="34" charset="0"/>
              </a:rPr>
              <a:t>2.3.1</a:t>
            </a:r>
            <a:r>
              <a:rPr lang="en-IN" sz="2000" dirty="0">
                <a:latin typeface="cmr10" panose="020B0500000000000000" pitchFamily="34" charset="0"/>
              </a:rPr>
              <a:t> Without bias</a:t>
            </a:r>
          </a:p>
          <a:p>
            <a:pPr lvl="2"/>
            <a:r>
              <a:rPr lang="en-IN" sz="2000" dirty="0">
                <a:latin typeface="cmr10" panose="020B0500000000000000" pitchFamily="34" charset="0"/>
              </a:rPr>
              <a:t>           </a:t>
            </a:r>
            <a:r>
              <a:rPr lang="en-IN" sz="2000" b="1" dirty="0">
                <a:latin typeface="cmr10" panose="020B0500000000000000" pitchFamily="34" charset="0"/>
              </a:rPr>
              <a:t>2.3.2</a:t>
            </a:r>
            <a:r>
              <a:rPr lang="en-IN" sz="2000" dirty="0">
                <a:latin typeface="cmr10" panose="020B0500000000000000" pitchFamily="34" charset="0"/>
              </a:rPr>
              <a:t> With bias</a:t>
            </a:r>
          </a:p>
          <a:p>
            <a:pPr lvl="2"/>
            <a:r>
              <a:rPr lang="en-IN" sz="2000" dirty="0">
                <a:latin typeface="cmr10" panose="020B0500000000000000" pitchFamily="34" charset="0"/>
              </a:rPr>
              <a:t>           </a:t>
            </a:r>
            <a:r>
              <a:rPr lang="en-IN" sz="2000" b="1" dirty="0">
                <a:latin typeface="cmr10" panose="020B0500000000000000" pitchFamily="34" charset="0"/>
              </a:rPr>
              <a:t>2.3.3</a:t>
            </a:r>
            <a:r>
              <a:rPr lang="en-IN" sz="2000" dirty="0">
                <a:latin typeface="cmr10" panose="020B0500000000000000" pitchFamily="34" charset="0"/>
              </a:rPr>
              <a:t> For second order polynomial regression</a:t>
            </a: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dirty="0" err="1"/>
              <a:t>Machne</a:t>
            </a:r>
            <a:r>
              <a:rPr lang="en-IN" dirty="0"/>
              <a:t>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6</a:t>
            </a:fld>
            <a:endParaRPr lang="en-IN"/>
          </a:p>
        </p:txBody>
      </p:sp>
      <p:sp>
        <p:nvSpPr>
          <p:cNvPr id="14" name="Rectangle 13">
            <a:extLst>
              <a:ext uri="{FF2B5EF4-FFF2-40B4-BE49-F238E27FC236}">
                <a16:creationId xmlns:a16="http://schemas.microsoft.com/office/drawing/2014/main" xmlns="" id="{C0FC4784-8BA8-4CBD-8898-09044C7F55EA}"/>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BCB11274-08C9-425F-98B2-CD18F3AEF55F}"/>
                  </a:ext>
                </a:extLst>
              </p:cNvPr>
              <p:cNvSpPr/>
              <p:nvPr/>
            </p:nvSpPr>
            <p:spPr>
              <a:xfrm>
                <a:off x="263352" y="3487439"/>
                <a:ext cx="11664488" cy="2324932"/>
              </a:xfrm>
              <a:prstGeom prst="rect">
                <a:avLst/>
              </a:prstGeom>
            </p:spPr>
            <p:txBody>
              <a:bodyPr wrap="square">
                <a:spAutoFit/>
              </a:bodyPr>
              <a:lstStyle/>
              <a:p>
                <a:endParaRPr lang="en-IN" b="1" u="sng" dirty="0">
                  <a:latin typeface="cmr10" panose="020B0500000000000000" pitchFamily="34" charset="0"/>
                </a:endParaRPr>
              </a:p>
              <a:p>
                <a:r>
                  <a:rPr lang="en-IN" b="1" u="sng" dirty="0">
                    <a:latin typeface="cmr10" panose="020B0500000000000000" pitchFamily="34" charset="0"/>
                  </a:rPr>
                  <a:t>Algorithm 2.3.1</a:t>
                </a:r>
              </a:p>
              <a:p>
                <a:pPr marL="285750" indent="-285750">
                  <a:buFont typeface="Wingdings" panose="05000000000000000000" pitchFamily="2" charset="2"/>
                  <a:buChar char="§"/>
                </a:pPr>
                <a:r>
                  <a:rPr lang="en-IN" dirty="0">
                    <a:latin typeface="cmr10" panose="020B0500000000000000" pitchFamily="34" charset="0"/>
                  </a:rPr>
                  <a:t>Assume </a:t>
                </a:r>
                <a:r>
                  <a:rPr lang="en-US" dirty="0"/>
                  <a:t>θ</a:t>
                </a:r>
                <a:r>
                  <a:rPr lang="en-US" baseline="-25000" dirty="0"/>
                  <a:t>0</a:t>
                </a:r>
                <a:r>
                  <a:rPr lang="en-IN" dirty="0">
                    <a:latin typeface="cmr10" panose="020B0500000000000000" pitchFamily="34" charset="0"/>
                  </a:rPr>
                  <a:t>= 0 and set initial estimate of </a:t>
                </a:r>
                <a:r>
                  <a:rPr lang="en-US" dirty="0"/>
                  <a:t>θ</a:t>
                </a:r>
                <a:r>
                  <a:rPr lang="en-US" baseline="-25000" dirty="0"/>
                  <a:t>1</a:t>
                </a:r>
                <a:r>
                  <a:rPr lang="en-US" dirty="0">
                    <a:latin typeface="cmr10" panose="020B0500000000000000" pitchFamily="34" charset="0"/>
                  </a:rPr>
                  <a:t>.                    </a:t>
                </a:r>
                <a:r>
                  <a:rPr lang="en-US" u="sng" dirty="0">
                    <a:latin typeface="cmr10" panose="020B0500000000000000" pitchFamily="34" charset="0"/>
                  </a:rPr>
                  <a:t>Gradient Descent Algorithm without bias</a:t>
                </a:r>
                <a:endParaRPr lang="en-IN" u="sng" dirty="0">
                  <a:latin typeface="cmr10" panose="020B0500000000000000" pitchFamily="34" charset="0"/>
                </a:endParaRPr>
              </a:p>
              <a:p>
                <a:pPr marL="285750" indent="-285750">
                  <a:buFont typeface="Wingdings" panose="05000000000000000000" pitchFamily="2" charset="2"/>
                  <a:buChar char="§"/>
                </a:pPr>
                <a:r>
                  <a:rPr lang="en-IN" dirty="0">
                    <a:latin typeface="cmr10" panose="020B0500000000000000" pitchFamily="34" charset="0"/>
                  </a:rPr>
                  <a:t>Choose an appropriate learning rate (step size).</a:t>
                </a:r>
              </a:p>
              <a:p>
                <a:pPr marL="285750" indent="-285750">
                  <a:buFont typeface="Wingdings" panose="05000000000000000000" pitchFamily="2" charset="2"/>
                  <a:buChar char="§"/>
                </a:pPr>
                <a:r>
                  <a:rPr lang="en-IN" dirty="0">
                    <a:latin typeface="cmr10" panose="020B0500000000000000" pitchFamily="34" charset="0"/>
                  </a:rPr>
                  <a:t>Obtain the hypothesis </a:t>
                </a:r>
                <a14:m>
                  <m:oMath xmlns:m="http://schemas.openxmlformats.org/officeDocument/2006/math">
                    <m:sSub>
                      <m:sSubPr>
                        <m:ctrlPr>
                          <a:rPr lang="en-IN" i="1" smtClean="0">
                            <a:latin typeface="Cambria Math"/>
                          </a:rPr>
                        </m:ctrlPr>
                      </m:sSubPr>
                      <m:e>
                        <m:r>
                          <a:rPr lang="en-IN" b="0" i="1" smtClean="0">
                            <a:latin typeface="Cambria Math" panose="02040503050406030204" pitchFamily="18" charset="0"/>
                          </a:rPr>
                          <m:t>h</m:t>
                        </m:r>
                      </m:e>
                      <m:sub>
                        <m:r>
                          <m:rPr>
                            <m:nor/>
                          </m:rPr>
                          <a:rPr lang="en-US" dirty="0"/>
                          <m:t>θ</m:t>
                        </m:r>
                      </m:sub>
                    </m:sSub>
                    <m:d>
                      <m:dPr>
                        <m:ctrlPr>
                          <a:rPr lang="en-IN" b="0" i="1" smtClean="0">
                            <a:latin typeface="Cambria Math"/>
                          </a:rPr>
                        </m:ctrlPr>
                      </m:dPr>
                      <m:e>
                        <m:r>
                          <a:rPr lang="en-IN" i="1">
                            <a:latin typeface="Cambria Math" panose="02040503050406030204" pitchFamily="18" charset="0"/>
                          </a:rPr>
                          <m:t>𝑥</m:t>
                        </m:r>
                      </m:e>
                    </m:d>
                    <m:r>
                      <a:rPr lang="en-IN" b="0" i="0" smtClean="0">
                        <a:latin typeface="Cambria Math" panose="02040503050406030204" pitchFamily="18" charset="0"/>
                      </a:rPr>
                      <m:t>=</m:t>
                    </m:r>
                    <m:r>
                      <m:rPr>
                        <m:nor/>
                      </m:rPr>
                      <a:rPr lang="en-US" dirty="0"/>
                      <m:t>θ</m:t>
                    </m:r>
                    <m:r>
                      <m:rPr>
                        <m:nor/>
                      </m:rPr>
                      <a:rPr lang="en-IN" b="0" i="0" baseline="-25000" dirty="0" smtClean="0"/>
                      <m:t>0</m:t>
                    </m:r>
                    <m:r>
                      <a:rPr lang="en-IN" b="0" i="0" smtClean="0">
                        <a:latin typeface="Cambria Math" panose="02040503050406030204" pitchFamily="18" charset="0"/>
                      </a:rPr>
                      <m:t>+</m:t>
                    </m:r>
                    <m:r>
                      <m:rPr>
                        <m:nor/>
                      </m:rPr>
                      <a:rPr lang="en-US" dirty="0"/>
                      <m:t>θ</m:t>
                    </m:r>
                    <m:r>
                      <m:rPr>
                        <m:nor/>
                      </m:rPr>
                      <a:rPr lang="en-US" baseline="-25000" dirty="0"/>
                      <m:t>1</m:t>
                    </m:r>
                  </m:oMath>
                </a14:m>
                <a:r>
                  <a:rPr lang="en-IN" dirty="0"/>
                  <a:t>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 </m:t>
                    </m:r>
                  </m:oMath>
                </a14:m>
                <a:r>
                  <a:rPr lang="en-IN" dirty="0">
                    <a:latin typeface="cmr10" panose="020B0500000000000000" pitchFamily="34" charset="0"/>
                  </a:rPr>
                  <a:t> using </a:t>
                </a:r>
              </a:p>
              <a:p>
                <a:r>
                  <a:rPr lang="en-US" dirty="0">
                    <a:latin typeface="cmr10" panose="020B0500000000000000" pitchFamily="34" charset="0"/>
                  </a:rPr>
                  <a:t>    gradient descent algorithm</a:t>
                </a:r>
                <a:r>
                  <a:rPr lang="en-IN" dirty="0">
                    <a:latin typeface="cmr10" panose="020B0500000000000000" pitchFamily="34" charset="0"/>
                  </a:rPr>
                  <a:t>.</a:t>
                </a:r>
              </a:p>
              <a:p>
                <a:pPr marL="285750" indent="-285750">
                  <a:buFont typeface="Wingdings" panose="05000000000000000000" pitchFamily="2" charset="2"/>
                  <a:buChar char="§"/>
                </a:pPr>
                <a:r>
                  <a:rPr lang="en-IN" dirty="0">
                    <a:latin typeface="cmr10" panose="020B0500000000000000" pitchFamily="34" charset="0"/>
                  </a:rPr>
                  <a:t>Test the set hypothesis for different test cases.</a:t>
                </a:r>
              </a:p>
              <a:p>
                <a:endParaRPr lang="en-IN" dirty="0">
                  <a:latin typeface="cmr10" panose="020B0500000000000000" pitchFamily="34" charset="0"/>
                </a:endParaRPr>
              </a:p>
            </p:txBody>
          </p:sp>
        </mc:Choice>
        <mc:Fallback xmlns="">
          <p:sp>
            <p:nvSpPr>
              <p:cNvPr id="9" name="Rectangle 8">
                <a:extLst>
                  <a:ext uri="{FF2B5EF4-FFF2-40B4-BE49-F238E27FC236}">
                    <a16:creationId xmlns:a16="http://schemas.microsoft.com/office/drawing/2014/main" id="{BCB11274-08C9-425F-98B2-CD18F3AEF55F}"/>
                  </a:ext>
                </a:extLst>
              </p:cNvPr>
              <p:cNvSpPr>
                <a:spLocks noRot="1" noChangeAspect="1" noMove="1" noResize="1" noEditPoints="1" noAdjustHandles="1" noChangeArrowheads="1" noChangeShapeType="1" noTextEdit="1"/>
              </p:cNvSpPr>
              <p:nvPr/>
            </p:nvSpPr>
            <p:spPr>
              <a:xfrm>
                <a:off x="263352" y="3487439"/>
                <a:ext cx="11664488" cy="2324932"/>
              </a:xfrm>
              <a:prstGeom prst="rect">
                <a:avLst/>
              </a:prstGeom>
              <a:blipFill>
                <a:blip r:embed="rId3"/>
                <a:stretch>
                  <a:fillRect l="-418"/>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xmlns="" id="{487D9D03-2D1F-497B-A6F7-7F49A95D2949}"/>
              </a:ext>
            </a:extLst>
          </p:cNvPr>
          <p:cNvPicPr>
            <a:picLocks noChangeAspect="1"/>
          </p:cNvPicPr>
          <p:nvPr/>
        </p:nvPicPr>
        <p:blipFill>
          <a:blip r:embed="rId4"/>
          <a:stretch>
            <a:fillRect/>
          </a:stretch>
        </p:blipFill>
        <p:spPr>
          <a:xfrm>
            <a:off x="6691017" y="4480988"/>
            <a:ext cx="4360201" cy="1005411"/>
          </a:xfrm>
          <a:prstGeom prst="rect">
            <a:avLst/>
          </a:prstGeom>
        </p:spPr>
      </p:pic>
    </p:spTree>
    <p:extLst>
      <p:ext uri="{BB962C8B-B14F-4D97-AF65-F5344CB8AC3E}">
        <p14:creationId xmlns:p14="http://schemas.microsoft.com/office/powerpoint/2010/main" val="401951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3"/>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664488" cy="1323439"/>
          </a:xfrm>
          <a:prstGeom prst="rect">
            <a:avLst/>
          </a:prstGeom>
          <a:solidFill>
            <a:schemeClr val="accent4">
              <a:lumMod val="40000"/>
              <a:lumOff val="60000"/>
            </a:schemeClr>
          </a:solidFill>
        </p:spPr>
        <p:txBody>
          <a:bodyPr wrap="square">
            <a:spAutoFit/>
          </a:bodyPr>
          <a:lstStyle/>
          <a:p>
            <a:r>
              <a:rPr lang="en-IN" sz="2000" b="1" dirty="0">
                <a:latin typeface="cmr10" panose="020B0500000000000000" pitchFamily="34" charset="0"/>
              </a:rPr>
              <a:t>Exercise 2.3 : </a:t>
            </a:r>
            <a:r>
              <a:rPr lang="en-IN" sz="2000" dirty="0">
                <a:latin typeface="cmr10" panose="020B0500000000000000" pitchFamily="34" charset="0"/>
              </a:rPr>
              <a:t>Cost minimization using gradient descent for linear regression.</a:t>
            </a:r>
          </a:p>
          <a:p>
            <a:pPr lvl="2"/>
            <a:r>
              <a:rPr lang="en-IN" sz="2000" dirty="0">
                <a:latin typeface="cmr10" panose="020B0500000000000000" pitchFamily="34" charset="0"/>
              </a:rPr>
              <a:t>	</a:t>
            </a:r>
            <a:r>
              <a:rPr lang="en-IN" sz="2000" b="1" dirty="0">
                <a:latin typeface="cmr10" panose="020B0500000000000000" pitchFamily="34" charset="0"/>
              </a:rPr>
              <a:t>2.3.1</a:t>
            </a:r>
            <a:r>
              <a:rPr lang="en-IN" sz="2000" dirty="0">
                <a:latin typeface="cmr10" panose="020B0500000000000000" pitchFamily="34" charset="0"/>
              </a:rPr>
              <a:t> Without bias</a:t>
            </a:r>
          </a:p>
          <a:p>
            <a:pPr lvl="2"/>
            <a:r>
              <a:rPr lang="en-IN" sz="2000" dirty="0">
                <a:latin typeface="cmr10" panose="020B0500000000000000" pitchFamily="34" charset="0"/>
              </a:rPr>
              <a:t>           </a:t>
            </a:r>
            <a:r>
              <a:rPr lang="en-IN" sz="2000" b="1" dirty="0">
                <a:latin typeface="cmr10" panose="020B0500000000000000" pitchFamily="34" charset="0"/>
              </a:rPr>
              <a:t>2.3.2</a:t>
            </a:r>
            <a:r>
              <a:rPr lang="en-IN" sz="2000" dirty="0">
                <a:latin typeface="cmr10" panose="020B0500000000000000" pitchFamily="34" charset="0"/>
              </a:rPr>
              <a:t> With bias</a:t>
            </a:r>
          </a:p>
          <a:p>
            <a:pPr lvl="2"/>
            <a:r>
              <a:rPr lang="en-IN" sz="2000" dirty="0">
                <a:latin typeface="cmr10" panose="020B0500000000000000" pitchFamily="34" charset="0"/>
              </a:rPr>
              <a:t>           </a:t>
            </a:r>
            <a:r>
              <a:rPr lang="en-IN" sz="2000" b="1" dirty="0">
                <a:latin typeface="cmr10" panose="020B0500000000000000" pitchFamily="34" charset="0"/>
              </a:rPr>
              <a:t>2.3.3</a:t>
            </a:r>
            <a:r>
              <a:rPr lang="en-IN" sz="2000" dirty="0">
                <a:latin typeface="cmr10" panose="020B0500000000000000" pitchFamily="34" charset="0"/>
              </a:rPr>
              <a:t> For second order polynomial regression</a:t>
            </a: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dirty="0" err="1"/>
              <a:t>Machne</a:t>
            </a:r>
            <a:r>
              <a:rPr lang="en-IN" dirty="0"/>
              <a:t>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7</a:t>
            </a:fld>
            <a:endParaRPr lang="en-IN"/>
          </a:p>
        </p:txBody>
      </p:sp>
      <p:sp>
        <p:nvSpPr>
          <p:cNvPr id="14" name="Rectangle 13">
            <a:extLst>
              <a:ext uri="{FF2B5EF4-FFF2-40B4-BE49-F238E27FC236}">
                <a16:creationId xmlns:a16="http://schemas.microsoft.com/office/drawing/2014/main" xmlns="" id="{C0FC4784-8BA8-4CBD-8898-09044C7F55EA}"/>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BCB11274-08C9-425F-98B2-CD18F3AEF55F}"/>
                  </a:ext>
                </a:extLst>
              </p:cNvPr>
              <p:cNvSpPr/>
              <p:nvPr/>
            </p:nvSpPr>
            <p:spPr>
              <a:xfrm>
                <a:off x="263352" y="3487439"/>
                <a:ext cx="11664488" cy="2324932"/>
              </a:xfrm>
              <a:prstGeom prst="rect">
                <a:avLst/>
              </a:prstGeom>
            </p:spPr>
            <p:txBody>
              <a:bodyPr wrap="square">
                <a:spAutoFit/>
              </a:bodyPr>
              <a:lstStyle/>
              <a:p>
                <a:endParaRPr lang="en-IN" b="1" u="sng" dirty="0">
                  <a:latin typeface="cmr10" panose="020B0500000000000000" pitchFamily="34" charset="0"/>
                </a:endParaRPr>
              </a:p>
              <a:p>
                <a:r>
                  <a:rPr lang="en-IN" b="1" u="sng" dirty="0">
                    <a:latin typeface="cmr10" panose="020B0500000000000000" pitchFamily="34" charset="0"/>
                  </a:rPr>
                  <a:t>Algorithm 2.3.2</a:t>
                </a:r>
              </a:p>
              <a:p>
                <a:pPr marL="285750" indent="-285750">
                  <a:buFont typeface="Wingdings" panose="05000000000000000000" pitchFamily="2" charset="2"/>
                  <a:buChar char="§"/>
                </a:pPr>
                <a:r>
                  <a:rPr lang="en-IN" dirty="0">
                    <a:latin typeface="cmr10" panose="020B0500000000000000" pitchFamily="34" charset="0"/>
                  </a:rPr>
                  <a:t>Set initial estimate of </a:t>
                </a:r>
                <a:r>
                  <a:rPr lang="en-US" dirty="0"/>
                  <a:t>θ</a:t>
                </a:r>
                <a:r>
                  <a:rPr lang="en-US" baseline="-25000" dirty="0"/>
                  <a:t>0</a:t>
                </a:r>
                <a:r>
                  <a:rPr lang="en-IN" dirty="0">
                    <a:latin typeface="cmr10" panose="020B0500000000000000" pitchFamily="34" charset="0"/>
                  </a:rPr>
                  <a:t> and </a:t>
                </a:r>
                <a:r>
                  <a:rPr lang="en-US" dirty="0"/>
                  <a:t>θ</a:t>
                </a:r>
                <a:r>
                  <a:rPr lang="en-US" baseline="-25000" dirty="0"/>
                  <a:t>1</a:t>
                </a:r>
                <a:r>
                  <a:rPr lang="en-US" dirty="0">
                    <a:latin typeface="cmr10" panose="020B0500000000000000" pitchFamily="34" charset="0"/>
                  </a:rPr>
                  <a:t>.                                   </a:t>
                </a:r>
                <a:r>
                  <a:rPr lang="en-US" u="sng" dirty="0">
                    <a:latin typeface="cmr10" panose="020B0500000000000000" pitchFamily="34" charset="0"/>
                  </a:rPr>
                  <a:t>Gradient Descent Algorithm with bias</a:t>
                </a:r>
                <a:endParaRPr lang="en-IN" u="sng" dirty="0">
                  <a:latin typeface="cmr10" panose="020B0500000000000000" pitchFamily="34" charset="0"/>
                </a:endParaRPr>
              </a:p>
              <a:p>
                <a:pPr marL="285750" indent="-285750">
                  <a:buFont typeface="Wingdings" panose="05000000000000000000" pitchFamily="2" charset="2"/>
                  <a:buChar char="§"/>
                </a:pPr>
                <a:r>
                  <a:rPr lang="en-IN" dirty="0">
                    <a:latin typeface="cmr10" panose="020B0500000000000000" pitchFamily="34" charset="0"/>
                  </a:rPr>
                  <a:t>Choose an appropriate learning rate (step size).</a:t>
                </a:r>
              </a:p>
              <a:p>
                <a:pPr marL="285750" indent="-285750">
                  <a:buFont typeface="Wingdings" panose="05000000000000000000" pitchFamily="2" charset="2"/>
                  <a:buChar char="§"/>
                </a:pPr>
                <a:r>
                  <a:rPr lang="en-IN" dirty="0">
                    <a:latin typeface="cmr10" panose="020B0500000000000000" pitchFamily="34" charset="0"/>
                  </a:rPr>
                  <a:t>Obtain the hypothesis </a:t>
                </a:r>
                <a14:m>
                  <m:oMath xmlns:m="http://schemas.openxmlformats.org/officeDocument/2006/math">
                    <m:sSub>
                      <m:sSubPr>
                        <m:ctrlPr>
                          <a:rPr lang="en-IN" i="1" smtClean="0">
                            <a:latin typeface="Cambria Math"/>
                          </a:rPr>
                        </m:ctrlPr>
                      </m:sSubPr>
                      <m:e>
                        <m:r>
                          <a:rPr lang="en-IN" b="0" i="1" smtClean="0">
                            <a:latin typeface="Cambria Math" panose="02040503050406030204" pitchFamily="18" charset="0"/>
                          </a:rPr>
                          <m:t>h</m:t>
                        </m:r>
                      </m:e>
                      <m:sub>
                        <m:r>
                          <m:rPr>
                            <m:nor/>
                          </m:rPr>
                          <a:rPr lang="en-US" dirty="0"/>
                          <m:t>θ</m:t>
                        </m:r>
                      </m:sub>
                    </m:sSub>
                    <m:d>
                      <m:dPr>
                        <m:ctrlPr>
                          <a:rPr lang="en-IN" b="0" i="1" smtClean="0">
                            <a:latin typeface="Cambria Math"/>
                          </a:rPr>
                        </m:ctrlPr>
                      </m:dPr>
                      <m:e>
                        <m:r>
                          <a:rPr lang="en-IN" i="1">
                            <a:latin typeface="Cambria Math" panose="02040503050406030204" pitchFamily="18" charset="0"/>
                          </a:rPr>
                          <m:t>𝑥</m:t>
                        </m:r>
                      </m:e>
                    </m:d>
                    <m:r>
                      <a:rPr lang="en-IN" b="0" i="0" smtClean="0">
                        <a:latin typeface="Cambria Math" panose="02040503050406030204" pitchFamily="18" charset="0"/>
                      </a:rPr>
                      <m:t>=</m:t>
                    </m:r>
                    <m:r>
                      <m:rPr>
                        <m:nor/>
                      </m:rPr>
                      <a:rPr lang="en-US" dirty="0"/>
                      <m:t>θ</m:t>
                    </m:r>
                    <m:r>
                      <m:rPr>
                        <m:nor/>
                      </m:rPr>
                      <a:rPr lang="en-IN" b="0" i="0" baseline="-25000" dirty="0" smtClean="0"/>
                      <m:t>0</m:t>
                    </m:r>
                    <m:r>
                      <a:rPr lang="en-IN" b="0" i="0" smtClean="0">
                        <a:latin typeface="Cambria Math" panose="02040503050406030204" pitchFamily="18" charset="0"/>
                      </a:rPr>
                      <m:t>+</m:t>
                    </m:r>
                    <m:r>
                      <m:rPr>
                        <m:nor/>
                      </m:rPr>
                      <a:rPr lang="en-US" dirty="0"/>
                      <m:t>θ</m:t>
                    </m:r>
                    <m:r>
                      <m:rPr>
                        <m:nor/>
                      </m:rPr>
                      <a:rPr lang="en-US" baseline="-25000" dirty="0"/>
                      <m:t>1</m:t>
                    </m:r>
                  </m:oMath>
                </a14:m>
                <a:r>
                  <a:rPr lang="en-IN" dirty="0"/>
                  <a:t> </a:t>
                </a:r>
                <a14:m>
                  <m:oMath xmlns:m="http://schemas.openxmlformats.org/officeDocument/2006/math">
                    <m:r>
                      <a:rPr lang="en-IN" i="1">
                        <a:latin typeface="Cambria Math" panose="02040503050406030204" pitchFamily="18" charset="0"/>
                      </a:rPr>
                      <m:t>𝑥</m:t>
                    </m:r>
                  </m:oMath>
                </a14:m>
                <a:r>
                  <a:rPr lang="en-IN" dirty="0">
                    <a:latin typeface="cmr10" panose="020B0500000000000000" pitchFamily="34" charset="0"/>
                  </a:rPr>
                  <a:t> using </a:t>
                </a:r>
              </a:p>
              <a:p>
                <a:r>
                  <a:rPr lang="en-US" dirty="0">
                    <a:latin typeface="cmr10" panose="020B0500000000000000" pitchFamily="34" charset="0"/>
                  </a:rPr>
                  <a:t>    gradient descent algorithm</a:t>
                </a:r>
                <a:r>
                  <a:rPr lang="en-IN" dirty="0">
                    <a:latin typeface="cmr10" panose="020B0500000000000000" pitchFamily="34" charset="0"/>
                  </a:rPr>
                  <a:t>.</a:t>
                </a:r>
              </a:p>
              <a:p>
                <a:pPr marL="285750" indent="-285750">
                  <a:buFont typeface="Wingdings" panose="05000000000000000000" pitchFamily="2" charset="2"/>
                  <a:buChar char="§"/>
                </a:pPr>
                <a:r>
                  <a:rPr lang="en-IN" dirty="0">
                    <a:latin typeface="cmr10" panose="020B0500000000000000" pitchFamily="34" charset="0"/>
                  </a:rPr>
                  <a:t>Test the set hypothesis for different test cases.</a:t>
                </a:r>
              </a:p>
              <a:p>
                <a:endParaRPr lang="en-IN" dirty="0">
                  <a:latin typeface="cmr10" panose="020B0500000000000000" pitchFamily="34" charset="0"/>
                </a:endParaRPr>
              </a:p>
            </p:txBody>
          </p:sp>
        </mc:Choice>
        <mc:Fallback xmlns="">
          <p:sp>
            <p:nvSpPr>
              <p:cNvPr id="9" name="Rectangle 8">
                <a:extLst>
                  <a:ext uri="{FF2B5EF4-FFF2-40B4-BE49-F238E27FC236}">
                    <a16:creationId xmlns:a16="http://schemas.microsoft.com/office/drawing/2014/main" id="{BCB11274-08C9-425F-98B2-CD18F3AEF55F}"/>
                  </a:ext>
                </a:extLst>
              </p:cNvPr>
              <p:cNvSpPr>
                <a:spLocks noRot="1" noChangeAspect="1" noMove="1" noResize="1" noEditPoints="1" noAdjustHandles="1" noChangeArrowheads="1" noChangeShapeType="1" noTextEdit="1"/>
              </p:cNvSpPr>
              <p:nvPr/>
            </p:nvSpPr>
            <p:spPr>
              <a:xfrm>
                <a:off x="263352" y="3487439"/>
                <a:ext cx="11664488" cy="2324932"/>
              </a:xfrm>
              <a:prstGeom prst="rect">
                <a:avLst/>
              </a:prstGeom>
              <a:blipFill>
                <a:blip r:embed="rId4"/>
                <a:stretch>
                  <a:fillRect l="-418"/>
                </a:stretch>
              </a:blipFill>
            </p:spPr>
            <p:txBody>
              <a:bodyPr/>
              <a:lstStyle/>
              <a:p>
                <a:r>
                  <a:rPr lang="en-IN">
                    <a:noFill/>
                  </a:rPr>
                  <a:t> </a:t>
                </a:r>
              </a:p>
            </p:txBody>
          </p:sp>
        </mc:Fallback>
      </mc:AlternateContent>
      <p:pic>
        <p:nvPicPr>
          <p:cNvPr id="17" name="Picture 16">
            <a:extLst>
              <a:ext uri="{FF2B5EF4-FFF2-40B4-BE49-F238E27FC236}">
                <a16:creationId xmlns:a16="http://schemas.microsoft.com/office/drawing/2014/main" xmlns="" id="{5B2C6616-0BBE-437F-B8BA-06C806CD7481}"/>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555869" y="4387643"/>
            <a:ext cx="4114801" cy="1596943"/>
          </a:xfrm>
          <a:prstGeom prst="rect">
            <a:avLst/>
          </a:prstGeom>
        </p:spPr>
      </p:pic>
    </p:spTree>
    <p:extLst>
      <p:ext uri="{BB962C8B-B14F-4D97-AF65-F5344CB8AC3E}">
        <p14:creationId xmlns:p14="http://schemas.microsoft.com/office/powerpoint/2010/main" val="165731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664488" cy="1323439"/>
          </a:xfrm>
          <a:prstGeom prst="rect">
            <a:avLst/>
          </a:prstGeom>
          <a:solidFill>
            <a:schemeClr val="accent4">
              <a:lumMod val="40000"/>
              <a:lumOff val="60000"/>
            </a:schemeClr>
          </a:solidFill>
        </p:spPr>
        <p:txBody>
          <a:bodyPr wrap="square">
            <a:spAutoFit/>
          </a:bodyPr>
          <a:lstStyle/>
          <a:p>
            <a:r>
              <a:rPr lang="en-IN" sz="2000" b="1" dirty="0">
                <a:latin typeface="cmr10" panose="020B0500000000000000" pitchFamily="34" charset="0"/>
              </a:rPr>
              <a:t>Exercise 2.3 : </a:t>
            </a:r>
            <a:r>
              <a:rPr lang="en-IN" sz="2000" dirty="0">
                <a:latin typeface="cmr10" panose="020B0500000000000000" pitchFamily="34" charset="0"/>
              </a:rPr>
              <a:t>Cost minimization using gradient descent for linear regression.</a:t>
            </a:r>
          </a:p>
          <a:p>
            <a:pPr lvl="2"/>
            <a:r>
              <a:rPr lang="en-IN" sz="2000" dirty="0">
                <a:latin typeface="cmr10" panose="020B0500000000000000" pitchFamily="34" charset="0"/>
              </a:rPr>
              <a:t>	</a:t>
            </a:r>
            <a:r>
              <a:rPr lang="en-IN" sz="2000" b="1" dirty="0">
                <a:latin typeface="cmr10" panose="020B0500000000000000" pitchFamily="34" charset="0"/>
              </a:rPr>
              <a:t>2.3.1</a:t>
            </a:r>
            <a:r>
              <a:rPr lang="en-IN" sz="2000" dirty="0">
                <a:latin typeface="cmr10" panose="020B0500000000000000" pitchFamily="34" charset="0"/>
              </a:rPr>
              <a:t> Without bias</a:t>
            </a:r>
          </a:p>
          <a:p>
            <a:pPr lvl="2"/>
            <a:r>
              <a:rPr lang="en-IN" sz="2000" dirty="0">
                <a:latin typeface="cmr10" panose="020B0500000000000000" pitchFamily="34" charset="0"/>
              </a:rPr>
              <a:t>           </a:t>
            </a:r>
            <a:r>
              <a:rPr lang="en-IN" sz="2000" b="1" dirty="0">
                <a:latin typeface="cmr10" panose="020B0500000000000000" pitchFamily="34" charset="0"/>
              </a:rPr>
              <a:t>2.3.2</a:t>
            </a:r>
            <a:r>
              <a:rPr lang="en-IN" sz="2000" dirty="0">
                <a:latin typeface="cmr10" panose="020B0500000000000000" pitchFamily="34" charset="0"/>
              </a:rPr>
              <a:t> With bias</a:t>
            </a:r>
          </a:p>
          <a:p>
            <a:pPr lvl="2"/>
            <a:r>
              <a:rPr lang="en-IN" sz="2000" dirty="0">
                <a:latin typeface="cmr10" panose="020B0500000000000000" pitchFamily="34" charset="0"/>
              </a:rPr>
              <a:t>           </a:t>
            </a:r>
            <a:r>
              <a:rPr lang="en-IN" sz="2000" b="1" dirty="0">
                <a:latin typeface="cmr10" panose="020B0500000000000000" pitchFamily="34" charset="0"/>
              </a:rPr>
              <a:t>2.3.3</a:t>
            </a:r>
            <a:r>
              <a:rPr lang="en-IN" sz="2000" dirty="0">
                <a:latin typeface="cmr10" panose="020B0500000000000000" pitchFamily="34" charset="0"/>
              </a:rPr>
              <a:t> For second order polynomial regression</a:t>
            </a: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15" name="Footer Placeholder 14">
            <a:extLst>
              <a:ext uri="{FF2B5EF4-FFF2-40B4-BE49-F238E27FC236}">
                <a16:creationId xmlns:a16="http://schemas.microsoft.com/office/drawing/2014/main" xmlns="" id="{8F129959-07E3-4BEB-BDA9-74A39262B082}"/>
              </a:ext>
            </a:extLst>
          </p:cNvPr>
          <p:cNvSpPr>
            <a:spLocks noGrp="1"/>
          </p:cNvSpPr>
          <p:nvPr>
            <p:ph type="ftr" sz="quarter" idx="11"/>
          </p:nvPr>
        </p:nvSpPr>
        <p:spPr/>
        <p:txBody>
          <a:bodyPr/>
          <a:lstStyle/>
          <a:p>
            <a:r>
              <a:rPr lang="en-IN" dirty="0" err="1"/>
              <a:t>Machne</a:t>
            </a:r>
            <a:r>
              <a:rPr lang="en-IN" dirty="0"/>
              <a:t> Leaning - 17EECC307 Laboratory </a:t>
            </a:r>
          </a:p>
        </p:txBody>
      </p:sp>
      <p:sp>
        <p:nvSpPr>
          <p:cNvPr id="16" name="Slide Number Placeholder 15">
            <a:extLst>
              <a:ext uri="{FF2B5EF4-FFF2-40B4-BE49-F238E27FC236}">
                <a16:creationId xmlns:a16="http://schemas.microsoft.com/office/drawing/2014/main" xmlns="" id="{94DA3949-3741-469D-A523-48B369B7718E}"/>
              </a:ext>
            </a:extLst>
          </p:cNvPr>
          <p:cNvSpPr>
            <a:spLocks noGrp="1"/>
          </p:cNvSpPr>
          <p:nvPr>
            <p:ph type="sldNum" sz="quarter" idx="12"/>
          </p:nvPr>
        </p:nvSpPr>
        <p:spPr/>
        <p:txBody>
          <a:bodyPr/>
          <a:lstStyle/>
          <a:p>
            <a:fld id="{86518361-E40B-40C8-9B61-1F9B681ED977}" type="slidenum">
              <a:rPr lang="en-IN" smtClean="0"/>
              <a:t>8</a:t>
            </a:fld>
            <a:endParaRPr lang="en-IN"/>
          </a:p>
        </p:txBody>
      </p:sp>
      <p:sp>
        <p:nvSpPr>
          <p:cNvPr id="14" name="Rectangle 13">
            <a:extLst>
              <a:ext uri="{FF2B5EF4-FFF2-40B4-BE49-F238E27FC236}">
                <a16:creationId xmlns:a16="http://schemas.microsoft.com/office/drawing/2014/main" xmlns="" id="{C0FC4784-8BA8-4CBD-8898-09044C7F55EA}"/>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BCB11274-08C9-425F-98B2-CD18F3AEF55F}"/>
                  </a:ext>
                </a:extLst>
              </p:cNvPr>
              <p:cNvSpPr/>
              <p:nvPr/>
            </p:nvSpPr>
            <p:spPr>
              <a:xfrm>
                <a:off x="263352" y="3487439"/>
                <a:ext cx="11664488" cy="2324932"/>
              </a:xfrm>
              <a:prstGeom prst="rect">
                <a:avLst/>
              </a:prstGeom>
            </p:spPr>
            <p:txBody>
              <a:bodyPr wrap="square">
                <a:spAutoFit/>
              </a:bodyPr>
              <a:lstStyle/>
              <a:p>
                <a:endParaRPr lang="en-IN" b="1" u="sng" dirty="0">
                  <a:latin typeface="cmr10" panose="020B0500000000000000" pitchFamily="34" charset="0"/>
                </a:endParaRPr>
              </a:p>
              <a:p>
                <a:r>
                  <a:rPr lang="en-IN" b="1" u="sng" dirty="0">
                    <a:latin typeface="cmr10" panose="020B0500000000000000" pitchFamily="34" charset="0"/>
                  </a:rPr>
                  <a:t>Algorithm 2.3.3</a:t>
                </a:r>
              </a:p>
              <a:p>
                <a:pPr marL="285750" indent="-285750">
                  <a:buFont typeface="Wingdings" panose="05000000000000000000" pitchFamily="2" charset="2"/>
                  <a:buChar char="§"/>
                </a:pPr>
                <a:r>
                  <a:rPr lang="en-IN" dirty="0">
                    <a:latin typeface="cmr10" panose="020B0500000000000000" pitchFamily="34" charset="0"/>
                  </a:rPr>
                  <a:t>Set initial estimate of </a:t>
                </a:r>
                <a:r>
                  <a:rPr lang="en-US" dirty="0"/>
                  <a:t>θ</a:t>
                </a:r>
                <a:r>
                  <a:rPr lang="en-US" baseline="-25000" dirty="0"/>
                  <a:t>0</a:t>
                </a:r>
                <a:r>
                  <a:rPr lang="en-IN" dirty="0">
                    <a:latin typeface="cmr10" panose="020B0500000000000000" pitchFamily="34" charset="0"/>
                  </a:rPr>
                  <a:t>, </a:t>
                </a:r>
                <a:r>
                  <a:rPr lang="en-US" dirty="0"/>
                  <a:t>θ</a:t>
                </a:r>
                <a:r>
                  <a:rPr lang="en-US" baseline="-25000" dirty="0"/>
                  <a:t>1  </a:t>
                </a:r>
                <a:r>
                  <a:rPr lang="en-IN" dirty="0">
                    <a:latin typeface="cmr10" panose="020B0500000000000000" pitchFamily="34" charset="0"/>
                  </a:rPr>
                  <a:t>and </a:t>
                </a:r>
                <a:r>
                  <a:rPr lang="en-US" dirty="0"/>
                  <a:t>θ</a:t>
                </a:r>
                <a:r>
                  <a:rPr lang="en-US" baseline="-25000" dirty="0"/>
                  <a:t>2</a:t>
                </a:r>
                <a:r>
                  <a:rPr lang="en-US" dirty="0">
                    <a:latin typeface="cmr10" panose="020B0500000000000000" pitchFamily="34" charset="0"/>
                  </a:rPr>
                  <a:t>.                                   </a:t>
                </a:r>
                <a:r>
                  <a:rPr lang="en-US" u="sng" dirty="0">
                    <a:latin typeface="cmr10" panose="020B0500000000000000" pitchFamily="34" charset="0"/>
                  </a:rPr>
                  <a:t>Gradient Descent Algorithm with bias</a:t>
                </a:r>
                <a:endParaRPr lang="en-IN" u="sng" dirty="0">
                  <a:latin typeface="cmr10" panose="020B0500000000000000" pitchFamily="34" charset="0"/>
                </a:endParaRPr>
              </a:p>
              <a:p>
                <a:pPr marL="285750" indent="-285750">
                  <a:buFont typeface="Wingdings" panose="05000000000000000000" pitchFamily="2" charset="2"/>
                  <a:buChar char="§"/>
                </a:pPr>
                <a:r>
                  <a:rPr lang="en-IN" dirty="0">
                    <a:latin typeface="cmr10" panose="020B0500000000000000" pitchFamily="34" charset="0"/>
                  </a:rPr>
                  <a:t>Choose an appropriate learning rate (step size).</a:t>
                </a:r>
              </a:p>
              <a:p>
                <a:pPr marL="285750" indent="-285750">
                  <a:buFont typeface="Wingdings" panose="05000000000000000000" pitchFamily="2" charset="2"/>
                  <a:buChar char="§"/>
                </a:pPr>
                <a:r>
                  <a:rPr lang="en-IN" dirty="0">
                    <a:latin typeface="cmr10" panose="020B0500000000000000" pitchFamily="34" charset="0"/>
                  </a:rPr>
                  <a:t>Obtain the hypothesis </a:t>
                </a:r>
                <a14:m>
                  <m:oMath xmlns:m="http://schemas.openxmlformats.org/officeDocument/2006/math">
                    <m:sSub>
                      <m:sSubPr>
                        <m:ctrlPr>
                          <a:rPr lang="en-IN" i="1" smtClean="0">
                            <a:latin typeface="Cambria Math"/>
                          </a:rPr>
                        </m:ctrlPr>
                      </m:sSubPr>
                      <m:e>
                        <m:r>
                          <a:rPr lang="en-IN" b="0" i="1" smtClean="0">
                            <a:latin typeface="Cambria Math" panose="02040503050406030204" pitchFamily="18" charset="0"/>
                          </a:rPr>
                          <m:t>h</m:t>
                        </m:r>
                      </m:e>
                      <m:sub>
                        <m:r>
                          <m:rPr>
                            <m:nor/>
                          </m:rPr>
                          <a:rPr lang="en-US" dirty="0"/>
                          <m:t>θ</m:t>
                        </m:r>
                      </m:sub>
                    </m:sSub>
                    <m:d>
                      <m:dPr>
                        <m:ctrlPr>
                          <a:rPr lang="en-IN" b="0" i="1" smtClean="0">
                            <a:latin typeface="Cambria Math"/>
                          </a:rPr>
                        </m:ctrlPr>
                      </m:dPr>
                      <m:e>
                        <m:r>
                          <a:rPr lang="en-IN" i="1">
                            <a:latin typeface="Cambria Math" panose="02040503050406030204" pitchFamily="18" charset="0"/>
                          </a:rPr>
                          <m:t>𝑥</m:t>
                        </m:r>
                      </m:e>
                    </m:d>
                    <m:r>
                      <a:rPr lang="en-IN" b="0" i="0" smtClean="0">
                        <a:latin typeface="Cambria Math" panose="02040503050406030204" pitchFamily="18" charset="0"/>
                      </a:rPr>
                      <m:t>=</m:t>
                    </m:r>
                    <m:r>
                      <m:rPr>
                        <m:nor/>
                      </m:rPr>
                      <a:rPr lang="en-US" dirty="0"/>
                      <m:t>θ</m:t>
                    </m:r>
                    <m:r>
                      <m:rPr>
                        <m:nor/>
                      </m:rPr>
                      <a:rPr lang="en-IN" b="0" i="0" baseline="-25000" dirty="0" smtClean="0"/>
                      <m:t>0</m:t>
                    </m:r>
                    <m:r>
                      <a:rPr lang="en-IN" b="0" i="0" smtClean="0">
                        <a:latin typeface="Cambria Math" panose="02040503050406030204" pitchFamily="18" charset="0"/>
                      </a:rPr>
                      <m:t>+</m:t>
                    </m:r>
                    <m:r>
                      <m:rPr>
                        <m:nor/>
                      </m:rPr>
                      <a:rPr lang="en-US" dirty="0"/>
                      <m:t>θ</m:t>
                    </m:r>
                    <m:r>
                      <m:rPr>
                        <m:nor/>
                      </m:rPr>
                      <a:rPr lang="en-US" baseline="-25000" dirty="0"/>
                      <m:t>1</m:t>
                    </m:r>
                    <m:r>
                      <a:rPr lang="en-IN" i="1">
                        <a:latin typeface="Cambria Math" panose="02040503050406030204" pitchFamily="18" charset="0"/>
                      </a:rPr>
                      <m:t>𝑥</m:t>
                    </m:r>
                    <m:r>
                      <a:rPr lang="en-IN" b="0" i="0" smtClean="0">
                        <a:latin typeface="Cambria Math" panose="02040503050406030204" pitchFamily="18" charset="0"/>
                      </a:rPr>
                      <m:t>+</m:t>
                    </m:r>
                    <m:r>
                      <m:rPr>
                        <m:nor/>
                      </m:rPr>
                      <a:rPr lang="en-US" dirty="0"/>
                      <m:t>θ</m:t>
                    </m:r>
                    <m:r>
                      <m:rPr>
                        <m:nor/>
                      </m:rPr>
                      <a:rPr lang="en-IN" b="0" i="0" baseline="-25000" dirty="0" smtClean="0"/>
                      <m:t>2</m:t>
                    </m:r>
                    <m:sSup>
                      <m:sSupPr>
                        <m:ctrlPr>
                          <a:rPr lang="en-IN" i="1">
                            <a:latin typeface="Cambria Math"/>
                          </a:rPr>
                        </m:ctrlPr>
                      </m:sSupPr>
                      <m:e>
                        <m:r>
                          <a:rPr lang="en-IN" i="1">
                            <a:latin typeface="Cambria Math" panose="02040503050406030204" pitchFamily="18" charset="0"/>
                          </a:rPr>
                          <m:t>𝑥</m:t>
                        </m:r>
                      </m:e>
                      <m:sup>
                        <m:r>
                          <a:rPr lang="en-IN">
                            <a:latin typeface="Cambria Math" panose="02040503050406030204" pitchFamily="18" charset="0"/>
                          </a:rPr>
                          <m:t>2</m:t>
                        </m:r>
                      </m:sup>
                    </m:sSup>
                  </m:oMath>
                </a14:m>
                <a:r>
                  <a:rPr lang="en-IN" dirty="0">
                    <a:latin typeface="cmr10" panose="020B0500000000000000" pitchFamily="34" charset="0"/>
                  </a:rPr>
                  <a:t> using </a:t>
                </a:r>
              </a:p>
              <a:p>
                <a:r>
                  <a:rPr lang="en-US" dirty="0">
                    <a:latin typeface="cmr10" panose="020B0500000000000000" pitchFamily="34" charset="0"/>
                  </a:rPr>
                  <a:t>    gradient descent algorithm</a:t>
                </a:r>
                <a:r>
                  <a:rPr lang="en-IN" dirty="0">
                    <a:latin typeface="cmr10" panose="020B0500000000000000" pitchFamily="34" charset="0"/>
                  </a:rPr>
                  <a:t>.</a:t>
                </a:r>
              </a:p>
              <a:p>
                <a:pPr marL="285750" indent="-285750">
                  <a:buFont typeface="Wingdings" panose="05000000000000000000" pitchFamily="2" charset="2"/>
                  <a:buChar char="§"/>
                </a:pPr>
                <a:r>
                  <a:rPr lang="en-IN" dirty="0">
                    <a:latin typeface="cmr10" panose="020B0500000000000000" pitchFamily="34" charset="0"/>
                  </a:rPr>
                  <a:t>Test the set hypothesis for different test cases.</a:t>
                </a:r>
              </a:p>
              <a:p>
                <a:endParaRPr lang="en-IN" dirty="0">
                  <a:latin typeface="cmr10" panose="020B0500000000000000" pitchFamily="34" charset="0"/>
                </a:endParaRPr>
              </a:p>
            </p:txBody>
          </p:sp>
        </mc:Choice>
        <mc:Fallback xmlns="">
          <p:sp>
            <p:nvSpPr>
              <p:cNvPr id="9" name="Rectangle 8">
                <a:extLst>
                  <a:ext uri="{FF2B5EF4-FFF2-40B4-BE49-F238E27FC236}">
                    <a16:creationId xmlns:a16="http://schemas.microsoft.com/office/drawing/2014/main" id="{BCB11274-08C9-425F-98B2-CD18F3AEF55F}"/>
                  </a:ext>
                </a:extLst>
              </p:cNvPr>
              <p:cNvSpPr>
                <a:spLocks noRot="1" noChangeAspect="1" noMove="1" noResize="1" noEditPoints="1" noAdjustHandles="1" noChangeArrowheads="1" noChangeShapeType="1" noTextEdit="1"/>
              </p:cNvSpPr>
              <p:nvPr/>
            </p:nvSpPr>
            <p:spPr>
              <a:xfrm>
                <a:off x="263352" y="3487439"/>
                <a:ext cx="11664488" cy="2324932"/>
              </a:xfrm>
              <a:prstGeom prst="rect">
                <a:avLst/>
              </a:prstGeom>
              <a:blipFill>
                <a:blip r:embed="rId3"/>
                <a:stretch>
                  <a:fillRect l="-418"/>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xmlns="" id="{E53F0B8D-E9CB-4F51-AFE7-AA2D97C3B772}"/>
              </a:ext>
            </a:extLst>
          </p:cNvPr>
          <p:cNvPicPr>
            <a:picLocks noChangeAspect="1"/>
          </p:cNvPicPr>
          <p:nvPr/>
        </p:nvPicPr>
        <p:blipFill>
          <a:blip r:embed="rId4"/>
          <a:stretch>
            <a:fillRect/>
          </a:stretch>
        </p:blipFill>
        <p:spPr>
          <a:xfrm>
            <a:off x="6874937" y="4362980"/>
            <a:ext cx="4004552" cy="2046379"/>
          </a:xfrm>
          <a:prstGeom prst="rect">
            <a:avLst/>
          </a:prstGeom>
        </p:spPr>
      </p:pic>
    </p:spTree>
    <p:extLst>
      <p:ext uri="{BB962C8B-B14F-4D97-AF65-F5344CB8AC3E}">
        <p14:creationId xmlns:p14="http://schemas.microsoft.com/office/powerpoint/2010/main" val="23725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9A2592-4C8E-46BE-B203-4B8418B11480}"/>
              </a:ext>
            </a:extLst>
          </p:cNvPr>
          <p:cNvSpPr/>
          <p:nvPr/>
        </p:nvSpPr>
        <p:spPr>
          <a:xfrm>
            <a:off x="68196" y="1015255"/>
            <a:ext cx="12055608" cy="533400"/>
          </a:xfrm>
          <a:prstGeom prst="rect">
            <a:avLst/>
          </a:prstGeom>
          <a:solidFill>
            <a:srgbClr val="C00000"/>
          </a:solidFill>
          <a:ln>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r>
              <a:rPr lang="en-US" sz="2000" b="1" dirty="0">
                <a:solidFill>
                  <a:schemeClr val="bg1"/>
                </a:solidFill>
                <a:latin typeface="cmr10" panose="020B0500000000000000" pitchFamily="34" charset="0"/>
                <a:cs typeface="Times New Roman" pitchFamily="18" charset="0"/>
              </a:rPr>
              <a:t>Activity 2:</a:t>
            </a:r>
          </a:p>
        </p:txBody>
      </p:sp>
      <p:pic>
        <p:nvPicPr>
          <p:cNvPr id="3" name="Picture 2" descr="C:\Documents and Settings\Ramesh\Desktop\UAS\Documents\images.png">
            <a:extLst>
              <a:ext uri="{FF2B5EF4-FFF2-40B4-BE49-F238E27FC236}">
                <a16:creationId xmlns:a16="http://schemas.microsoft.com/office/drawing/2014/main" xmlns="" id="{E42FAEF3-D96E-4D4F-A562-D32D057509D6}"/>
              </a:ext>
            </a:extLst>
          </p:cNvPr>
          <p:cNvPicPr>
            <a:picLocks noChangeAspect="1" noChangeArrowheads="1"/>
          </p:cNvPicPr>
          <p:nvPr/>
        </p:nvPicPr>
        <p:blipFill>
          <a:blip r:embed="rId2"/>
          <a:srcRect/>
          <a:stretch>
            <a:fillRect/>
          </a:stretch>
        </p:blipFill>
        <p:spPr bwMode="auto">
          <a:xfrm>
            <a:off x="263352" y="116632"/>
            <a:ext cx="2733472" cy="655475"/>
          </a:xfrm>
          <a:prstGeom prst="rect">
            <a:avLst/>
          </a:prstGeom>
          <a:noFill/>
        </p:spPr>
      </p:pic>
      <p:sp>
        <p:nvSpPr>
          <p:cNvPr id="4" name="TextBox 3">
            <a:extLst>
              <a:ext uri="{FF2B5EF4-FFF2-40B4-BE49-F238E27FC236}">
                <a16:creationId xmlns:a16="http://schemas.microsoft.com/office/drawing/2014/main" xmlns="" id="{2D3D8286-0DC4-4A6C-8CE2-C5BAFD1BA491}"/>
              </a:ext>
            </a:extLst>
          </p:cNvPr>
          <p:cNvSpPr txBox="1"/>
          <p:nvPr/>
        </p:nvSpPr>
        <p:spPr>
          <a:xfrm>
            <a:off x="5013560" y="259703"/>
            <a:ext cx="4879862" cy="400110"/>
          </a:xfrm>
          <a:prstGeom prst="rect">
            <a:avLst/>
          </a:prstGeom>
          <a:noFill/>
        </p:spPr>
        <p:txBody>
          <a:bodyPr wrap="none" rtlCol="0">
            <a:spAutoFit/>
          </a:bodyPr>
          <a:lstStyle/>
          <a:p>
            <a:r>
              <a:rPr lang="en-IN" sz="2000" b="1" dirty="0">
                <a:latin typeface="cmr10" panose="020B0500000000000000" pitchFamily="34" charset="0"/>
              </a:rPr>
              <a:t>School of Electronics and Communication</a:t>
            </a:r>
          </a:p>
        </p:txBody>
      </p:sp>
      <p:sp>
        <p:nvSpPr>
          <p:cNvPr id="5" name="TextBox 4">
            <a:extLst>
              <a:ext uri="{FF2B5EF4-FFF2-40B4-BE49-F238E27FC236}">
                <a16:creationId xmlns:a16="http://schemas.microsoft.com/office/drawing/2014/main" xmlns="" id="{8CA61CDF-58F0-4735-AAF9-9E5422CEB5FF}"/>
              </a:ext>
            </a:extLst>
          </p:cNvPr>
          <p:cNvSpPr txBox="1"/>
          <p:nvPr/>
        </p:nvSpPr>
        <p:spPr>
          <a:xfrm>
            <a:off x="3287688" y="645923"/>
            <a:ext cx="4778872" cy="400110"/>
          </a:xfrm>
          <a:prstGeom prst="rect">
            <a:avLst/>
          </a:prstGeom>
          <a:noFill/>
        </p:spPr>
        <p:txBody>
          <a:bodyPr wrap="none" rtlCol="0">
            <a:spAutoFit/>
          </a:bodyPr>
          <a:lstStyle/>
          <a:p>
            <a:r>
              <a:rPr lang="en-IN" sz="2000" b="1" dirty="0">
                <a:latin typeface="cmr10" panose="020B0500000000000000" pitchFamily="34" charset="0"/>
              </a:rPr>
              <a:t>Course: </a:t>
            </a:r>
            <a:r>
              <a:rPr lang="en-IN" sz="2000" dirty="0">
                <a:latin typeface="cmr10" panose="020B0500000000000000" pitchFamily="34" charset="0"/>
              </a:rPr>
              <a:t>Machine Learning (17EECC307)</a:t>
            </a:r>
          </a:p>
        </p:txBody>
      </p:sp>
      <p:sp>
        <p:nvSpPr>
          <p:cNvPr id="6" name="TextBox 5">
            <a:extLst>
              <a:ext uri="{FF2B5EF4-FFF2-40B4-BE49-F238E27FC236}">
                <a16:creationId xmlns:a16="http://schemas.microsoft.com/office/drawing/2014/main" xmlns="" id="{11E7E8D0-ADC2-4D30-B092-00705C64AADE}"/>
              </a:ext>
            </a:extLst>
          </p:cNvPr>
          <p:cNvSpPr txBox="1"/>
          <p:nvPr/>
        </p:nvSpPr>
        <p:spPr>
          <a:xfrm>
            <a:off x="8152919" y="647170"/>
            <a:ext cx="1670650" cy="400110"/>
          </a:xfrm>
          <a:prstGeom prst="rect">
            <a:avLst/>
          </a:prstGeom>
          <a:noFill/>
        </p:spPr>
        <p:txBody>
          <a:bodyPr wrap="none" rtlCol="0">
            <a:spAutoFit/>
          </a:bodyPr>
          <a:lstStyle/>
          <a:p>
            <a:r>
              <a:rPr lang="en-IN" sz="2000" b="1" dirty="0">
                <a:latin typeface="cmr10" panose="020B0500000000000000" pitchFamily="34" charset="0"/>
              </a:rPr>
              <a:t>L-T-P : </a:t>
            </a:r>
            <a:r>
              <a:rPr lang="en-IN" sz="2000" dirty="0">
                <a:latin typeface="cmr10" panose="020B0500000000000000" pitchFamily="34" charset="0"/>
              </a:rPr>
              <a:t>2-0-1</a:t>
            </a:r>
          </a:p>
        </p:txBody>
      </p:sp>
      <p:sp>
        <p:nvSpPr>
          <p:cNvPr id="7" name="TextBox 6">
            <a:extLst>
              <a:ext uri="{FF2B5EF4-FFF2-40B4-BE49-F238E27FC236}">
                <a16:creationId xmlns:a16="http://schemas.microsoft.com/office/drawing/2014/main" xmlns="" id="{B44F89CF-702C-4CBE-A75E-0BF86582495D}"/>
              </a:ext>
            </a:extLst>
          </p:cNvPr>
          <p:cNvSpPr txBox="1"/>
          <p:nvPr/>
        </p:nvSpPr>
        <p:spPr>
          <a:xfrm>
            <a:off x="9926838" y="633639"/>
            <a:ext cx="1794081" cy="400110"/>
          </a:xfrm>
          <a:prstGeom prst="rect">
            <a:avLst/>
          </a:prstGeom>
          <a:noFill/>
        </p:spPr>
        <p:txBody>
          <a:bodyPr wrap="none" rtlCol="0">
            <a:spAutoFit/>
          </a:bodyPr>
          <a:lstStyle/>
          <a:p>
            <a:r>
              <a:rPr lang="en-IN" sz="2000" b="1" dirty="0">
                <a:latin typeface="cmr10" panose="020B0500000000000000" pitchFamily="34" charset="0"/>
              </a:rPr>
              <a:t>Semester: </a:t>
            </a:r>
            <a:r>
              <a:rPr lang="en-IN" sz="2000" dirty="0" smtClean="0">
                <a:latin typeface="cmr10" panose="020B0500000000000000" pitchFamily="34" charset="0"/>
              </a:rPr>
              <a:t>V </a:t>
            </a:r>
            <a:endParaRPr lang="en-IN" sz="2000" dirty="0">
              <a:latin typeface="cmr10" panose="020B0500000000000000" pitchFamily="34" charset="0"/>
            </a:endParaRPr>
          </a:p>
        </p:txBody>
      </p:sp>
      <p:sp>
        <p:nvSpPr>
          <p:cNvPr id="8" name="Rectangle 7">
            <a:extLst>
              <a:ext uri="{FF2B5EF4-FFF2-40B4-BE49-F238E27FC236}">
                <a16:creationId xmlns:a16="http://schemas.microsoft.com/office/drawing/2014/main" xmlns="" id="{3D77DFCA-E3E2-441A-BF46-AA103559A25B}"/>
              </a:ext>
            </a:extLst>
          </p:cNvPr>
          <p:cNvSpPr/>
          <p:nvPr/>
        </p:nvSpPr>
        <p:spPr>
          <a:xfrm>
            <a:off x="263352" y="2205285"/>
            <a:ext cx="11161240" cy="4093428"/>
          </a:xfrm>
          <a:prstGeom prst="rect">
            <a:avLst/>
          </a:prstGeom>
        </p:spPr>
        <p:txBody>
          <a:bodyPr wrap="square">
            <a:spAutoFit/>
          </a:bodyPr>
          <a:lstStyle/>
          <a:p>
            <a:r>
              <a:rPr lang="en-IN" sz="2000" b="1" dirty="0">
                <a:latin typeface="cmr10" panose="020B0500000000000000" pitchFamily="34" charset="0"/>
              </a:rPr>
              <a:t>Problem Statement:</a:t>
            </a:r>
          </a:p>
          <a:p>
            <a:pPr algn="just"/>
            <a:r>
              <a:rPr lang="en-IN" sz="2000" dirty="0">
                <a:latin typeface="cmr10" panose="020B0500000000000000" pitchFamily="34" charset="0"/>
              </a:rPr>
              <a:t>A customer wants to invest in shares today and has the share value data of 10 shortlisted companies for last 100 days. The customer wants to predict the benefits and choose top 3 companies to maximize his profits. Assist the customer by designing a predictor to provide the share value of the next three consecutive days for all 10 companies and select 3 companies to invest. The customer also wants to divert his funds after a week, assist him to choose the companies to invest.   </a:t>
            </a:r>
          </a:p>
          <a:p>
            <a:endParaRPr lang="en-IN" sz="2000" dirty="0">
              <a:latin typeface="cmr10" panose="020B0500000000000000" pitchFamily="34" charset="0"/>
            </a:endParaRPr>
          </a:p>
          <a:p>
            <a:pPr marL="342900" indent="-342900">
              <a:buFont typeface="Wingdings" panose="05000000000000000000" pitchFamily="2" charset="2"/>
              <a:buChar char="§"/>
            </a:pPr>
            <a:r>
              <a:rPr lang="en-IN" sz="2000" dirty="0">
                <a:latin typeface="cmr10" panose="020B0500000000000000" pitchFamily="34" charset="0"/>
              </a:rPr>
              <a:t>Design an algorithm to fit an linear regression model to the given data and predict the share value.  </a:t>
            </a:r>
          </a:p>
          <a:p>
            <a:pPr marL="342900" indent="-342900">
              <a:buFont typeface="Wingdings" panose="05000000000000000000" pitchFamily="2" charset="2"/>
              <a:buChar char="§"/>
            </a:pPr>
            <a:r>
              <a:rPr lang="en-IN" sz="2000" dirty="0">
                <a:latin typeface="cmr10" panose="020B0500000000000000" pitchFamily="34" charset="0"/>
              </a:rPr>
              <a:t>Use polynomial regression to predict the share value. </a:t>
            </a:r>
          </a:p>
          <a:p>
            <a:pPr marL="342900" indent="-342900">
              <a:buFont typeface="Wingdings" panose="05000000000000000000" pitchFamily="2" charset="2"/>
              <a:buChar char="§"/>
            </a:pPr>
            <a:r>
              <a:rPr lang="en-IN" sz="2000" dirty="0">
                <a:latin typeface="cmr10" panose="020B0500000000000000" pitchFamily="34" charset="0"/>
              </a:rPr>
              <a:t>Plot the graph of initial data and processed data, so that we can present the visualization of the developed algorithm to the customer, and justify the prediction.</a:t>
            </a:r>
          </a:p>
        </p:txBody>
      </p:sp>
      <p:sp>
        <p:nvSpPr>
          <p:cNvPr id="12" name="Rectangle 11">
            <a:extLst>
              <a:ext uri="{FF2B5EF4-FFF2-40B4-BE49-F238E27FC236}">
                <a16:creationId xmlns:a16="http://schemas.microsoft.com/office/drawing/2014/main" xmlns="" id="{8A181176-F0DA-4B07-9122-459D34833370}"/>
              </a:ext>
            </a:extLst>
          </p:cNvPr>
          <p:cNvSpPr/>
          <p:nvPr/>
        </p:nvSpPr>
        <p:spPr>
          <a:xfrm>
            <a:off x="68196" y="1589851"/>
            <a:ext cx="12055608" cy="533400"/>
          </a:xfrm>
          <a:prstGeom prst="rect">
            <a:avLst/>
          </a:prstGeom>
          <a:solidFill>
            <a:schemeClr val="accent4"/>
          </a:solidFill>
          <a:ln>
            <a:solidFill>
              <a:schemeClr val="accent4"/>
            </a:solidFill>
          </a:ln>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bg1"/>
              </a:solidFill>
              <a:latin typeface="cmr10" panose="020B0500000000000000" pitchFamily="34" charset="0"/>
              <a:cs typeface="Times New Roman" pitchFamily="18" charset="0"/>
            </a:endParaRPr>
          </a:p>
        </p:txBody>
      </p:sp>
      <p:sp>
        <p:nvSpPr>
          <p:cNvPr id="9" name="Footer Placeholder 8">
            <a:extLst>
              <a:ext uri="{FF2B5EF4-FFF2-40B4-BE49-F238E27FC236}">
                <a16:creationId xmlns:a16="http://schemas.microsoft.com/office/drawing/2014/main" xmlns="" id="{727AEEE7-CE6A-4D75-9ED7-BFAAF5BB8970}"/>
              </a:ext>
            </a:extLst>
          </p:cNvPr>
          <p:cNvSpPr>
            <a:spLocks noGrp="1"/>
          </p:cNvSpPr>
          <p:nvPr>
            <p:ph type="ftr" sz="quarter" idx="11"/>
          </p:nvPr>
        </p:nvSpPr>
        <p:spPr/>
        <p:txBody>
          <a:bodyPr/>
          <a:lstStyle/>
          <a:p>
            <a:r>
              <a:rPr lang="en-IN"/>
              <a:t>Machne Leaning - 17EECC307 Laboratory </a:t>
            </a:r>
          </a:p>
        </p:txBody>
      </p:sp>
      <p:sp>
        <p:nvSpPr>
          <p:cNvPr id="10" name="Slide Number Placeholder 9">
            <a:extLst>
              <a:ext uri="{FF2B5EF4-FFF2-40B4-BE49-F238E27FC236}">
                <a16:creationId xmlns:a16="http://schemas.microsoft.com/office/drawing/2014/main" xmlns="" id="{65DB3308-A717-4DA4-84D3-3E905AE7BBE9}"/>
              </a:ext>
            </a:extLst>
          </p:cNvPr>
          <p:cNvSpPr>
            <a:spLocks noGrp="1"/>
          </p:cNvSpPr>
          <p:nvPr>
            <p:ph type="sldNum" sz="quarter" idx="12"/>
          </p:nvPr>
        </p:nvSpPr>
        <p:spPr/>
        <p:txBody>
          <a:bodyPr/>
          <a:lstStyle/>
          <a:p>
            <a:fld id="{86518361-E40B-40C8-9B61-1F9B681ED977}" type="slidenum">
              <a:rPr lang="en-IN" smtClean="0"/>
              <a:t>9</a:t>
            </a:fld>
            <a:endParaRPr lang="en-IN"/>
          </a:p>
        </p:txBody>
      </p:sp>
      <p:sp>
        <p:nvSpPr>
          <p:cNvPr id="14" name="Rectangle 13">
            <a:extLst>
              <a:ext uri="{FF2B5EF4-FFF2-40B4-BE49-F238E27FC236}">
                <a16:creationId xmlns:a16="http://schemas.microsoft.com/office/drawing/2014/main" xmlns="" id="{BEA696AB-3530-4A8E-B4E7-355EBC4D5C16}"/>
              </a:ext>
            </a:extLst>
          </p:cNvPr>
          <p:cNvSpPr/>
          <p:nvPr/>
        </p:nvSpPr>
        <p:spPr>
          <a:xfrm>
            <a:off x="68196" y="1671885"/>
            <a:ext cx="6487673" cy="369332"/>
          </a:xfrm>
          <a:prstGeom prst="rect">
            <a:avLst/>
          </a:prstGeom>
        </p:spPr>
        <p:txBody>
          <a:bodyPr wrap="none">
            <a:spAutoFit/>
          </a:bodyPr>
          <a:lstStyle/>
          <a:p>
            <a:r>
              <a:rPr lang="en-US" b="1" dirty="0">
                <a:latin typeface="cmr10" panose="020B0500000000000000" pitchFamily="34" charset="0"/>
                <a:cs typeface="Times New Roman" pitchFamily="18" charset="0"/>
              </a:rPr>
              <a:t>Linear Regression : Univariate linear regression for prediction </a:t>
            </a:r>
            <a:endParaRPr lang="en-IN" dirty="0"/>
          </a:p>
        </p:txBody>
      </p:sp>
    </p:spTree>
    <p:extLst>
      <p:ext uri="{BB962C8B-B14F-4D97-AF65-F5344CB8AC3E}">
        <p14:creationId xmlns:p14="http://schemas.microsoft.com/office/powerpoint/2010/main" val="1736850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quad\theta_0 := \theta_0 - \alpha &#10; \frac{1}{m} \sum\limits^{m}_{i=1} \left( h_\theta(x^{(i)}) - y^{(i)} \right)&#10;$&#10;&#10;$&#10;\quad\theta_1 := \theta_1 - \alpha &#10; \frac{1}{m} \sum\limits^{m}_{i=1} \left( h_\theta(x^{(i)}) - y^{(i)} \right)\cdot x^{(i)}&#10;$&#10;&#10;\}&#10;% \delta_i^{(l)} = \left(\sum_j W_{ji}^{(l)} \delta_j^{(l+1)}\right) f'(z_i^{(l)})&#10;&#10;&#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1335</Words>
  <Application>Microsoft Office PowerPoint</Application>
  <PresentationFormat>Custom</PresentationFormat>
  <Paragraphs>176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student</cp:lastModifiedBy>
  <cp:revision>41</cp:revision>
  <dcterms:created xsi:type="dcterms:W3CDTF">2018-01-14T19:03:09Z</dcterms:created>
  <dcterms:modified xsi:type="dcterms:W3CDTF">2019-09-05T05:25:48Z</dcterms:modified>
</cp:coreProperties>
</file>