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5" r:id="rId6"/>
    <p:sldId id="266" r:id="rId7"/>
    <p:sldId id="267" r:id="rId8"/>
    <p:sldId id="268" r:id="rId9"/>
    <p:sldId id="269" r:id="rId10"/>
    <p:sldId id="270" r:id="rId11"/>
    <p:sldId id="271" r:id="rId12"/>
    <p:sldId id="272" r:id="rId13"/>
    <p:sldId id="273" r:id="rId14"/>
    <p:sldId id="274"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4660"/>
  </p:normalViewPr>
  <p:slideViewPr>
    <p:cSldViewPr snapToGrid="0">
      <p:cViewPr varScale="1">
        <p:scale>
          <a:sx n="78" d="100"/>
          <a:sy n="78" d="100"/>
        </p:scale>
        <p:origin x="64"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8/21/2025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8/21/2025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8/21/2025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8/21/2025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8/21/2025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loom.com/share/27c9a63759e042a9b56afa0f021e5c6f?sid=ce055c9e-816e-4c7b-beec-6e2960c4bcb9" TargetMode="Externa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drive.google.com/file/d/1uYzkemNdPEgQM8HdCZDyC9i4LzX5g2Ea/view?usp=shar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1C773-7278-85CE-3857-BED9D056D6CA}"/>
              </a:ext>
            </a:extLst>
          </p:cNvPr>
          <p:cNvSpPr>
            <a:spLocks noGrp="1"/>
          </p:cNvSpPr>
          <p:nvPr>
            <p:ph type="ctrTitle"/>
          </p:nvPr>
        </p:nvSpPr>
        <p:spPr/>
        <p:txBody>
          <a:bodyPr/>
          <a:lstStyle/>
          <a:p>
            <a:r>
              <a:rPr lang="en-US" dirty="0"/>
              <a:t>Walmart Sales Analysis</a:t>
            </a:r>
            <a:endParaRPr lang="en-IN" dirty="0"/>
          </a:p>
        </p:txBody>
      </p:sp>
      <p:sp>
        <p:nvSpPr>
          <p:cNvPr id="3" name="Subtitle 2">
            <a:extLst>
              <a:ext uri="{FF2B5EF4-FFF2-40B4-BE49-F238E27FC236}">
                <a16:creationId xmlns:a16="http://schemas.microsoft.com/office/drawing/2014/main" id="{E711AE4B-F556-6067-67E3-8D0BAB6A7737}"/>
              </a:ext>
            </a:extLst>
          </p:cNvPr>
          <p:cNvSpPr>
            <a:spLocks noGrp="1"/>
          </p:cNvSpPr>
          <p:nvPr>
            <p:ph type="subTitle" idx="1"/>
          </p:nvPr>
        </p:nvSpPr>
        <p:spPr/>
        <p:txBody>
          <a:bodyPr/>
          <a:lstStyle/>
          <a:p>
            <a:r>
              <a:rPr lang="en-US" dirty="0" err="1"/>
              <a:t>SQl</a:t>
            </a:r>
            <a:r>
              <a:rPr lang="en-US" dirty="0"/>
              <a:t> queries and business insights </a:t>
            </a:r>
            <a:endParaRPr lang="en-IN" dirty="0"/>
          </a:p>
        </p:txBody>
      </p:sp>
      <p:pic>
        <p:nvPicPr>
          <p:cNvPr id="8" name="Picture 7">
            <a:extLst>
              <a:ext uri="{FF2B5EF4-FFF2-40B4-BE49-F238E27FC236}">
                <a16:creationId xmlns:a16="http://schemas.microsoft.com/office/drawing/2014/main" id="{A33015D6-3054-3AC7-1389-0B52E738DA22}"/>
              </a:ext>
            </a:extLst>
          </p:cNvPr>
          <p:cNvPicPr>
            <a:picLocks noChangeAspect="1"/>
          </p:cNvPicPr>
          <p:nvPr/>
        </p:nvPicPr>
        <p:blipFill>
          <a:blip r:embed="rId2"/>
          <a:stretch>
            <a:fillRect/>
          </a:stretch>
        </p:blipFill>
        <p:spPr>
          <a:xfrm>
            <a:off x="9836107" y="1304629"/>
            <a:ext cx="1663786" cy="1485976"/>
          </a:xfrm>
          <a:prstGeom prst="rect">
            <a:avLst/>
          </a:prstGeom>
        </p:spPr>
      </p:pic>
    </p:spTree>
    <p:extLst>
      <p:ext uri="{BB962C8B-B14F-4D97-AF65-F5344CB8AC3E}">
        <p14:creationId xmlns:p14="http://schemas.microsoft.com/office/powerpoint/2010/main" val="1661670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FBCC8-791F-9CF7-80E2-292196BD45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485E68-BFEA-21D0-1985-0DDA75793380}"/>
              </a:ext>
            </a:extLst>
          </p:cNvPr>
          <p:cNvSpPr>
            <a:spLocks noGrp="1"/>
          </p:cNvSpPr>
          <p:nvPr>
            <p:ph type="ctrTitle"/>
          </p:nvPr>
        </p:nvSpPr>
        <p:spPr>
          <a:xfrm>
            <a:off x="369778" y="628570"/>
            <a:ext cx="10993549" cy="1117140"/>
          </a:xfrm>
        </p:spPr>
        <p:txBody>
          <a:bodyPr>
            <a:normAutofit/>
          </a:bodyPr>
          <a:lstStyle/>
          <a:p>
            <a:r>
              <a:rPr lang="en-US" sz="2000" dirty="0"/>
              <a:t>Task 6: Monthly Sales Distribution by Gender (6 Marks) </a:t>
            </a:r>
            <a:br>
              <a:rPr lang="en-US" sz="2000" dirty="0"/>
            </a:br>
            <a:r>
              <a:rPr lang="en-US" sz="2000" dirty="0"/>
              <a:t>Walmart wants to understand the sales distribution between male and female customers on a monthly basis.</a:t>
            </a:r>
            <a:endParaRPr lang="en-IN" sz="2000" dirty="0"/>
          </a:p>
        </p:txBody>
      </p:sp>
      <p:pic>
        <p:nvPicPr>
          <p:cNvPr id="8" name="Picture 7">
            <a:extLst>
              <a:ext uri="{FF2B5EF4-FFF2-40B4-BE49-F238E27FC236}">
                <a16:creationId xmlns:a16="http://schemas.microsoft.com/office/drawing/2014/main" id="{A2193E92-13D9-C791-1227-DD03E66AC215}"/>
              </a:ext>
            </a:extLst>
          </p:cNvPr>
          <p:cNvPicPr>
            <a:picLocks noChangeAspect="1"/>
          </p:cNvPicPr>
          <p:nvPr/>
        </p:nvPicPr>
        <p:blipFill>
          <a:blip r:embed="rId2"/>
          <a:stretch>
            <a:fillRect/>
          </a:stretch>
        </p:blipFill>
        <p:spPr>
          <a:xfrm>
            <a:off x="448734" y="2245179"/>
            <a:ext cx="11256434" cy="840935"/>
          </a:xfrm>
          <a:prstGeom prst="rect">
            <a:avLst/>
          </a:prstGeom>
        </p:spPr>
      </p:pic>
      <p:sp>
        <p:nvSpPr>
          <p:cNvPr id="3" name="TextBox 2">
            <a:extLst>
              <a:ext uri="{FF2B5EF4-FFF2-40B4-BE49-F238E27FC236}">
                <a16:creationId xmlns:a16="http://schemas.microsoft.com/office/drawing/2014/main" id="{EF4CE62F-2680-F47D-1B51-8698BACCB5F5}"/>
              </a:ext>
            </a:extLst>
          </p:cNvPr>
          <p:cNvSpPr txBox="1"/>
          <p:nvPr/>
        </p:nvSpPr>
        <p:spPr>
          <a:xfrm>
            <a:off x="1010653" y="2858703"/>
            <a:ext cx="7315200" cy="1323439"/>
          </a:xfrm>
          <a:prstGeom prst="rect">
            <a:avLst/>
          </a:prstGeom>
          <a:noFill/>
        </p:spPr>
        <p:txBody>
          <a:bodyPr wrap="square" rtlCol="0">
            <a:spAutoFit/>
          </a:bodyPr>
          <a:lstStyle/>
          <a:p>
            <a:r>
              <a:rPr lang="en-US" sz="2000" dirty="0">
                <a:solidFill>
                  <a:schemeClr val="bg1"/>
                </a:solidFill>
              </a:rPr>
              <a:t>select year(date) as </a:t>
            </a:r>
            <a:r>
              <a:rPr lang="en-US" sz="2000" dirty="0" err="1">
                <a:solidFill>
                  <a:schemeClr val="bg1"/>
                </a:solidFill>
              </a:rPr>
              <a:t>year,month</a:t>
            </a:r>
            <a:r>
              <a:rPr lang="en-US" sz="2000" dirty="0">
                <a:solidFill>
                  <a:schemeClr val="bg1"/>
                </a:solidFill>
              </a:rPr>
              <a:t>(date) as </a:t>
            </a:r>
            <a:r>
              <a:rPr lang="en-US" sz="2000" dirty="0" err="1">
                <a:solidFill>
                  <a:schemeClr val="bg1"/>
                </a:solidFill>
              </a:rPr>
              <a:t>month,gender,round</a:t>
            </a:r>
            <a:r>
              <a:rPr lang="en-US" sz="2000" dirty="0">
                <a:solidFill>
                  <a:schemeClr val="bg1"/>
                </a:solidFill>
              </a:rPr>
              <a:t>(sum(total),2) as </a:t>
            </a:r>
            <a:r>
              <a:rPr lang="en-US" sz="2000" dirty="0" err="1">
                <a:solidFill>
                  <a:schemeClr val="bg1"/>
                </a:solidFill>
              </a:rPr>
              <a:t>distribution_of_sales</a:t>
            </a:r>
            <a:r>
              <a:rPr lang="en-US" sz="2000" dirty="0">
                <a:solidFill>
                  <a:schemeClr val="bg1"/>
                </a:solidFill>
              </a:rPr>
              <a:t> from </a:t>
            </a:r>
            <a:r>
              <a:rPr lang="en-US" sz="2000" dirty="0" err="1">
                <a:solidFill>
                  <a:schemeClr val="bg1"/>
                </a:solidFill>
              </a:rPr>
              <a:t>walmart</a:t>
            </a:r>
            <a:r>
              <a:rPr lang="en-US" sz="2000" dirty="0">
                <a:solidFill>
                  <a:schemeClr val="bg1"/>
                </a:solidFill>
              </a:rPr>
              <a:t> group by year(date),month(date),gender order by year(date),month(date);</a:t>
            </a:r>
            <a:endParaRPr lang="en-IN" sz="2000" dirty="0">
              <a:solidFill>
                <a:schemeClr val="bg1"/>
              </a:solidFill>
            </a:endParaRPr>
          </a:p>
        </p:txBody>
      </p:sp>
      <p:pic>
        <p:nvPicPr>
          <p:cNvPr id="5" name="Picture 4">
            <a:extLst>
              <a:ext uri="{FF2B5EF4-FFF2-40B4-BE49-F238E27FC236}">
                <a16:creationId xmlns:a16="http://schemas.microsoft.com/office/drawing/2014/main" id="{E8557C51-8E4E-5BA2-13D3-D45EA161699C}"/>
              </a:ext>
            </a:extLst>
          </p:cNvPr>
          <p:cNvPicPr>
            <a:picLocks noChangeAspect="1"/>
          </p:cNvPicPr>
          <p:nvPr/>
        </p:nvPicPr>
        <p:blipFill>
          <a:blip r:embed="rId3"/>
          <a:stretch>
            <a:fillRect/>
          </a:stretch>
        </p:blipFill>
        <p:spPr>
          <a:xfrm>
            <a:off x="8069947" y="2627145"/>
            <a:ext cx="3018356" cy="1434716"/>
          </a:xfrm>
          <a:prstGeom prst="rect">
            <a:avLst/>
          </a:prstGeom>
        </p:spPr>
      </p:pic>
    </p:spTree>
    <p:extLst>
      <p:ext uri="{BB962C8B-B14F-4D97-AF65-F5344CB8AC3E}">
        <p14:creationId xmlns:p14="http://schemas.microsoft.com/office/powerpoint/2010/main" val="602198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C3399-C12B-50BB-B2FA-7B45A0CA9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1AFBF8-C996-D393-9C76-FC4785A8C887}"/>
              </a:ext>
            </a:extLst>
          </p:cNvPr>
          <p:cNvSpPr>
            <a:spLocks noGrp="1"/>
          </p:cNvSpPr>
          <p:nvPr>
            <p:ph type="ctrTitle"/>
          </p:nvPr>
        </p:nvSpPr>
        <p:spPr>
          <a:xfrm>
            <a:off x="448734" y="634023"/>
            <a:ext cx="10993549" cy="1093914"/>
          </a:xfrm>
        </p:spPr>
        <p:txBody>
          <a:bodyPr>
            <a:normAutofit/>
          </a:bodyPr>
          <a:lstStyle/>
          <a:p>
            <a:r>
              <a:rPr lang="en-US" sz="2000" dirty="0"/>
              <a:t>Task 7: Best Product Line by Customer Type (6 Marks) </a:t>
            </a:r>
            <a:br>
              <a:rPr lang="en-US" sz="2000" dirty="0"/>
            </a:br>
            <a:r>
              <a:rPr lang="en-US" sz="2000" dirty="0"/>
              <a:t>Walmart wants to know which product lines are preferred by different customer types(Member vs. Normal). </a:t>
            </a:r>
            <a:endParaRPr lang="en-IN" sz="2000" dirty="0"/>
          </a:p>
        </p:txBody>
      </p:sp>
      <p:pic>
        <p:nvPicPr>
          <p:cNvPr id="8" name="Picture 7">
            <a:extLst>
              <a:ext uri="{FF2B5EF4-FFF2-40B4-BE49-F238E27FC236}">
                <a16:creationId xmlns:a16="http://schemas.microsoft.com/office/drawing/2014/main" id="{3BE9AD69-518F-4829-8FC0-7CA00FEFFA6B}"/>
              </a:ext>
            </a:extLst>
          </p:cNvPr>
          <p:cNvPicPr>
            <a:picLocks noChangeAspect="1"/>
          </p:cNvPicPr>
          <p:nvPr/>
        </p:nvPicPr>
        <p:blipFill>
          <a:blip r:embed="rId2"/>
          <a:stretch>
            <a:fillRect/>
          </a:stretch>
        </p:blipFill>
        <p:spPr>
          <a:xfrm>
            <a:off x="448734" y="2245179"/>
            <a:ext cx="11256434" cy="840935"/>
          </a:xfrm>
          <a:prstGeom prst="rect">
            <a:avLst/>
          </a:prstGeom>
        </p:spPr>
      </p:pic>
      <p:sp>
        <p:nvSpPr>
          <p:cNvPr id="3" name="TextBox 2">
            <a:extLst>
              <a:ext uri="{FF2B5EF4-FFF2-40B4-BE49-F238E27FC236}">
                <a16:creationId xmlns:a16="http://schemas.microsoft.com/office/drawing/2014/main" id="{7DC9E622-AB21-F037-AF79-FE2E852300C8}"/>
              </a:ext>
            </a:extLst>
          </p:cNvPr>
          <p:cNvSpPr txBox="1"/>
          <p:nvPr/>
        </p:nvSpPr>
        <p:spPr>
          <a:xfrm>
            <a:off x="914400" y="2772076"/>
            <a:ext cx="6747309" cy="1631216"/>
          </a:xfrm>
          <a:prstGeom prst="rect">
            <a:avLst/>
          </a:prstGeom>
          <a:noFill/>
        </p:spPr>
        <p:txBody>
          <a:bodyPr wrap="square" rtlCol="0">
            <a:spAutoFit/>
          </a:bodyPr>
          <a:lstStyle/>
          <a:p>
            <a:r>
              <a:rPr lang="en-US" sz="2000" dirty="0">
                <a:solidFill>
                  <a:schemeClr val="bg1"/>
                </a:solidFill>
              </a:rPr>
              <a:t>select `customer </a:t>
            </a:r>
            <a:r>
              <a:rPr lang="en-US" sz="2000" dirty="0" err="1">
                <a:solidFill>
                  <a:schemeClr val="bg1"/>
                </a:solidFill>
              </a:rPr>
              <a:t>type`,`product</a:t>
            </a:r>
            <a:r>
              <a:rPr lang="en-US" sz="2000" dirty="0">
                <a:solidFill>
                  <a:schemeClr val="bg1"/>
                </a:solidFill>
              </a:rPr>
              <a:t> line`,</a:t>
            </a:r>
            <a:r>
              <a:rPr lang="en-US" sz="2000" dirty="0" err="1">
                <a:solidFill>
                  <a:schemeClr val="bg1"/>
                </a:solidFill>
              </a:rPr>
              <a:t>purchase_frequency</a:t>
            </a:r>
            <a:r>
              <a:rPr lang="en-US" sz="2000" dirty="0">
                <a:solidFill>
                  <a:schemeClr val="bg1"/>
                </a:solidFill>
              </a:rPr>
              <a:t> from (select `customer </a:t>
            </a:r>
            <a:r>
              <a:rPr lang="en-US" sz="2000" dirty="0" err="1">
                <a:solidFill>
                  <a:schemeClr val="bg1"/>
                </a:solidFill>
              </a:rPr>
              <a:t>type`,`product</a:t>
            </a:r>
            <a:r>
              <a:rPr lang="en-US" sz="2000" dirty="0">
                <a:solidFill>
                  <a:schemeClr val="bg1"/>
                </a:solidFill>
              </a:rPr>
              <a:t> </a:t>
            </a:r>
            <a:r>
              <a:rPr lang="en-US" sz="2000" dirty="0" err="1">
                <a:solidFill>
                  <a:schemeClr val="bg1"/>
                </a:solidFill>
              </a:rPr>
              <a:t>line`,count</a:t>
            </a:r>
            <a:r>
              <a:rPr lang="en-US" sz="2000" dirty="0">
                <a:solidFill>
                  <a:schemeClr val="bg1"/>
                </a:solidFill>
              </a:rPr>
              <a:t>(*) as </a:t>
            </a:r>
            <a:r>
              <a:rPr lang="en-US" sz="2000" dirty="0" err="1">
                <a:solidFill>
                  <a:schemeClr val="bg1"/>
                </a:solidFill>
              </a:rPr>
              <a:t>purchase_frequency,rank</a:t>
            </a:r>
            <a:r>
              <a:rPr lang="en-US" sz="2000" dirty="0">
                <a:solidFill>
                  <a:schemeClr val="bg1"/>
                </a:solidFill>
              </a:rPr>
              <a:t>() over (partition by `customer type` order by count(*) desc) as </a:t>
            </a:r>
            <a:r>
              <a:rPr lang="en-US" sz="2000" dirty="0" err="1">
                <a:solidFill>
                  <a:schemeClr val="bg1"/>
                </a:solidFill>
              </a:rPr>
              <a:t>rnk</a:t>
            </a:r>
            <a:r>
              <a:rPr lang="en-US" sz="2000" dirty="0">
                <a:solidFill>
                  <a:schemeClr val="bg1"/>
                </a:solidFill>
              </a:rPr>
              <a:t> from </a:t>
            </a:r>
            <a:r>
              <a:rPr lang="en-US" sz="2000" dirty="0" err="1">
                <a:solidFill>
                  <a:schemeClr val="bg1"/>
                </a:solidFill>
              </a:rPr>
              <a:t>walmart</a:t>
            </a:r>
            <a:r>
              <a:rPr lang="en-US" sz="2000" dirty="0">
                <a:solidFill>
                  <a:schemeClr val="bg1"/>
                </a:solidFill>
              </a:rPr>
              <a:t> group by `customer </a:t>
            </a:r>
            <a:r>
              <a:rPr lang="en-US" sz="2000" dirty="0" err="1">
                <a:solidFill>
                  <a:schemeClr val="bg1"/>
                </a:solidFill>
              </a:rPr>
              <a:t>type`,`product</a:t>
            </a:r>
            <a:r>
              <a:rPr lang="en-US" sz="2000" dirty="0">
                <a:solidFill>
                  <a:schemeClr val="bg1"/>
                </a:solidFill>
              </a:rPr>
              <a:t> line`)as </a:t>
            </a:r>
            <a:r>
              <a:rPr lang="en-US" sz="2000" dirty="0" err="1">
                <a:solidFill>
                  <a:schemeClr val="bg1"/>
                </a:solidFill>
              </a:rPr>
              <a:t>ranked_data</a:t>
            </a:r>
            <a:r>
              <a:rPr lang="en-US" sz="2000" dirty="0">
                <a:solidFill>
                  <a:schemeClr val="bg1"/>
                </a:solidFill>
              </a:rPr>
              <a:t> where </a:t>
            </a:r>
            <a:r>
              <a:rPr lang="en-US" sz="2000" dirty="0" err="1">
                <a:solidFill>
                  <a:schemeClr val="bg1"/>
                </a:solidFill>
              </a:rPr>
              <a:t>rnk</a:t>
            </a:r>
            <a:r>
              <a:rPr lang="en-US" sz="2000" dirty="0">
                <a:solidFill>
                  <a:schemeClr val="bg1"/>
                </a:solidFill>
              </a:rPr>
              <a:t>=1;</a:t>
            </a:r>
            <a:endParaRPr lang="en-IN" sz="2000" dirty="0">
              <a:solidFill>
                <a:schemeClr val="bg1"/>
              </a:solidFill>
            </a:endParaRPr>
          </a:p>
        </p:txBody>
      </p:sp>
      <p:pic>
        <p:nvPicPr>
          <p:cNvPr id="5" name="Picture 4">
            <a:extLst>
              <a:ext uri="{FF2B5EF4-FFF2-40B4-BE49-F238E27FC236}">
                <a16:creationId xmlns:a16="http://schemas.microsoft.com/office/drawing/2014/main" id="{D1927FE0-BCAB-85FB-02FC-3CF647210C80}"/>
              </a:ext>
            </a:extLst>
          </p:cNvPr>
          <p:cNvPicPr>
            <a:picLocks noChangeAspect="1"/>
          </p:cNvPicPr>
          <p:nvPr/>
        </p:nvPicPr>
        <p:blipFill>
          <a:blip r:embed="rId3"/>
          <a:stretch>
            <a:fillRect/>
          </a:stretch>
        </p:blipFill>
        <p:spPr>
          <a:xfrm>
            <a:off x="7661709" y="2920974"/>
            <a:ext cx="3264068" cy="1016052"/>
          </a:xfrm>
          <a:prstGeom prst="rect">
            <a:avLst/>
          </a:prstGeom>
        </p:spPr>
      </p:pic>
    </p:spTree>
    <p:extLst>
      <p:ext uri="{BB962C8B-B14F-4D97-AF65-F5344CB8AC3E}">
        <p14:creationId xmlns:p14="http://schemas.microsoft.com/office/powerpoint/2010/main" val="2383228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87818-C4CB-6530-5EA1-907CB08A92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A9729-C95E-2A1F-A9DC-C3DFD35B7F1F}"/>
              </a:ext>
            </a:extLst>
          </p:cNvPr>
          <p:cNvSpPr>
            <a:spLocks noGrp="1"/>
          </p:cNvSpPr>
          <p:nvPr>
            <p:ph type="ctrTitle"/>
          </p:nvPr>
        </p:nvSpPr>
        <p:spPr>
          <a:xfrm>
            <a:off x="448734" y="651285"/>
            <a:ext cx="10993549" cy="1059389"/>
          </a:xfrm>
        </p:spPr>
        <p:txBody>
          <a:bodyPr>
            <a:normAutofit/>
          </a:bodyPr>
          <a:lstStyle/>
          <a:p>
            <a:r>
              <a:rPr lang="en-US" sz="2000" dirty="0"/>
              <a:t>Task 8: Identifying Repeat Customers (6 Marks) </a:t>
            </a:r>
            <a:br>
              <a:rPr lang="en-US" sz="2000" dirty="0"/>
            </a:br>
            <a:r>
              <a:rPr lang="en-US" sz="2000" dirty="0"/>
              <a:t>Walmart needs to identify customers who made repeat purchases within a specific time frame (e.g., within 30 days). </a:t>
            </a:r>
            <a:endParaRPr lang="en-IN" sz="2000" dirty="0"/>
          </a:p>
        </p:txBody>
      </p:sp>
      <p:pic>
        <p:nvPicPr>
          <p:cNvPr id="8" name="Picture 7">
            <a:extLst>
              <a:ext uri="{FF2B5EF4-FFF2-40B4-BE49-F238E27FC236}">
                <a16:creationId xmlns:a16="http://schemas.microsoft.com/office/drawing/2014/main" id="{0842C789-C6B5-526A-1E91-DE92891545C0}"/>
              </a:ext>
            </a:extLst>
          </p:cNvPr>
          <p:cNvPicPr>
            <a:picLocks noChangeAspect="1"/>
          </p:cNvPicPr>
          <p:nvPr/>
        </p:nvPicPr>
        <p:blipFill>
          <a:blip r:embed="rId2"/>
          <a:stretch>
            <a:fillRect/>
          </a:stretch>
        </p:blipFill>
        <p:spPr>
          <a:xfrm>
            <a:off x="448734" y="2245179"/>
            <a:ext cx="11256434" cy="840935"/>
          </a:xfrm>
          <a:prstGeom prst="rect">
            <a:avLst/>
          </a:prstGeom>
        </p:spPr>
      </p:pic>
      <p:sp>
        <p:nvSpPr>
          <p:cNvPr id="3" name="TextBox 2">
            <a:extLst>
              <a:ext uri="{FF2B5EF4-FFF2-40B4-BE49-F238E27FC236}">
                <a16:creationId xmlns:a16="http://schemas.microsoft.com/office/drawing/2014/main" id="{2FAEBCF9-54F9-DB93-2C9A-6A228149B0B3}"/>
              </a:ext>
            </a:extLst>
          </p:cNvPr>
          <p:cNvSpPr txBox="1"/>
          <p:nvPr/>
        </p:nvSpPr>
        <p:spPr>
          <a:xfrm>
            <a:off x="486831" y="2377440"/>
            <a:ext cx="5374953" cy="3693319"/>
          </a:xfrm>
          <a:prstGeom prst="rect">
            <a:avLst/>
          </a:prstGeom>
          <a:noFill/>
        </p:spPr>
        <p:txBody>
          <a:bodyPr wrap="square" rtlCol="0">
            <a:spAutoFit/>
          </a:bodyPr>
          <a:lstStyle/>
          <a:p>
            <a:r>
              <a:rPr lang="en-US" dirty="0">
                <a:solidFill>
                  <a:schemeClr val="bg1"/>
                </a:solidFill>
              </a:rPr>
              <a:t>SELECT * FROM (SELECT  `customer id`,  `invoice id`,         date AS </a:t>
            </a:r>
            <a:r>
              <a:rPr lang="en-US" dirty="0" err="1">
                <a:solidFill>
                  <a:schemeClr val="bg1"/>
                </a:solidFill>
              </a:rPr>
              <a:t>current_purchase_date</a:t>
            </a:r>
            <a:r>
              <a:rPr lang="en-US" dirty="0">
                <a:solidFill>
                  <a:schemeClr val="bg1"/>
                </a:solidFill>
              </a:rPr>
              <a:t>, LAG(date) OVER (PARTITION BY `customer id` ORDER BY date) AS </a:t>
            </a:r>
            <a:r>
              <a:rPr lang="en-US" dirty="0" err="1">
                <a:solidFill>
                  <a:schemeClr val="bg1"/>
                </a:solidFill>
              </a:rPr>
              <a:t>previous_purchase_date</a:t>
            </a:r>
            <a:r>
              <a:rPr lang="en-US" dirty="0">
                <a:solidFill>
                  <a:schemeClr val="bg1"/>
                </a:solidFill>
              </a:rPr>
              <a:t>, DATEDIFF(date, LAG(date) OVER (PARTITION BY `customer id` ORDER BY date)) AS </a:t>
            </a:r>
            <a:r>
              <a:rPr lang="en-US" dirty="0" err="1">
                <a:solidFill>
                  <a:schemeClr val="bg1"/>
                </a:solidFill>
              </a:rPr>
              <a:t>days_between_purchases</a:t>
            </a:r>
            <a:r>
              <a:rPr lang="en-US" dirty="0">
                <a:solidFill>
                  <a:schemeClr val="bg1"/>
                </a:solidFill>
              </a:rPr>
              <a:t>,  CASE  WHEN LAG(date) OVER (PARTITION BY `customer id` ORDER BY date) IS NULL THEN 'First-time Customer'  WHEN DATEDIFF(date, LAG(date) OVER (PARTITION BY `customer id` ORDER BY date)) &lt;= 30 THEN 'Frequent Buyer’ ELSE 'Occasional Buyer' END AS </a:t>
            </a:r>
            <a:r>
              <a:rPr lang="en-US" dirty="0" err="1">
                <a:solidFill>
                  <a:schemeClr val="bg1"/>
                </a:solidFill>
              </a:rPr>
              <a:t>customer_type</a:t>
            </a:r>
            <a:r>
              <a:rPr lang="en-US" dirty="0">
                <a:solidFill>
                  <a:schemeClr val="bg1"/>
                </a:solidFill>
              </a:rPr>
              <a:t> FROM </a:t>
            </a:r>
            <a:r>
              <a:rPr lang="en-US" dirty="0" err="1">
                <a:solidFill>
                  <a:schemeClr val="bg1"/>
                </a:solidFill>
              </a:rPr>
              <a:t>walmart</a:t>
            </a:r>
            <a:r>
              <a:rPr lang="en-US" dirty="0">
                <a:solidFill>
                  <a:schemeClr val="bg1"/>
                </a:solidFill>
              </a:rPr>
              <a:t> ) </a:t>
            </a:r>
            <a:r>
              <a:rPr lang="en-US" dirty="0" err="1">
                <a:solidFill>
                  <a:schemeClr val="bg1"/>
                </a:solidFill>
              </a:rPr>
              <a:t>subqueryWHERE</a:t>
            </a:r>
            <a:r>
              <a:rPr lang="en-US" dirty="0">
                <a:solidFill>
                  <a:schemeClr val="bg1"/>
                </a:solidFill>
              </a:rPr>
              <a:t> </a:t>
            </a:r>
            <a:r>
              <a:rPr lang="en-US" dirty="0" err="1">
                <a:solidFill>
                  <a:schemeClr val="bg1"/>
                </a:solidFill>
              </a:rPr>
              <a:t>customer_type</a:t>
            </a:r>
            <a:r>
              <a:rPr lang="en-US" dirty="0">
                <a:solidFill>
                  <a:schemeClr val="bg1"/>
                </a:solidFill>
              </a:rPr>
              <a:t> != 'First-time Customer';</a:t>
            </a:r>
            <a:endParaRPr lang="en-IN" dirty="0">
              <a:solidFill>
                <a:schemeClr val="bg1"/>
              </a:solidFill>
            </a:endParaRPr>
          </a:p>
        </p:txBody>
      </p:sp>
      <p:pic>
        <p:nvPicPr>
          <p:cNvPr id="5" name="Picture 4">
            <a:extLst>
              <a:ext uri="{FF2B5EF4-FFF2-40B4-BE49-F238E27FC236}">
                <a16:creationId xmlns:a16="http://schemas.microsoft.com/office/drawing/2014/main" id="{B283E0F4-BAE4-F996-71ED-30A96C46B75B}"/>
              </a:ext>
            </a:extLst>
          </p:cNvPr>
          <p:cNvPicPr>
            <a:picLocks noChangeAspect="1"/>
          </p:cNvPicPr>
          <p:nvPr/>
        </p:nvPicPr>
        <p:blipFill>
          <a:blip r:embed="rId3"/>
          <a:stretch>
            <a:fillRect/>
          </a:stretch>
        </p:blipFill>
        <p:spPr>
          <a:xfrm>
            <a:off x="6076951" y="2438349"/>
            <a:ext cx="5374953" cy="1748640"/>
          </a:xfrm>
          <a:prstGeom prst="rect">
            <a:avLst/>
          </a:prstGeom>
        </p:spPr>
      </p:pic>
    </p:spTree>
    <p:extLst>
      <p:ext uri="{BB962C8B-B14F-4D97-AF65-F5344CB8AC3E}">
        <p14:creationId xmlns:p14="http://schemas.microsoft.com/office/powerpoint/2010/main" val="1448879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AA810-7EE6-9202-146F-7493F0596D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917EA8-008F-C20A-7ED0-5FEBD9CAEBEA}"/>
              </a:ext>
            </a:extLst>
          </p:cNvPr>
          <p:cNvSpPr>
            <a:spLocks noGrp="1"/>
          </p:cNvSpPr>
          <p:nvPr>
            <p:ph type="ctrTitle"/>
          </p:nvPr>
        </p:nvSpPr>
        <p:spPr>
          <a:xfrm>
            <a:off x="448734" y="718968"/>
            <a:ext cx="10993549" cy="840935"/>
          </a:xfrm>
        </p:spPr>
        <p:txBody>
          <a:bodyPr>
            <a:normAutofit fontScale="90000"/>
          </a:bodyPr>
          <a:lstStyle/>
          <a:p>
            <a:r>
              <a:rPr lang="en-US" sz="2000" dirty="0"/>
              <a:t>Task 9: Finding Top 5 Customers by Sales Volume (6 Marks)</a:t>
            </a:r>
            <a:br>
              <a:rPr lang="en-US" sz="2000" dirty="0"/>
            </a:br>
            <a:r>
              <a:rPr lang="en-US" sz="2000" dirty="0"/>
              <a:t> Walmart wants to reward its top 5 customers who have generated the most sales Revenue. </a:t>
            </a:r>
            <a:endParaRPr lang="en-IN" sz="2000" dirty="0"/>
          </a:p>
        </p:txBody>
      </p:sp>
      <p:pic>
        <p:nvPicPr>
          <p:cNvPr id="8" name="Picture 7">
            <a:extLst>
              <a:ext uri="{FF2B5EF4-FFF2-40B4-BE49-F238E27FC236}">
                <a16:creationId xmlns:a16="http://schemas.microsoft.com/office/drawing/2014/main" id="{83602C30-BEB4-D8CC-549C-5240B9F0F2A4}"/>
              </a:ext>
            </a:extLst>
          </p:cNvPr>
          <p:cNvPicPr>
            <a:picLocks noChangeAspect="1"/>
          </p:cNvPicPr>
          <p:nvPr/>
        </p:nvPicPr>
        <p:blipFill>
          <a:blip r:embed="rId2"/>
          <a:stretch>
            <a:fillRect/>
          </a:stretch>
        </p:blipFill>
        <p:spPr>
          <a:xfrm>
            <a:off x="448734" y="2245179"/>
            <a:ext cx="11256434" cy="840935"/>
          </a:xfrm>
          <a:prstGeom prst="rect">
            <a:avLst/>
          </a:prstGeom>
        </p:spPr>
      </p:pic>
      <p:sp>
        <p:nvSpPr>
          <p:cNvPr id="3" name="TextBox 2">
            <a:extLst>
              <a:ext uri="{FF2B5EF4-FFF2-40B4-BE49-F238E27FC236}">
                <a16:creationId xmlns:a16="http://schemas.microsoft.com/office/drawing/2014/main" id="{E7939375-5403-DFFD-8007-499A47E4BF54}"/>
              </a:ext>
            </a:extLst>
          </p:cNvPr>
          <p:cNvSpPr txBox="1"/>
          <p:nvPr/>
        </p:nvSpPr>
        <p:spPr>
          <a:xfrm>
            <a:off x="741145" y="2550695"/>
            <a:ext cx="5168767" cy="1015663"/>
          </a:xfrm>
          <a:prstGeom prst="rect">
            <a:avLst/>
          </a:prstGeom>
          <a:noFill/>
        </p:spPr>
        <p:txBody>
          <a:bodyPr wrap="square" rtlCol="0">
            <a:spAutoFit/>
          </a:bodyPr>
          <a:lstStyle/>
          <a:p>
            <a:r>
              <a:rPr lang="en-US" sz="2000" dirty="0">
                <a:solidFill>
                  <a:schemeClr val="bg1"/>
                </a:solidFill>
              </a:rPr>
              <a:t>select `customer </a:t>
            </a:r>
            <a:r>
              <a:rPr lang="en-US" sz="2000" dirty="0" err="1">
                <a:solidFill>
                  <a:schemeClr val="bg1"/>
                </a:solidFill>
              </a:rPr>
              <a:t>id`,round</a:t>
            </a:r>
            <a:r>
              <a:rPr lang="en-US" sz="2000" dirty="0">
                <a:solidFill>
                  <a:schemeClr val="bg1"/>
                </a:solidFill>
              </a:rPr>
              <a:t>(sum(cogs),2) as </a:t>
            </a:r>
            <a:r>
              <a:rPr lang="en-US" sz="2000" dirty="0" err="1">
                <a:solidFill>
                  <a:schemeClr val="bg1"/>
                </a:solidFill>
              </a:rPr>
              <a:t>sales_volume</a:t>
            </a:r>
            <a:r>
              <a:rPr lang="en-US" sz="2000" dirty="0">
                <a:solidFill>
                  <a:schemeClr val="bg1"/>
                </a:solidFill>
              </a:rPr>
              <a:t> from </a:t>
            </a:r>
            <a:r>
              <a:rPr lang="en-US" sz="2000" dirty="0" err="1">
                <a:solidFill>
                  <a:schemeClr val="bg1"/>
                </a:solidFill>
              </a:rPr>
              <a:t>walmart</a:t>
            </a:r>
            <a:r>
              <a:rPr lang="en-US" sz="2000" dirty="0">
                <a:solidFill>
                  <a:schemeClr val="bg1"/>
                </a:solidFill>
              </a:rPr>
              <a:t> group by `customer id` order by sum(cogs) desc limit 5;</a:t>
            </a:r>
            <a:endParaRPr lang="en-IN" sz="2000" dirty="0">
              <a:solidFill>
                <a:schemeClr val="bg1"/>
              </a:solidFill>
            </a:endParaRPr>
          </a:p>
        </p:txBody>
      </p:sp>
      <p:pic>
        <p:nvPicPr>
          <p:cNvPr id="5" name="Picture 4">
            <a:extLst>
              <a:ext uri="{FF2B5EF4-FFF2-40B4-BE49-F238E27FC236}">
                <a16:creationId xmlns:a16="http://schemas.microsoft.com/office/drawing/2014/main" id="{34FAC5EA-522D-6626-BDB5-6B91C0CF5231}"/>
              </a:ext>
            </a:extLst>
          </p:cNvPr>
          <p:cNvPicPr>
            <a:picLocks noChangeAspect="1"/>
          </p:cNvPicPr>
          <p:nvPr/>
        </p:nvPicPr>
        <p:blipFill>
          <a:blip r:embed="rId3"/>
          <a:stretch>
            <a:fillRect/>
          </a:stretch>
        </p:blipFill>
        <p:spPr>
          <a:xfrm>
            <a:off x="7972380" y="2550695"/>
            <a:ext cx="1903140" cy="1424539"/>
          </a:xfrm>
          <a:prstGeom prst="rect">
            <a:avLst/>
          </a:prstGeom>
        </p:spPr>
      </p:pic>
    </p:spTree>
    <p:extLst>
      <p:ext uri="{BB962C8B-B14F-4D97-AF65-F5344CB8AC3E}">
        <p14:creationId xmlns:p14="http://schemas.microsoft.com/office/powerpoint/2010/main" val="235637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6CBA7-041B-E65F-BA31-F9279485E7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98BBE6-6433-661B-927F-74987FF109DA}"/>
              </a:ext>
            </a:extLst>
          </p:cNvPr>
          <p:cNvSpPr>
            <a:spLocks noGrp="1"/>
          </p:cNvSpPr>
          <p:nvPr>
            <p:ph type="ctrTitle"/>
          </p:nvPr>
        </p:nvSpPr>
        <p:spPr>
          <a:xfrm>
            <a:off x="448734" y="660911"/>
            <a:ext cx="10993549" cy="1040138"/>
          </a:xfrm>
        </p:spPr>
        <p:txBody>
          <a:bodyPr>
            <a:normAutofit/>
          </a:bodyPr>
          <a:lstStyle/>
          <a:p>
            <a:r>
              <a:rPr lang="en-US" sz="2000" dirty="0"/>
              <a:t>Task 10: Analyzing Sales Trends by Day of the Week (6 Marks) </a:t>
            </a:r>
            <a:br>
              <a:rPr lang="en-US" sz="2000" dirty="0"/>
            </a:br>
            <a:r>
              <a:rPr lang="en-US" sz="2000" dirty="0"/>
              <a:t>Walmart wants to analyze the sales patterns to determine which day of the week brings the highest sales</a:t>
            </a:r>
            <a:endParaRPr lang="en-IN" sz="2000" dirty="0"/>
          </a:p>
        </p:txBody>
      </p:sp>
      <p:pic>
        <p:nvPicPr>
          <p:cNvPr id="8" name="Picture 7">
            <a:extLst>
              <a:ext uri="{FF2B5EF4-FFF2-40B4-BE49-F238E27FC236}">
                <a16:creationId xmlns:a16="http://schemas.microsoft.com/office/drawing/2014/main" id="{1D4E5FD7-88CE-47A8-961E-967AD137AC40}"/>
              </a:ext>
            </a:extLst>
          </p:cNvPr>
          <p:cNvPicPr>
            <a:picLocks noChangeAspect="1"/>
          </p:cNvPicPr>
          <p:nvPr/>
        </p:nvPicPr>
        <p:blipFill>
          <a:blip r:embed="rId2"/>
          <a:stretch>
            <a:fillRect/>
          </a:stretch>
        </p:blipFill>
        <p:spPr>
          <a:xfrm>
            <a:off x="448734" y="2245179"/>
            <a:ext cx="11256434" cy="840935"/>
          </a:xfrm>
          <a:prstGeom prst="rect">
            <a:avLst/>
          </a:prstGeom>
        </p:spPr>
      </p:pic>
      <p:sp>
        <p:nvSpPr>
          <p:cNvPr id="3" name="TextBox 2">
            <a:extLst>
              <a:ext uri="{FF2B5EF4-FFF2-40B4-BE49-F238E27FC236}">
                <a16:creationId xmlns:a16="http://schemas.microsoft.com/office/drawing/2014/main" id="{E3799374-248C-DB1D-18D7-0BDAB667FCF9}"/>
              </a:ext>
            </a:extLst>
          </p:cNvPr>
          <p:cNvSpPr txBox="1"/>
          <p:nvPr/>
        </p:nvSpPr>
        <p:spPr>
          <a:xfrm>
            <a:off x="885524" y="2829827"/>
            <a:ext cx="5601903" cy="1323439"/>
          </a:xfrm>
          <a:prstGeom prst="rect">
            <a:avLst/>
          </a:prstGeom>
          <a:noFill/>
        </p:spPr>
        <p:txBody>
          <a:bodyPr wrap="square" rtlCol="0">
            <a:spAutoFit/>
          </a:bodyPr>
          <a:lstStyle/>
          <a:p>
            <a:r>
              <a:rPr lang="en-US" sz="2000" dirty="0">
                <a:solidFill>
                  <a:schemeClr val="bg1"/>
                </a:solidFill>
              </a:rPr>
              <a:t>select </a:t>
            </a:r>
            <a:r>
              <a:rPr lang="en-US" sz="2000" dirty="0" err="1">
                <a:solidFill>
                  <a:schemeClr val="bg1"/>
                </a:solidFill>
              </a:rPr>
              <a:t>dayname</a:t>
            </a:r>
            <a:r>
              <a:rPr lang="en-US" sz="2000" dirty="0">
                <a:solidFill>
                  <a:schemeClr val="bg1"/>
                </a:solidFill>
              </a:rPr>
              <a:t>(date) as </a:t>
            </a:r>
            <a:r>
              <a:rPr lang="en-US" sz="2000" dirty="0" err="1">
                <a:solidFill>
                  <a:schemeClr val="bg1"/>
                </a:solidFill>
              </a:rPr>
              <a:t>Days,round</a:t>
            </a:r>
            <a:r>
              <a:rPr lang="en-US" sz="2000" dirty="0">
                <a:solidFill>
                  <a:schemeClr val="bg1"/>
                </a:solidFill>
              </a:rPr>
              <a:t>(sum(cogs),2) as </a:t>
            </a:r>
            <a:r>
              <a:rPr lang="en-US" sz="2000" dirty="0" err="1">
                <a:solidFill>
                  <a:schemeClr val="bg1"/>
                </a:solidFill>
              </a:rPr>
              <a:t>Total_sales</a:t>
            </a:r>
            <a:r>
              <a:rPr lang="en-US" sz="2000" dirty="0">
                <a:solidFill>
                  <a:schemeClr val="bg1"/>
                </a:solidFill>
              </a:rPr>
              <a:t> from </a:t>
            </a:r>
            <a:r>
              <a:rPr lang="en-US" sz="2000" dirty="0" err="1">
                <a:solidFill>
                  <a:schemeClr val="bg1"/>
                </a:solidFill>
              </a:rPr>
              <a:t>walmart</a:t>
            </a:r>
            <a:r>
              <a:rPr lang="en-US" sz="2000" dirty="0">
                <a:solidFill>
                  <a:schemeClr val="bg1"/>
                </a:solidFill>
              </a:rPr>
              <a:t> </a:t>
            </a:r>
          </a:p>
          <a:p>
            <a:r>
              <a:rPr lang="en-US" sz="2000" dirty="0">
                <a:solidFill>
                  <a:schemeClr val="bg1"/>
                </a:solidFill>
              </a:rPr>
              <a:t>group by days </a:t>
            </a:r>
          </a:p>
          <a:p>
            <a:r>
              <a:rPr lang="en-US" sz="2000" dirty="0">
                <a:solidFill>
                  <a:schemeClr val="bg1"/>
                </a:solidFill>
              </a:rPr>
              <a:t>order by </a:t>
            </a:r>
            <a:r>
              <a:rPr lang="en-US" sz="2000" dirty="0" err="1">
                <a:solidFill>
                  <a:schemeClr val="bg1"/>
                </a:solidFill>
              </a:rPr>
              <a:t>Total_sales</a:t>
            </a:r>
            <a:r>
              <a:rPr lang="en-US" sz="2000" dirty="0">
                <a:solidFill>
                  <a:schemeClr val="bg1"/>
                </a:solidFill>
              </a:rPr>
              <a:t> desc;</a:t>
            </a:r>
            <a:endParaRPr lang="en-IN" sz="2000" dirty="0">
              <a:solidFill>
                <a:schemeClr val="bg1"/>
              </a:solidFill>
            </a:endParaRPr>
          </a:p>
        </p:txBody>
      </p:sp>
      <p:pic>
        <p:nvPicPr>
          <p:cNvPr id="5" name="Picture 4">
            <a:extLst>
              <a:ext uri="{FF2B5EF4-FFF2-40B4-BE49-F238E27FC236}">
                <a16:creationId xmlns:a16="http://schemas.microsoft.com/office/drawing/2014/main" id="{21CA76B6-890A-F177-5D89-F7B3B82F626A}"/>
              </a:ext>
            </a:extLst>
          </p:cNvPr>
          <p:cNvPicPr>
            <a:picLocks noChangeAspect="1"/>
          </p:cNvPicPr>
          <p:nvPr/>
        </p:nvPicPr>
        <p:blipFill>
          <a:blip r:embed="rId3"/>
          <a:stretch>
            <a:fillRect/>
          </a:stretch>
        </p:blipFill>
        <p:spPr>
          <a:xfrm>
            <a:off x="7878702" y="2548288"/>
            <a:ext cx="2435191" cy="1761423"/>
          </a:xfrm>
          <a:prstGeom prst="rect">
            <a:avLst/>
          </a:prstGeom>
        </p:spPr>
      </p:pic>
    </p:spTree>
    <p:extLst>
      <p:ext uri="{BB962C8B-B14F-4D97-AF65-F5344CB8AC3E}">
        <p14:creationId xmlns:p14="http://schemas.microsoft.com/office/powerpoint/2010/main" val="2984103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6DF92-A37D-8312-7572-EA24EA4ED2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3E5D30-8046-FCD2-6738-067E4CAB0DFC}"/>
              </a:ext>
            </a:extLst>
          </p:cNvPr>
          <p:cNvSpPr>
            <a:spLocks noGrp="1"/>
          </p:cNvSpPr>
          <p:nvPr>
            <p:ph type="ctrTitle"/>
          </p:nvPr>
        </p:nvSpPr>
        <p:spPr>
          <a:xfrm>
            <a:off x="417905" y="546902"/>
            <a:ext cx="10993549" cy="1475013"/>
          </a:xfrm>
        </p:spPr>
        <p:txBody>
          <a:bodyPr>
            <a:normAutofit/>
          </a:bodyPr>
          <a:lstStyle/>
          <a:p>
            <a:r>
              <a:rPr lang="en-IN" sz="3200" dirty="0"/>
              <a:t>CONCLUSION</a:t>
            </a:r>
          </a:p>
        </p:txBody>
      </p:sp>
      <p:pic>
        <p:nvPicPr>
          <p:cNvPr id="8" name="Picture 7">
            <a:extLst>
              <a:ext uri="{FF2B5EF4-FFF2-40B4-BE49-F238E27FC236}">
                <a16:creationId xmlns:a16="http://schemas.microsoft.com/office/drawing/2014/main" id="{0D4C03F9-D142-1C8A-025C-D46A3A75A962}"/>
              </a:ext>
            </a:extLst>
          </p:cNvPr>
          <p:cNvPicPr>
            <a:picLocks noChangeAspect="1"/>
          </p:cNvPicPr>
          <p:nvPr/>
        </p:nvPicPr>
        <p:blipFill>
          <a:blip r:embed="rId2"/>
          <a:stretch>
            <a:fillRect/>
          </a:stretch>
        </p:blipFill>
        <p:spPr>
          <a:xfrm>
            <a:off x="448734" y="2245179"/>
            <a:ext cx="11256434" cy="840935"/>
          </a:xfrm>
          <a:prstGeom prst="rect">
            <a:avLst/>
          </a:prstGeom>
        </p:spPr>
      </p:pic>
      <p:sp>
        <p:nvSpPr>
          <p:cNvPr id="3" name="TextBox 2">
            <a:extLst>
              <a:ext uri="{FF2B5EF4-FFF2-40B4-BE49-F238E27FC236}">
                <a16:creationId xmlns:a16="http://schemas.microsoft.com/office/drawing/2014/main" id="{605E815F-6038-E8C0-8355-9EA8531AF417}"/>
              </a:ext>
            </a:extLst>
          </p:cNvPr>
          <p:cNvSpPr txBox="1"/>
          <p:nvPr/>
        </p:nvSpPr>
        <p:spPr>
          <a:xfrm>
            <a:off x="721895" y="2387065"/>
            <a:ext cx="9076623" cy="2246769"/>
          </a:xfrm>
          <a:prstGeom prst="rect">
            <a:avLst/>
          </a:prstGeom>
          <a:noFill/>
        </p:spPr>
        <p:txBody>
          <a:bodyPr wrap="square" rtlCol="0">
            <a:spAutoFit/>
          </a:bodyPr>
          <a:lstStyle/>
          <a:p>
            <a:pPr algn="just"/>
            <a:r>
              <a:rPr lang="en-US" sz="2000" dirty="0">
                <a:solidFill>
                  <a:schemeClr val="bg1"/>
                </a:solidFill>
              </a:rPr>
              <a:t>In conclusion, Walmart's sales data reveals key insights into branch performance,</a:t>
            </a:r>
          </a:p>
          <a:p>
            <a:pPr algn="just"/>
            <a:r>
              <a:rPr lang="en-US" sz="2000" dirty="0">
                <a:solidFill>
                  <a:schemeClr val="bg1"/>
                </a:solidFill>
              </a:rPr>
              <a:t>customer behavior, and sales trends. Branch A's growth suggests strategies to replicate</a:t>
            </a:r>
          </a:p>
          <a:p>
            <a:pPr algn="just"/>
            <a:r>
              <a:rPr lang="en-US" sz="2000" dirty="0">
                <a:solidFill>
                  <a:schemeClr val="bg1"/>
                </a:solidFill>
              </a:rPr>
              <a:t>across other branches, while negative profits highlight the need for cost control and</a:t>
            </a:r>
          </a:p>
          <a:p>
            <a:pPr algn="just"/>
            <a:r>
              <a:rPr lang="en-US" sz="2000" dirty="0">
                <a:solidFill>
                  <a:schemeClr val="bg1"/>
                </a:solidFill>
              </a:rPr>
              <a:t>targeted promotions. High-value customers offer opportunities for loyalty programs,</a:t>
            </a:r>
          </a:p>
          <a:p>
            <a:pPr algn="just"/>
            <a:r>
              <a:rPr lang="en-US" sz="2000" dirty="0">
                <a:solidFill>
                  <a:schemeClr val="bg1"/>
                </a:solidFill>
              </a:rPr>
              <a:t>and regional payment preferences suggest potential for tailored marketing. Addressing</a:t>
            </a:r>
          </a:p>
          <a:p>
            <a:pPr algn="just"/>
            <a:r>
              <a:rPr lang="en-US" sz="2000" dirty="0">
                <a:solidFill>
                  <a:schemeClr val="bg1"/>
                </a:solidFill>
              </a:rPr>
              <a:t>sales anomalies and optimizing inventory can further enhance profitability and</a:t>
            </a:r>
          </a:p>
          <a:p>
            <a:pPr algn="just"/>
            <a:r>
              <a:rPr lang="en-US" sz="2000" dirty="0">
                <a:solidFill>
                  <a:schemeClr val="bg1"/>
                </a:solidFill>
              </a:rPr>
              <a:t>customer satisfaction.</a:t>
            </a:r>
            <a:endParaRPr lang="en-IN" sz="2000" dirty="0">
              <a:solidFill>
                <a:schemeClr val="bg1"/>
              </a:solidFill>
            </a:endParaRPr>
          </a:p>
        </p:txBody>
      </p:sp>
    </p:spTree>
    <p:extLst>
      <p:ext uri="{BB962C8B-B14F-4D97-AF65-F5344CB8AC3E}">
        <p14:creationId xmlns:p14="http://schemas.microsoft.com/office/powerpoint/2010/main" val="3733941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66808-FDAE-D280-9494-C5B62E64EF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84D5FD-02A4-CBC8-5819-F1A2B15E0850}"/>
              </a:ext>
            </a:extLst>
          </p:cNvPr>
          <p:cNvSpPr>
            <a:spLocks noGrp="1"/>
          </p:cNvSpPr>
          <p:nvPr>
            <p:ph type="ctrTitle"/>
          </p:nvPr>
        </p:nvSpPr>
        <p:spPr>
          <a:xfrm>
            <a:off x="417905" y="546902"/>
            <a:ext cx="10993549" cy="1475013"/>
          </a:xfrm>
        </p:spPr>
        <p:txBody>
          <a:bodyPr>
            <a:normAutofit/>
          </a:bodyPr>
          <a:lstStyle/>
          <a:p>
            <a:r>
              <a:rPr lang="en-US" sz="3200" dirty="0"/>
              <a:t>Links</a:t>
            </a:r>
            <a:endParaRPr lang="en-IN" sz="3200" dirty="0"/>
          </a:p>
        </p:txBody>
      </p:sp>
      <p:pic>
        <p:nvPicPr>
          <p:cNvPr id="8" name="Picture 7">
            <a:extLst>
              <a:ext uri="{FF2B5EF4-FFF2-40B4-BE49-F238E27FC236}">
                <a16:creationId xmlns:a16="http://schemas.microsoft.com/office/drawing/2014/main" id="{A708ED9D-7656-8C92-7DE5-B39ABF75656F}"/>
              </a:ext>
            </a:extLst>
          </p:cNvPr>
          <p:cNvPicPr>
            <a:picLocks noChangeAspect="1"/>
          </p:cNvPicPr>
          <p:nvPr/>
        </p:nvPicPr>
        <p:blipFill>
          <a:blip r:embed="rId2"/>
          <a:stretch>
            <a:fillRect/>
          </a:stretch>
        </p:blipFill>
        <p:spPr>
          <a:xfrm>
            <a:off x="448734" y="2245179"/>
            <a:ext cx="11256434" cy="840935"/>
          </a:xfrm>
          <a:prstGeom prst="rect">
            <a:avLst/>
          </a:prstGeom>
        </p:spPr>
      </p:pic>
      <p:sp>
        <p:nvSpPr>
          <p:cNvPr id="3" name="TextBox 2">
            <a:extLst>
              <a:ext uri="{FF2B5EF4-FFF2-40B4-BE49-F238E27FC236}">
                <a16:creationId xmlns:a16="http://schemas.microsoft.com/office/drawing/2014/main" id="{0EB180F4-2995-55B3-968F-3EB8FEFDD674}"/>
              </a:ext>
            </a:extLst>
          </p:cNvPr>
          <p:cNvSpPr txBox="1"/>
          <p:nvPr/>
        </p:nvSpPr>
        <p:spPr>
          <a:xfrm>
            <a:off x="846034" y="2419590"/>
            <a:ext cx="9076623" cy="400110"/>
          </a:xfrm>
          <a:prstGeom prst="rect">
            <a:avLst/>
          </a:prstGeom>
          <a:noFill/>
        </p:spPr>
        <p:txBody>
          <a:bodyPr wrap="square" rtlCol="0">
            <a:spAutoFit/>
          </a:bodyPr>
          <a:lstStyle/>
          <a:p>
            <a:pPr algn="just"/>
            <a:endParaRPr lang="en-IN" sz="2000" dirty="0">
              <a:solidFill>
                <a:schemeClr val="bg1"/>
              </a:solidFill>
            </a:endParaRPr>
          </a:p>
        </p:txBody>
      </p:sp>
      <p:sp>
        <p:nvSpPr>
          <p:cNvPr id="4" name="TextBox 3">
            <a:extLst>
              <a:ext uri="{FF2B5EF4-FFF2-40B4-BE49-F238E27FC236}">
                <a16:creationId xmlns:a16="http://schemas.microsoft.com/office/drawing/2014/main" id="{2E3E3712-2B57-6633-805F-DC795D3EB51F}"/>
              </a:ext>
            </a:extLst>
          </p:cNvPr>
          <p:cNvSpPr txBox="1"/>
          <p:nvPr/>
        </p:nvSpPr>
        <p:spPr>
          <a:xfrm>
            <a:off x="933778" y="3225646"/>
            <a:ext cx="8988879" cy="646331"/>
          </a:xfrm>
          <a:prstGeom prst="rect">
            <a:avLst/>
          </a:prstGeom>
          <a:noFill/>
        </p:spPr>
        <p:txBody>
          <a:bodyPr wrap="square" rtlCol="0">
            <a:spAutoFit/>
          </a:bodyPr>
          <a:lstStyle/>
          <a:p>
            <a:r>
              <a:rPr lang="en-IN" dirty="0">
                <a:solidFill>
                  <a:schemeClr val="bg1"/>
                </a:solidFill>
                <a:hlinkClick r:id="rId3">
                  <a:extLst>
                    <a:ext uri="{A12FA001-AC4F-418D-AE19-62706E023703}">
                      <ahyp:hlinkClr xmlns:ahyp="http://schemas.microsoft.com/office/drawing/2018/hyperlinkcolor" val="tx"/>
                    </a:ext>
                  </a:extLst>
                </a:hlinkClick>
              </a:rPr>
              <a:t>https://www.loom.com/share/27c9a63759e042a9b56afa0f021e5c6f?sid=ce055c9e-816e-4c7b-beec-6e2960c4bcb9</a:t>
            </a:r>
            <a:endParaRPr lang="en-IN" dirty="0">
              <a:solidFill>
                <a:schemeClr val="bg1"/>
              </a:solidFill>
            </a:endParaRPr>
          </a:p>
        </p:txBody>
      </p:sp>
      <p:sp>
        <p:nvSpPr>
          <p:cNvPr id="5" name="TextBox 4">
            <a:extLst>
              <a:ext uri="{FF2B5EF4-FFF2-40B4-BE49-F238E27FC236}">
                <a16:creationId xmlns:a16="http://schemas.microsoft.com/office/drawing/2014/main" id="{A7BF53CD-ACD4-5167-AF2D-8DD5ECFA311E}"/>
              </a:ext>
            </a:extLst>
          </p:cNvPr>
          <p:cNvSpPr txBox="1"/>
          <p:nvPr/>
        </p:nvSpPr>
        <p:spPr>
          <a:xfrm>
            <a:off x="889907" y="2571368"/>
            <a:ext cx="3167743" cy="461665"/>
          </a:xfrm>
          <a:prstGeom prst="rect">
            <a:avLst/>
          </a:prstGeom>
          <a:noFill/>
        </p:spPr>
        <p:txBody>
          <a:bodyPr wrap="square" rtlCol="0">
            <a:spAutoFit/>
          </a:bodyPr>
          <a:lstStyle/>
          <a:p>
            <a:r>
              <a:rPr lang="en-US" sz="2400" dirty="0">
                <a:solidFill>
                  <a:schemeClr val="bg1"/>
                </a:solidFill>
              </a:rPr>
              <a:t>Video Link:</a:t>
            </a:r>
            <a:endParaRPr lang="en-IN" sz="2400" dirty="0">
              <a:solidFill>
                <a:schemeClr val="bg1"/>
              </a:solidFill>
            </a:endParaRPr>
          </a:p>
        </p:txBody>
      </p:sp>
      <p:sp>
        <p:nvSpPr>
          <p:cNvPr id="6" name="TextBox 5">
            <a:extLst>
              <a:ext uri="{FF2B5EF4-FFF2-40B4-BE49-F238E27FC236}">
                <a16:creationId xmlns:a16="http://schemas.microsoft.com/office/drawing/2014/main" id="{709F7AB1-0BB0-3C5F-F507-4F45AA37778A}"/>
              </a:ext>
            </a:extLst>
          </p:cNvPr>
          <p:cNvSpPr txBox="1"/>
          <p:nvPr/>
        </p:nvSpPr>
        <p:spPr>
          <a:xfrm>
            <a:off x="933778" y="4185175"/>
            <a:ext cx="3167743" cy="461665"/>
          </a:xfrm>
          <a:prstGeom prst="rect">
            <a:avLst/>
          </a:prstGeom>
          <a:noFill/>
        </p:spPr>
        <p:txBody>
          <a:bodyPr wrap="square" rtlCol="0">
            <a:spAutoFit/>
          </a:bodyPr>
          <a:lstStyle/>
          <a:p>
            <a:r>
              <a:rPr lang="en-US" sz="2400" dirty="0" err="1">
                <a:solidFill>
                  <a:schemeClr val="bg1"/>
                </a:solidFill>
              </a:rPr>
              <a:t>Sql</a:t>
            </a:r>
            <a:r>
              <a:rPr lang="en-US" sz="2400" dirty="0">
                <a:solidFill>
                  <a:schemeClr val="bg1"/>
                </a:solidFill>
              </a:rPr>
              <a:t> Script Link:</a:t>
            </a:r>
            <a:endParaRPr lang="en-IN" sz="2400" dirty="0">
              <a:solidFill>
                <a:schemeClr val="bg1"/>
              </a:solidFill>
            </a:endParaRPr>
          </a:p>
        </p:txBody>
      </p:sp>
      <p:sp>
        <p:nvSpPr>
          <p:cNvPr id="7" name="TextBox 6">
            <a:extLst>
              <a:ext uri="{FF2B5EF4-FFF2-40B4-BE49-F238E27FC236}">
                <a16:creationId xmlns:a16="http://schemas.microsoft.com/office/drawing/2014/main" id="{F3595BEA-490D-8F86-85C0-A716E0FD312A}"/>
              </a:ext>
            </a:extLst>
          </p:cNvPr>
          <p:cNvSpPr txBox="1"/>
          <p:nvPr/>
        </p:nvSpPr>
        <p:spPr>
          <a:xfrm>
            <a:off x="933778" y="4775372"/>
            <a:ext cx="9266464" cy="369332"/>
          </a:xfrm>
          <a:prstGeom prst="rect">
            <a:avLst/>
          </a:prstGeom>
          <a:noFill/>
        </p:spPr>
        <p:txBody>
          <a:bodyPr wrap="square" rtlCol="0">
            <a:spAutoFit/>
          </a:bodyPr>
          <a:lstStyle/>
          <a:p>
            <a:r>
              <a:rPr lang="en-IN" dirty="0">
                <a:solidFill>
                  <a:schemeClr val="bg1"/>
                </a:solidFill>
                <a:hlinkClick r:id="rId4">
                  <a:extLst>
                    <a:ext uri="{A12FA001-AC4F-418D-AE19-62706E023703}">
                      <ahyp:hlinkClr xmlns:ahyp="http://schemas.microsoft.com/office/drawing/2018/hyperlinkcolor" val="tx"/>
                    </a:ext>
                  </a:extLst>
                </a:hlinkClick>
              </a:rPr>
              <a:t>https://drive.google.com/file/d/1uYzkemNdPEgQM8HdCZDyC9i4LzX5g2Ea/view?usp=sharing</a:t>
            </a:r>
            <a:endParaRPr lang="en-IN" dirty="0">
              <a:solidFill>
                <a:schemeClr val="bg1"/>
              </a:solidFill>
            </a:endParaRPr>
          </a:p>
        </p:txBody>
      </p:sp>
    </p:spTree>
    <p:extLst>
      <p:ext uri="{BB962C8B-B14F-4D97-AF65-F5344CB8AC3E}">
        <p14:creationId xmlns:p14="http://schemas.microsoft.com/office/powerpoint/2010/main" val="188197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24A28-3C1D-1A53-CC4A-15FFB92ED9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6AD4D-1E19-329B-9002-53983FD3AE98}"/>
              </a:ext>
            </a:extLst>
          </p:cNvPr>
          <p:cNvSpPr>
            <a:spLocks noGrp="1"/>
          </p:cNvSpPr>
          <p:nvPr>
            <p:ph type="ctrTitle"/>
          </p:nvPr>
        </p:nvSpPr>
        <p:spPr>
          <a:xfrm>
            <a:off x="581191" y="1020432"/>
            <a:ext cx="10993549" cy="590322"/>
          </a:xfrm>
        </p:spPr>
        <p:txBody>
          <a:bodyPr>
            <a:normAutofit fontScale="90000"/>
          </a:bodyPr>
          <a:lstStyle/>
          <a:p>
            <a:r>
              <a:rPr lang="en-IN" dirty="0"/>
              <a:t>INTRODUCTION</a:t>
            </a:r>
          </a:p>
        </p:txBody>
      </p:sp>
      <p:pic>
        <p:nvPicPr>
          <p:cNvPr id="7" name="Picture 6">
            <a:extLst>
              <a:ext uri="{FF2B5EF4-FFF2-40B4-BE49-F238E27FC236}">
                <a16:creationId xmlns:a16="http://schemas.microsoft.com/office/drawing/2014/main" id="{F0DBA7AD-D0FE-31A6-6D3D-FE76B7300F48}"/>
              </a:ext>
            </a:extLst>
          </p:cNvPr>
          <p:cNvPicPr>
            <a:picLocks noChangeAspect="1"/>
          </p:cNvPicPr>
          <p:nvPr/>
        </p:nvPicPr>
        <p:blipFill>
          <a:blip r:embed="rId2"/>
          <a:stretch>
            <a:fillRect/>
          </a:stretch>
        </p:blipFill>
        <p:spPr>
          <a:xfrm>
            <a:off x="448734" y="2245179"/>
            <a:ext cx="11256434" cy="840935"/>
          </a:xfrm>
          <a:prstGeom prst="rect">
            <a:avLst/>
          </a:prstGeom>
        </p:spPr>
      </p:pic>
      <p:sp>
        <p:nvSpPr>
          <p:cNvPr id="8" name="TextBox 7">
            <a:extLst>
              <a:ext uri="{FF2B5EF4-FFF2-40B4-BE49-F238E27FC236}">
                <a16:creationId xmlns:a16="http://schemas.microsoft.com/office/drawing/2014/main" id="{562BF3F1-26F0-3D1F-896A-CD0AC4D00D46}"/>
              </a:ext>
            </a:extLst>
          </p:cNvPr>
          <p:cNvSpPr txBox="1"/>
          <p:nvPr/>
        </p:nvSpPr>
        <p:spPr>
          <a:xfrm>
            <a:off x="581191" y="2478505"/>
            <a:ext cx="10416102" cy="1477328"/>
          </a:xfrm>
          <a:prstGeom prst="rect">
            <a:avLst/>
          </a:prstGeom>
          <a:noFill/>
        </p:spPr>
        <p:txBody>
          <a:bodyPr wrap="square" rtlCol="0">
            <a:spAutoFit/>
          </a:bodyPr>
          <a:lstStyle/>
          <a:p>
            <a:r>
              <a:rPr lang="en-US" dirty="0">
                <a:solidFill>
                  <a:schemeClr val="bg1"/>
                </a:solidFill>
              </a:rPr>
              <a:t>• Walmart operates across multiple cities, selling a variety of products.</a:t>
            </a:r>
          </a:p>
          <a:p>
            <a:endParaRPr lang="en-US" dirty="0">
              <a:solidFill>
                <a:schemeClr val="bg1"/>
              </a:solidFill>
            </a:endParaRPr>
          </a:p>
          <a:p>
            <a:r>
              <a:rPr lang="en-US" dirty="0">
                <a:solidFill>
                  <a:schemeClr val="bg1"/>
                </a:solidFill>
              </a:rPr>
              <a:t>• The dataset includes transaction data. customer demographics, sales figures, and payment methods.</a:t>
            </a:r>
          </a:p>
          <a:p>
            <a:endParaRPr lang="en-US" dirty="0">
              <a:solidFill>
                <a:schemeClr val="bg1"/>
              </a:solidFill>
            </a:endParaRPr>
          </a:p>
          <a:p>
            <a:r>
              <a:rPr lang="en-US" dirty="0">
                <a:solidFill>
                  <a:schemeClr val="bg1"/>
                </a:solidFill>
              </a:rPr>
              <a:t>• This project uses MySQL to analyze sales performance, customer behavior, and trends.</a:t>
            </a:r>
            <a:endParaRPr lang="en-IN" dirty="0">
              <a:solidFill>
                <a:schemeClr val="bg1"/>
              </a:solidFill>
            </a:endParaRPr>
          </a:p>
        </p:txBody>
      </p:sp>
    </p:spTree>
    <p:extLst>
      <p:ext uri="{BB962C8B-B14F-4D97-AF65-F5344CB8AC3E}">
        <p14:creationId xmlns:p14="http://schemas.microsoft.com/office/powerpoint/2010/main" val="232465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E0F05-CB0D-E8B4-BD80-CE86E5C5DB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1A8437-CA0E-DC05-4DAF-20B1C4AA874B}"/>
              </a:ext>
            </a:extLst>
          </p:cNvPr>
          <p:cNvSpPr>
            <a:spLocks noGrp="1"/>
          </p:cNvSpPr>
          <p:nvPr>
            <p:ph type="ctrTitle"/>
          </p:nvPr>
        </p:nvSpPr>
        <p:spPr>
          <a:xfrm>
            <a:off x="581191" y="1020432"/>
            <a:ext cx="10993549" cy="590322"/>
          </a:xfrm>
        </p:spPr>
        <p:txBody>
          <a:bodyPr>
            <a:normAutofit fontScale="90000"/>
          </a:bodyPr>
          <a:lstStyle/>
          <a:p>
            <a:r>
              <a:rPr lang="en-IN" dirty="0"/>
              <a:t>BUSINESS PROBLEM</a:t>
            </a:r>
          </a:p>
        </p:txBody>
      </p:sp>
      <p:pic>
        <p:nvPicPr>
          <p:cNvPr id="3" name="Picture 2">
            <a:extLst>
              <a:ext uri="{FF2B5EF4-FFF2-40B4-BE49-F238E27FC236}">
                <a16:creationId xmlns:a16="http://schemas.microsoft.com/office/drawing/2014/main" id="{59B287F7-9041-65B9-30FC-F68940E40F0D}"/>
              </a:ext>
            </a:extLst>
          </p:cNvPr>
          <p:cNvPicPr>
            <a:picLocks noChangeAspect="1"/>
          </p:cNvPicPr>
          <p:nvPr/>
        </p:nvPicPr>
        <p:blipFill>
          <a:blip r:embed="rId2"/>
          <a:stretch>
            <a:fillRect/>
          </a:stretch>
        </p:blipFill>
        <p:spPr>
          <a:xfrm>
            <a:off x="448734" y="2245179"/>
            <a:ext cx="11256434" cy="840935"/>
          </a:xfrm>
          <a:prstGeom prst="rect">
            <a:avLst/>
          </a:prstGeom>
        </p:spPr>
      </p:pic>
      <p:sp>
        <p:nvSpPr>
          <p:cNvPr id="5" name="TextBox 4">
            <a:extLst>
              <a:ext uri="{FF2B5EF4-FFF2-40B4-BE49-F238E27FC236}">
                <a16:creationId xmlns:a16="http://schemas.microsoft.com/office/drawing/2014/main" id="{3CA78C89-5577-8008-E118-42394705CECA}"/>
              </a:ext>
            </a:extLst>
          </p:cNvPr>
          <p:cNvSpPr txBox="1"/>
          <p:nvPr/>
        </p:nvSpPr>
        <p:spPr>
          <a:xfrm>
            <a:off x="581191" y="2505670"/>
            <a:ext cx="10416102" cy="923330"/>
          </a:xfrm>
          <a:prstGeom prst="rect">
            <a:avLst/>
          </a:prstGeom>
          <a:noFill/>
        </p:spPr>
        <p:txBody>
          <a:bodyPr wrap="square" rtlCol="0">
            <a:spAutoFit/>
          </a:bodyPr>
          <a:lstStyle/>
          <a:p>
            <a:r>
              <a:rPr lang="en-US" dirty="0">
                <a:solidFill>
                  <a:schemeClr val="bg1"/>
                </a:solidFill>
              </a:rPr>
              <a:t>• Walmart aims to optimize its sales strategies.</a:t>
            </a:r>
          </a:p>
          <a:p>
            <a:endParaRPr lang="en-US" dirty="0">
              <a:solidFill>
                <a:schemeClr val="bg1"/>
              </a:solidFill>
            </a:endParaRPr>
          </a:p>
          <a:p>
            <a:r>
              <a:rPr lang="en-US" dirty="0">
                <a:solidFill>
                  <a:schemeClr val="bg1"/>
                </a:solidFill>
              </a:rPr>
              <a:t>• The analysis focuses on identifying sales trends, customer segmentation, and product profitability.</a:t>
            </a:r>
            <a:endParaRPr lang="en-IN" dirty="0">
              <a:solidFill>
                <a:schemeClr val="bg1"/>
              </a:solidFill>
            </a:endParaRPr>
          </a:p>
        </p:txBody>
      </p:sp>
    </p:spTree>
    <p:extLst>
      <p:ext uri="{BB962C8B-B14F-4D97-AF65-F5344CB8AC3E}">
        <p14:creationId xmlns:p14="http://schemas.microsoft.com/office/powerpoint/2010/main" val="607635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466C7-D3FA-F4C1-B258-64CF3B2B23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97C428-78AE-599D-0627-1FFD954CA363}"/>
              </a:ext>
            </a:extLst>
          </p:cNvPr>
          <p:cNvSpPr>
            <a:spLocks noGrp="1"/>
          </p:cNvSpPr>
          <p:nvPr>
            <p:ph type="ctrTitle"/>
          </p:nvPr>
        </p:nvSpPr>
        <p:spPr>
          <a:xfrm>
            <a:off x="581191" y="1020432"/>
            <a:ext cx="10993549" cy="590322"/>
          </a:xfrm>
        </p:spPr>
        <p:txBody>
          <a:bodyPr>
            <a:normAutofit fontScale="90000"/>
          </a:bodyPr>
          <a:lstStyle/>
          <a:p>
            <a:r>
              <a:rPr lang="en-IN" dirty="0"/>
              <a:t>DATASET DESCRIPTION</a:t>
            </a:r>
          </a:p>
        </p:txBody>
      </p:sp>
      <p:pic>
        <p:nvPicPr>
          <p:cNvPr id="5" name="Picture 4">
            <a:extLst>
              <a:ext uri="{FF2B5EF4-FFF2-40B4-BE49-F238E27FC236}">
                <a16:creationId xmlns:a16="http://schemas.microsoft.com/office/drawing/2014/main" id="{0E0A49DB-3CE1-4449-A735-9F9FD8D1B440}"/>
              </a:ext>
            </a:extLst>
          </p:cNvPr>
          <p:cNvPicPr>
            <a:picLocks noChangeAspect="1"/>
          </p:cNvPicPr>
          <p:nvPr/>
        </p:nvPicPr>
        <p:blipFill>
          <a:blip r:embed="rId2"/>
          <a:stretch>
            <a:fillRect/>
          </a:stretch>
        </p:blipFill>
        <p:spPr>
          <a:xfrm>
            <a:off x="448734" y="2245179"/>
            <a:ext cx="11256434" cy="840935"/>
          </a:xfrm>
          <a:prstGeom prst="rect">
            <a:avLst/>
          </a:prstGeom>
        </p:spPr>
      </p:pic>
      <p:sp>
        <p:nvSpPr>
          <p:cNvPr id="6" name="TextBox 5">
            <a:extLst>
              <a:ext uri="{FF2B5EF4-FFF2-40B4-BE49-F238E27FC236}">
                <a16:creationId xmlns:a16="http://schemas.microsoft.com/office/drawing/2014/main" id="{0FC008FB-5F2E-FDA2-137C-12530CD870D1}"/>
              </a:ext>
            </a:extLst>
          </p:cNvPr>
          <p:cNvSpPr txBox="1"/>
          <p:nvPr/>
        </p:nvSpPr>
        <p:spPr>
          <a:xfrm>
            <a:off x="736246" y="2566377"/>
            <a:ext cx="8833758" cy="2308324"/>
          </a:xfrm>
          <a:prstGeom prst="rect">
            <a:avLst/>
          </a:prstGeom>
          <a:noFill/>
        </p:spPr>
        <p:txBody>
          <a:bodyPr wrap="square" rtlCol="0">
            <a:spAutoFit/>
          </a:bodyPr>
          <a:lstStyle/>
          <a:p>
            <a:r>
              <a:rPr lang="en-US" b="1" dirty="0">
                <a:solidFill>
                  <a:schemeClr val="bg1"/>
                </a:solidFill>
              </a:rPr>
              <a:t>• Dataset includes:</a:t>
            </a:r>
          </a:p>
          <a:p>
            <a:r>
              <a:rPr lang="en-US" dirty="0">
                <a:solidFill>
                  <a:schemeClr val="bg1"/>
                </a:solidFill>
              </a:rPr>
              <a:t>	• Branch-wise sales data</a:t>
            </a:r>
          </a:p>
          <a:p>
            <a:r>
              <a:rPr lang="en-US" dirty="0">
                <a:solidFill>
                  <a:schemeClr val="bg1"/>
                </a:solidFill>
              </a:rPr>
              <a:t>	• Customer purchase behavior</a:t>
            </a:r>
          </a:p>
          <a:p>
            <a:r>
              <a:rPr lang="en-US" dirty="0">
                <a:solidFill>
                  <a:schemeClr val="bg1"/>
                </a:solidFill>
              </a:rPr>
              <a:t>	• Payment methods and product lines</a:t>
            </a:r>
          </a:p>
          <a:p>
            <a:r>
              <a:rPr lang="en-US" dirty="0">
                <a:solidFill>
                  <a:schemeClr val="bg1"/>
                </a:solidFill>
              </a:rPr>
              <a:t>	• Sales volume and transaction trends</a:t>
            </a:r>
          </a:p>
          <a:p>
            <a:endParaRPr lang="en-US" dirty="0">
              <a:solidFill>
                <a:schemeClr val="bg1"/>
              </a:solidFill>
            </a:endParaRPr>
          </a:p>
          <a:p>
            <a:r>
              <a:rPr lang="en-US" b="1" dirty="0">
                <a:solidFill>
                  <a:schemeClr val="bg1"/>
                </a:solidFill>
              </a:rPr>
              <a:t>• Source: </a:t>
            </a:r>
          </a:p>
          <a:p>
            <a:r>
              <a:rPr lang="en-US" dirty="0">
                <a:solidFill>
                  <a:schemeClr val="bg1"/>
                </a:solidFill>
              </a:rPr>
              <a:t>	• Walmart Sales Dataset</a:t>
            </a:r>
            <a:endParaRPr lang="en-IN" dirty="0">
              <a:solidFill>
                <a:schemeClr val="bg1"/>
              </a:solidFill>
            </a:endParaRPr>
          </a:p>
        </p:txBody>
      </p:sp>
    </p:spTree>
    <p:extLst>
      <p:ext uri="{BB962C8B-B14F-4D97-AF65-F5344CB8AC3E}">
        <p14:creationId xmlns:p14="http://schemas.microsoft.com/office/powerpoint/2010/main" val="3340037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F2020-F0CD-C541-A7CF-83F735EEDB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30629-08B4-B6E8-B33E-4D10C69F557C}"/>
              </a:ext>
            </a:extLst>
          </p:cNvPr>
          <p:cNvSpPr>
            <a:spLocks noGrp="1"/>
          </p:cNvSpPr>
          <p:nvPr>
            <p:ph type="ctrTitle"/>
          </p:nvPr>
        </p:nvSpPr>
        <p:spPr>
          <a:xfrm>
            <a:off x="417905" y="546902"/>
            <a:ext cx="10993549" cy="1475013"/>
          </a:xfrm>
        </p:spPr>
        <p:txBody>
          <a:bodyPr>
            <a:normAutofit/>
          </a:bodyPr>
          <a:lstStyle/>
          <a:p>
            <a:r>
              <a:rPr lang="en-US" sz="2000" dirty="0"/>
              <a:t>Task 1: Identifying the Top Branch by Sales Growth Rate (6 Marks) </a:t>
            </a:r>
            <a:br>
              <a:rPr lang="en-US" sz="2000" dirty="0"/>
            </a:br>
            <a:r>
              <a:rPr lang="en-US" sz="2000" dirty="0"/>
              <a:t>Walmart wants to identify which branch has exhibited the highest sales growth over time. Analyze the total sales for each branch and compare the growth rate across months to find the top performer.</a:t>
            </a:r>
            <a:endParaRPr lang="en-IN" sz="2000" dirty="0"/>
          </a:p>
        </p:txBody>
      </p:sp>
      <p:pic>
        <p:nvPicPr>
          <p:cNvPr id="8" name="Picture 7">
            <a:extLst>
              <a:ext uri="{FF2B5EF4-FFF2-40B4-BE49-F238E27FC236}">
                <a16:creationId xmlns:a16="http://schemas.microsoft.com/office/drawing/2014/main" id="{5B9959AA-7E73-CE8A-78CC-A9558356C2F9}"/>
              </a:ext>
            </a:extLst>
          </p:cNvPr>
          <p:cNvPicPr>
            <a:picLocks noChangeAspect="1"/>
          </p:cNvPicPr>
          <p:nvPr/>
        </p:nvPicPr>
        <p:blipFill>
          <a:blip r:embed="rId2"/>
          <a:stretch>
            <a:fillRect/>
          </a:stretch>
        </p:blipFill>
        <p:spPr>
          <a:xfrm>
            <a:off x="448734" y="2245179"/>
            <a:ext cx="11256434" cy="840935"/>
          </a:xfrm>
          <a:prstGeom prst="rect">
            <a:avLst/>
          </a:prstGeom>
        </p:spPr>
      </p:pic>
      <p:sp>
        <p:nvSpPr>
          <p:cNvPr id="9" name="TextBox 8">
            <a:extLst>
              <a:ext uri="{FF2B5EF4-FFF2-40B4-BE49-F238E27FC236}">
                <a16:creationId xmlns:a16="http://schemas.microsoft.com/office/drawing/2014/main" id="{7C484F30-83D3-5D07-B74A-90452FCA9CEB}"/>
              </a:ext>
            </a:extLst>
          </p:cNvPr>
          <p:cNvSpPr txBox="1"/>
          <p:nvPr/>
        </p:nvSpPr>
        <p:spPr>
          <a:xfrm>
            <a:off x="587141" y="2598821"/>
            <a:ext cx="6479714" cy="2554545"/>
          </a:xfrm>
          <a:prstGeom prst="rect">
            <a:avLst/>
          </a:prstGeom>
          <a:noFill/>
        </p:spPr>
        <p:txBody>
          <a:bodyPr wrap="square" rtlCol="0">
            <a:spAutoFit/>
          </a:bodyPr>
          <a:lstStyle/>
          <a:p>
            <a:r>
              <a:rPr lang="en-US" sz="2000" dirty="0">
                <a:solidFill>
                  <a:schemeClr val="bg1"/>
                </a:solidFill>
              </a:rPr>
              <a:t>with growth as(select </a:t>
            </a:r>
            <a:r>
              <a:rPr lang="en-US" sz="2000" dirty="0" err="1">
                <a:solidFill>
                  <a:schemeClr val="bg1"/>
                </a:solidFill>
              </a:rPr>
              <a:t>branch,date_format</a:t>
            </a:r>
            <a:r>
              <a:rPr lang="en-US" sz="2000" dirty="0">
                <a:solidFill>
                  <a:schemeClr val="bg1"/>
                </a:solidFill>
              </a:rPr>
              <a:t>(</a:t>
            </a:r>
            <a:r>
              <a:rPr lang="en-US" sz="2000" dirty="0" err="1">
                <a:solidFill>
                  <a:schemeClr val="bg1"/>
                </a:solidFill>
              </a:rPr>
              <a:t>date,'%Y</a:t>
            </a:r>
            <a:r>
              <a:rPr lang="en-US" sz="2000" dirty="0">
                <a:solidFill>
                  <a:schemeClr val="bg1"/>
                </a:solidFill>
              </a:rPr>
              <a:t>-%m') as </a:t>
            </a:r>
            <a:r>
              <a:rPr lang="en-US" sz="2000" dirty="0" err="1">
                <a:solidFill>
                  <a:schemeClr val="bg1"/>
                </a:solidFill>
              </a:rPr>
              <a:t>month,sum</a:t>
            </a:r>
            <a:r>
              <a:rPr lang="en-US" sz="2000" dirty="0">
                <a:solidFill>
                  <a:schemeClr val="bg1"/>
                </a:solidFill>
              </a:rPr>
              <a:t>(total) as </a:t>
            </a:r>
            <a:r>
              <a:rPr lang="en-US" sz="2000" dirty="0" err="1">
                <a:solidFill>
                  <a:schemeClr val="bg1"/>
                </a:solidFill>
              </a:rPr>
              <a:t>current_sale,lag</a:t>
            </a:r>
            <a:r>
              <a:rPr lang="en-US" sz="2000" dirty="0">
                <a:solidFill>
                  <a:schemeClr val="bg1"/>
                </a:solidFill>
              </a:rPr>
              <a:t>(sum(total))over(partition by branch order by </a:t>
            </a:r>
            <a:r>
              <a:rPr lang="en-US" sz="2000" dirty="0" err="1">
                <a:solidFill>
                  <a:schemeClr val="bg1"/>
                </a:solidFill>
              </a:rPr>
              <a:t>date_format</a:t>
            </a:r>
            <a:r>
              <a:rPr lang="en-US" sz="2000" dirty="0">
                <a:solidFill>
                  <a:schemeClr val="bg1"/>
                </a:solidFill>
              </a:rPr>
              <a:t>(</a:t>
            </a:r>
            <a:r>
              <a:rPr lang="en-US" sz="2000" dirty="0" err="1">
                <a:solidFill>
                  <a:schemeClr val="bg1"/>
                </a:solidFill>
              </a:rPr>
              <a:t>date,'%Y</a:t>
            </a:r>
            <a:r>
              <a:rPr lang="en-US" sz="2000" dirty="0">
                <a:solidFill>
                  <a:schemeClr val="bg1"/>
                </a:solidFill>
              </a:rPr>
              <a:t>-%m')) as </a:t>
            </a:r>
            <a:r>
              <a:rPr lang="en-US" sz="2000" dirty="0" err="1">
                <a:solidFill>
                  <a:schemeClr val="bg1"/>
                </a:solidFill>
              </a:rPr>
              <a:t>last_sale</a:t>
            </a:r>
            <a:r>
              <a:rPr lang="en-US" sz="2000" dirty="0">
                <a:solidFill>
                  <a:schemeClr val="bg1"/>
                </a:solidFill>
              </a:rPr>
              <a:t> from </a:t>
            </a:r>
            <a:r>
              <a:rPr lang="en-US" sz="2000" dirty="0" err="1">
                <a:solidFill>
                  <a:schemeClr val="bg1"/>
                </a:solidFill>
              </a:rPr>
              <a:t>walmart</a:t>
            </a:r>
            <a:r>
              <a:rPr lang="en-US" sz="2000" dirty="0">
                <a:solidFill>
                  <a:schemeClr val="bg1"/>
                </a:solidFill>
              </a:rPr>
              <a:t> group by </a:t>
            </a:r>
            <a:r>
              <a:rPr lang="en-US" sz="2000" dirty="0" err="1">
                <a:solidFill>
                  <a:schemeClr val="bg1"/>
                </a:solidFill>
              </a:rPr>
              <a:t>branch,month</a:t>
            </a:r>
            <a:r>
              <a:rPr lang="en-US" sz="2000" dirty="0">
                <a:solidFill>
                  <a:schemeClr val="bg1"/>
                </a:solidFill>
              </a:rPr>
              <a:t>)select </a:t>
            </a:r>
            <a:r>
              <a:rPr lang="en-US" sz="2000" dirty="0" err="1">
                <a:solidFill>
                  <a:schemeClr val="bg1"/>
                </a:solidFill>
              </a:rPr>
              <a:t>branch,round</a:t>
            </a:r>
            <a:r>
              <a:rPr lang="en-US" sz="2000" dirty="0">
                <a:solidFill>
                  <a:schemeClr val="bg1"/>
                </a:solidFill>
              </a:rPr>
              <a:t>(avg(((</a:t>
            </a:r>
            <a:r>
              <a:rPr lang="en-US" sz="2000" dirty="0" err="1">
                <a:solidFill>
                  <a:schemeClr val="bg1"/>
                </a:solidFill>
              </a:rPr>
              <a:t>last_sale</a:t>
            </a:r>
            <a:r>
              <a:rPr lang="en-US" sz="2000" dirty="0">
                <a:solidFill>
                  <a:schemeClr val="bg1"/>
                </a:solidFill>
              </a:rPr>
              <a:t> - </a:t>
            </a:r>
            <a:r>
              <a:rPr lang="en-US" sz="2000" dirty="0" err="1">
                <a:solidFill>
                  <a:schemeClr val="bg1"/>
                </a:solidFill>
              </a:rPr>
              <a:t>current_sale</a:t>
            </a:r>
            <a:r>
              <a:rPr lang="en-US" sz="2000" dirty="0">
                <a:solidFill>
                  <a:schemeClr val="bg1"/>
                </a:solidFill>
              </a:rPr>
              <a:t>)/(</a:t>
            </a:r>
            <a:r>
              <a:rPr lang="en-US" sz="2000" dirty="0" err="1">
                <a:solidFill>
                  <a:schemeClr val="bg1"/>
                </a:solidFill>
              </a:rPr>
              <a:t>last_sale</a:t>
            </a:r>
            <a:r>
              <a:rPr lang="en-US" sz="2000" dirty="0">
                <a:solidFill>
                  <a:schemeClr val="bg1"/>
                </a:solidFill>
              </a:rPr>
              <a:t>))*100),2) as </a:t>
            </a:r>
            <a:r>
              <a:rPr lang="en-US" sz="2000" dirty="0" err="1">
                <a:solidFill>
                  <a:schemeClr val="bg1"/>
                </a:solidFill>
              </a:rPr>
              <a:t>avg_growth_rate</a:t>
            </a:r>
            <a:r>
              <a:rPr lang="en-US" sz="2000" dirty="0">
                <a:solidFill>
                  <a:schemeClr val="bg1"/>
                </a:solidFill>
              </a:rPr>
              <a:t> from growth group by branch order by </a:t>
            </a:r>
            <a:r>
              <a:rPr lang="en-US" sz="2000" dirty="0" err="1">
                <a:solidFill>
                  <a:schemeClr val="bg1"/>
                </a:solidFill>
              </a:rPr>
              <a:t>avg_growth_rate</a:t>
            </a:r>
            <a:r>
              <a:rPr lang="en-US" sz="2000" dirty="0">
                <a:solidFill>
                  <a:schemeClr val="bg1"/>
                </a:solidFill>
              </a:rPr>
              <a:t> desc limit 1;</a:t>
            </a:r>
            <a:endParaRPr lang="en-IN" sz="2000" dirty="0">
              <a:solidFill>
                <a:schemeClr val="bg1"/>
              </a:solidFill>
            </a:endParaRPr>
          </a:p>
        </p:txBody>
      </p:sp>
      <p:pic>
        <p:nvPicPr>
          <p:cNvPr id="11" name="Picture 10">
            <a:extLst>
              <a:ext uri="{FF2B5EF4-FFF2-40B4-BE49-F238E27FC236}">
                <a16:creationId xmlns:a16="http://schemas.microsoft.com/office/drawing/2014/main" id="{2BA6D808-0546-A579-97BC-F6B2AA3148EF}"/>
              </a:ext>
            </a:extLst>
          </p:cNvPr>
          <p:cNvPicPr>
            <a:picLocks noChangeAspect="1"/>
          </p:cNvPicPr>
          <p:nvPr/>
        </p:nvPicPr>
        <p:blipFill>
          <a:blip r:embed="rId3"/>
          <a:stretch>
            <a:fillRect/>
          </a:stretch>
        </p:blipFill>
        <p:spPr>
          <a:xfrm>
            <a:off x="8156874" y="2560530"/>
            <a:ext cx="2479041" cy="748848"/>
          </a:xfrm>
          <a:prstGeom prst="rect">
            <a:avLst/>
          </a:prstGeom>
        </p:spPr>
      </p:pic>
      <p:pic>
        <p:nvPicPr>
          <p:cNvPr id="13" name="Picture 12">
            <a:extLst>
              <a:ext uri="{FF2B5EF4-FFF2-40B4-BE49-F238E27FC236}">
                <a16:creationId xmlns:a16="http://schemas.microsoft.com/office/drawing/2014/main" id="{86833E19-FFE7-B66C-DA40-4887952FF1CD}"/>
              </a:ext>
            </a:extLst>
          </p:cNvPr>
          <p:cNvPicPr>
            <a:picLocks noChangeAspect="1"/>
          </p:cNvPicPr>
          <p:nvPr/>
        </p:nvPicPr>
        <p:blipFill>
          <a:blip r:embed="rId4"/>
          <a:stretch>
            <a:fillRect/>
          </a:stretch>
        </p:blipFill>
        <p:spPr>
          <a:xfrm>
            <a:off x="8156875" y="3688735"/>
            <a:ext cx="2654436" cy="1809843"/>
          </a:xfrm>
          <a:prstGeom prst="rect">
            <a:avLst/>
          </a:prstGeom>
        </p:spPr>
      </p:pic>
    </p:spTree>
    <p:extLst>
      <p:ext uri="{BB962C8B-B14F-4D97-AF65-F5344CB8AC3E}">
        <p14:creationId xmlns:p14="http://schemas.microsoft.com/office/powerpoint/2010/main" val="1046262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63627-0E56-5557-0113-B5E881B88E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85B4D-028B-D43B-F2A6-09738D173AA1}"/>
              </a:ext>
            </a:extLst>
          </p:cNvPr>
          <p:cNvSpPr>
            <a:spLocks noGrp="1"/>
          </p:cNvSpPr>
          <p:nvPr>
            <p:ph type="ctrTitle"/>
          </p:nvPr>
        </p:nvSpPr>
        <p:spPr>
          <a:xfrm>
            <a:off x="417905" y="546902"/>
            <a:ext cx="10993549" cy="1475013"/>
          </a:xfrm>
        </p:spPr>
        <p:txBody>
          <a:bodyPr>
            <a:normAutofit/>
          </a:bodyPr>
          <a:lstStyle/>
          <a:p>
            <a:r>
              <a:rPr lang="en-US" sz="2000" dirty="0"/>
              <a:t>Task 2: Finding the Most Profitable Product Line for Each Branch (6 Marks) Walmart needs to determine which product line contributes the highest profit to each branch. The profit margin should be calculated based on the difference between the gross income and cost of goods sold.</a:t>
            </a:r>
            <a:endParaRPr lang="en-IN" sz="2000" dirty="0"/>
          </a:p>
        </p:txBody>
      </p:sp>
      <p:pic>
        <p:nvPicPr>
          <p:cNvPr id="8" name="Picture 7">
            <a:extLst>
              <a:ext uri="{FF2B5EF4-FFF2-40B4-BE49-F238E27FC236}">
                <a16:creationId xmlns:a16="http://schemas.microsoft.com/office/drawing/2014/main" id="{C76DA310-C09C-9DF9-F82A-FB54C1E5045B}"/>
              </a:ext>
            </a:extLst>
          </p:cNvPr>
          <p:cNvPicPr>
            <a:picLocks noChangeAspect="1"/>
          </p:cNvPicPr>
          <p:nvPr/>
        </p:nvPicPr>
        <p:blipFill>
          <a:blip r:embed="rId2"/>
          <a:stretch>
            <a:fillRect/>
          </a:stretch>
        </p:blipFill>
        <p:spPr>
          <a:xfrm>
            <a:off x="448734" y="2245179"/>
            <a:ext cx="11256434" cy="840935"/>
          </a:xfrm>
          <a:prstGeom prst="rect">
            <a:avLst/>
          </a:prstGeom>
        </p:spPr>
      </p:pic>
      <p:sp>
        <p:nvSpPr>
          <p:cNvPr id="3" name="TextBox 2">
            <a:extLst>
              <a:ext uri="{FF2B5EF4-FFF2-40B4-BE49-F238E27FC236}">
                <a16:creationId xmlns:a16="http://schemas.microsoft.com/office/drawing/2014/main" id="{1DFACBFA-FF98-4F8B-E09A-EBC8AA072F3A}"/>
              </a:ext>
            </a:extLst>
          </p:cNvPr>
          <p:cNvSpPr txBox="1"/>
          <p:nvPr/>
        </p:nvSpPr>
        <p:spPr>
          <a:xfrm>
            <a:off x="1001027" y="2483318"/>
            <a:ext cx="5094973" cy="2246769"/>
          </a:xfrm>
          <a:prstGeom prst="rect">
            <a:avLst/>
          </a:prstGeom>
          <a:noFill/>
        </p:spPr>
        <p:txBody>
          <a:bodyPr wrap="square" rtlCol="0">
            <a:spAutoFit/>
          </a:bodyPr>
          <a:lstStyle/>
          <a:p>
            <a:r>
              <a:rPr lang="en-US" sz="2000" dirty="0">
                <a:solidFill>
                  <a:schemeClr val="bg1"/>
                </a:solidFill>
              </a:rPr>
              <a:t>with </a:t>
            </a:r>
            <a:r>
              <a:rPr lang="en-US" sz="2000" dirty="0" err="1">
                <a:solidFill>
                  <a:schemeClr val="bg1"/>
                </a:solidFill>
              </a:rPr>
              <a:t>p_line</a:t>
            </a:r>
            <a:r>
              <a:rPr lang="en-US" sz="2000" dirty="0">
                <a:solidFill>
                  <a:schemeClr val="bg1"/>
                </a:solidFill>
              </a:rPr>
              <a:t> as(select </a:t>
            </a:r>
            <a:r>
              <a:rPr lang="en-US" sz="2000" dirty="0" err="1">
                <a:solidFill>
                  <a:schemeClr val="bg1"/>
                </a:solidFill>
              </a:rPr>
              <a:t>branch,`product</a:t>
            </a:r>
            <a:r>
              <a:rPr lang="en-US" sz="2000" dirty="0">
                <a:solidFill>
                  <a:schemeClr val="bg1"/>
                </a:solidFill>
              </a:rPr>
              <a:t> </a:t>
            </a:r>
            <a:r>
              <a:rPr lang="en-US" sz="2000" dirty="0" err="1">
                <a:solidFill>
                  <a:schemeClr val="bg1"/>
                </a:solidFill>
              </a:rPr>
              <a:t>line`,sum</a:t>
            </a:r>
            <a:r>
              <a:rPr lang="en-US" sz="2000" dirty="0">
                <a:solidFill>
                  <a:schemeClr val="bg1"/>
                </a:solidFill>
              </a:rPr>
              <a:t>(`gross income`) as </a:t>
            </a:r>
            <a:r>
              <a:rPr lang="en-US" sz="2000" dirty="0" err="1">
                <a:solidFill>
                  <a:schemeClr val="bg1"/>
                </a:solidFill>
              </a:rPr>
              <a:t>income,rank</a:t>
            </a:r>
            <a:r>
              <a:rPr lang="en-US" sz="2000" dirty="0">
                <a:solidFill>
                  <a:schemeClr val="bg1"/>
                </a:solidFill>
              </a:rPr>
              <a:t>() over (partition by branch order by sum(`gross income`) desc) as </a:t>
            </a:r>
            <a:r>
              <a:rPr lang="en-US" sz="2000" dirty="0" err="1">
                <a:solidFill>
                  <a:schemeClr val="bg1"/>
                </a:solidFill>
              </a:rPr>
              <a:t>rank_orderfrom</a:t>
            </a:r>
            <a:r>
              <a:rPr lang="en-US" sz="2000" dirty="0">
                <a:solidFill>
                  <a:schemeClr val="bg1"/>
                </a:solidFill>
              </a:rPr>
              <a:t> </a:t>
            </a:r>
            <a:r>
              <a:rPr lang="en-US" sz="2000" dirty="0" err="1">
                <a:solidFill>
                  <a:schemeClr val="bg1"/>
                </a:solidFill>
              </a:rPr>
              <a:t>walmart</a:t>
            </a:r>
            <a:r>
              <a:rPr lang="en-US" sz="2000" dirty="0">
                <a:solidFill>
                  <a:schemeClr val="bg1"/>
                </a:solidFill>
              </a:rPr>
              <a:t> group by </a:t>
            </a:r>
            <a:r>
              <a:rPr lang="en-US" sz="2000" dirty="0" err="1">
                <a:solidFill>
                  <a:schemeClr val="bg1"/>
                </a:solidFill>
              </a:rPr>
              <a:t>branch,`product</a:t>
            </a:r>
            <a:r>
              <a:rPr lang="en-US" sz="2000" dirty="0">
                <a:solidFill>
                  <a:schemeClr val="bg1"/>
                </a:solidFill>
              </a:rPr>
              <a:t> line`)select </a:t>
            </a:r>
            <a:r>
              <a:rPr lang="en-US" sz="2000" dirty="0" err="1">
                <a:solidFill>
                  <a:schemeClr val="bg1"/>
                </a:solidFill>
              </a:rPr>
              <a:t>branch,`product</a:t>
            </a:r>
            <a:r>
              <a:rPr lang="en-US" sz="2000" dirty="0">
                <a:solidFill>
                  <a:schemeClr val="bg1"/>
                </a:solidFill>
              </a:rPr>
              <a:t> line` from </a:t>
            </a:r>
            <a:r>
              <a:rPr lang="en-US" sz="2000" dirty="0" err="1">
                <a:solidFill>
                  <a:schemeClr val="bg1"/>
                </a:solidFill>
              </a:rPr>
              <a:t>p_line</a:t>
            </a:r>
            <a:r>
              <a:rPr lang="en-US" sz="2000" dirty="0">
                <a:solidFill>
                  <a:schemeClr val="bg1"/>
                </a:solidFill>
              </a:rPr>
              <a:t> where </a:t>
            </a:r>
            <a:r>
              <a:rPr lang="en-US" sz="2000" dirty="0" err="1">
                <a:solidFill>
                  <a:schemeClr val="bg1"/>
                </a:solidFill>
              </a:rPr>
              <a:t>rank_order</a:t>
            </a:r>
            <a:r>
              <a:rPr lang="en-US" sz="2000" dirty="0">
                <a:solidFill>
                  <a:schemeClr val="bg1"/>
                </a:solidFill>
              </a:rPr>
              <a:t>=1;</a:t>
            </a:r>
            <a:endParaRPr lang="en-IN" sz="2000" dirty="0">
              <a:solidFill>
                <a:schemeClr val="bg1"/>
              </a:solidFill>
            </a:endParaRPr>
          </a:p>
        </p:txBody>
      </p:sp>
      <p:pic>
        <p:nvPicPr>
          <p:cNvPr id="5" name="Picture 4">
            <a:extLst>
              <a:ext uri="{FF2B5EF4-FFF2-40B4-BE49-F238E27FC236}">
                <a16:creationId xmlns:a16="http://schemas.microsoft.com/office/drawing/2014/main" id="{4FFABDB7-3F48-459C-0E24-98580D2BB10F}"/>
              </a:ext>
            </a:extLst>
          </p:cNvPr>
          <p:cNvPicPr>
            <a:picLocks noChangeAspect="1"/>
          </p:cNvPicPr>
          <p:nvPr/>
        </p:nvPicPr>
        <p:blipFill>
          <a:blip r:embed="rId3"/>
          <a:stretch>
            <a:fillRect/>
          </a:stretch>
        </p:blipFill>
        <p:spPr>
          <a:xfrm>
            <a:off x="8290342" y="2734641"/>
            <a:ext cx="2900631" cy="1388718"/>
          </a:xfrm>
          <a:prstGeom prst="rect">
            <a:avLst/>
          </a:prstGeom>
        </p:spPr>
      </p:pic>
    </p:spTree>
    <p:extLst>
      <p:ext uri="{BB962C8B-B14F-4D97-AF65-F5344CB8AC3E}">
        <p14:creationId xmlns:p14="http://schemas.microsoft.com/office/powerpoint/2010/main" val="850623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584C5-01F8-0FAF-BB55-1FC697696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B6A56-3415-D8D1-5E4A-3E8A23E38399}"/>
              </a:ext>
            </a:extLst>
          </p:cNvPr>
          <p:cNvSpPr>
            <a:spLocks noGrp="1"/>
          </p:cNvSpPr>
          <p:nvPr>
            <p:ph type="ctrTitle"/>
          </p:nvPr>
        </p:nvSpPr>
        <p:spPr>
          <a:xfrm>
            <a:off x="417905" y="693019"/>
            <a:ext cx="10993549" cy="1328896"/>
          </a:xfrm>
        </p:spPr>
        <p:txBody>
          <a:bodyPr>
            <a:normAutofit/>
          </a:bodyPr>
          <a:lstStyle/>
          <a:p>
            <a:r>
              <a:rPr lang="en-US" sz="2000" dirty="0"/>
              <a:t>Task 3: Analyzing Customer Segmentation Based on Spending (6 Marks) </a:t>
            </a:r>
            <a:br>
              <a:rPr lang="en-US" sz="2000" dirty="0"/>
            </a:br>
            <a:r>
              <a:rPr lang="en-US" sz="2000" dirty="0"/>
              <a:t>Walmart wants to segment customers based on their average spending behavior. Classify customers into three tiers: High, Medium, and Low spenders based on their total purchase amounts.</a:t>
            </a:r>
            <a:endParaRPr lang="en-IN" sz="2000" dirty="0">
              <a:solidFill>
                <a:schemeClr val="bg1"/>
              </a:solidFill>
            </a:endParaRPr>
          </a:p>
        </p:txBody>
      </p:sp>
      <p:pic>
        <p:nvPicPr>
          <p:cNvPr id="8" name="Picture 7">
            <a:extLst>
              <a:ext uri="{FF2B5EF4-FFF2-40B4-BE49-F238E27FC236}">
                <a16:creationId xmlns:a16="http://schemas.microsoft.com/office/drawing/2014/main" id="{695007AE-E04D-26EE-CA6D-01EF543F575C}"/>
              </a:ext>
            </a:extLst>
          </p:cNvPr>
          <p:cNvPicPr>
            <a:picLocks noChangeAspect="1"/>
          </p:cNvPicPr>
          <p:nvPr/>
        </p:nvPicPr>
        <p:blipFill>
          <a:blip r:embed="rId2"/>
          <a:stretch>
            <a:fillRect/>
          </a:stretch>
        </p:blipFill>
        <p:spPr>
          <a:xfrm>
            <a:off x="448734" y="2245179"/>
            <a:ext cx="11256434" cy="840935"/>
          </a:xfrm>
          <a:prstGeom prst="rect">
            <a:avLst/>
          </a:prstGeom>
        </p:spPr>
      </p:pic>
      <p:sp>
        <p:nvSpPr>
          <p:cNvPr id="3" name="TextBox 2">
            <a:extLst>
              <a:ext uri="{FF2B5EF4-FFF2-40B4-BE49-F238E27FC236}">
                <a16:creationId xmlns:a16="http://schemas.microsoft.com/office/drawing/2014/main" id="{9B47ABE8-C9E7-9851-FA59-FB19859F59C4}"/>
              </a:ext>
            </a:extLst>
          </p:cNvPr>
          <p:cNvSpPr txBox="1"/>
          <p:nvPr/>
        </p:nvSpPr>
        <p:spPr>
          <a:xfrm>
            <a:off x="587142" y="2459504"/>
            <a:ext cx="6266188" cy="1938992"/>
          </a:xfrm>
          <a:prstGeom prst="rect">
            <a:avLst/>
          </a:prstGeom>
          <a:noFill/>
        </p:spPr>
        <p:txBody>
          <a:bodyPr wrap="square" rtlCol="0">
            <a:spAutoFit/>
          </a:bodyPr>
          <a:lstStyle/>
          <a:p>
            <a:r>
              <a:rPr lang="en-US" sz="2000" dirty="0">
                <a:solidFill>
                  <a:schemeClr val="bg1"/>
                </a:solidFill>
              </a:rPr>
              <a:t>with </a:t>
            </a:r>
            <a:r>
              <a:rPr lang="en-US" sz="2000" dirty="0" err="1">
                <a:solidFill>
                  <a:schemeClr val="bg1"/>
                </a:solidFill>
              </a:rPr>
              <a:t>customertype</a:t>
            </a:r>
            <a:r>
              <a:rPr lang="en-US" sz="2000" dirty="0">
                <a:solidFill>
                  <a:schemeClr val="bg1"/>
                </a:solidFill>
              </a:rPr>
              <a:t> as(select `customer </a:t>
            </a:r>
            <a:r>
              <a:rPr lang="en-US" sz="2000" dirty="0" err="1">
                <a:solidFill>
                  <a:schemeClr val="bg1"/>
                </a:solidFill>
              </a:rPr>
              <a:t>id`,sum</a:t>
            </a:r>
            <a:r>
              <a:rPr lang="en-US" sz="2000" dirty="0">
                <a:solidFill>
                  <a:schemeClr val="bg1"/>
                </a:solidFill>
              </a:rPr>
              <a:t>(total) as </a:t>
            </a:r>
            <a:r>
              <a:rPr lang="en-US" sz="2000" dirty="0" err="1">
                <a:solidFill>
                  <a:schemeClr val="bg1"/>
                </a:solidFill>
              </a:rPr>
              <a:t>spending,ntile</a:t>
            </a:r>
            <a:r>
              <a:rPr lang="en-US" sz="2000" dirty="0">
                <a:solidFill>
                  <a:schemeClr val="bg1"/>
                </a:solidFill>
              </a:rPr>
              <a:t>(3) over(order by sum(total)desc) as </a:t>
            </a:r>
            <a:r>
              <a:rPr lang="en-US" sz="2000" dirty="0" err="1">
                <a:solidFill>
                  <a:schemeClr val="bg1"/>
                </a:solidFill>
              </a:rPr>
              <a:t>spending_typefrom</a:t>
            </a:r>
            <a:r>
              <a:rPr lang="en-US" sz="2000" dirty="0">
                <a:solidFill>
                  <a:schemeClr val="bg1"/>
                </a:solidFill>
              </a:rPr>
              <a:t> </a:t>
            </a:r>
            <a:r>
              <a:rPr lang="en-US" sz="2000" dirty="0" err="1">
                <a:solidFill>
                  <a:schemeClr val="bg1"/>
                </a:solidFill>
              </a:rPr>
              <a:t>walmart</a:t>
            </a:r>
            <a:r>
              <a:rPr lang="en-US" sz="2000" dirty="0">
                <a:solidFill>
                  <a:schemeClr val="bg1"/>
                </a:solidFill>
              </a:rPr>
              <a:t> group by `customer id`)select `customer id`,</a:t>
            </a:r>
            <a:r>
              <a:rPr lang="en-US" sz="2000" dirty="0" err="1">
                <a:solidFill>
                  <a:schemeClr val="bg1"/>
                </a:solidFill>
              </a:rPr>
              <a:t>spending,case</a:t>
            </a:r>
            <a:r>
              <a:rPr lang="en-US" sz="2000" dirty="0">
                <a:solidFill>
                  <a:schemeClr val="bg1"/>
                </a:solidFill>
              </a:rPr>
              <a:t> when </a:t>
            </a:r>
            <a:r>
              <a:rPr lang="en-US" sz="2000" dirty="0" err="1">
                <a:solidFill>
                  <a:schemeClr val="bg1"/>
                </a:solidFill>
              </a:rPr>
              <a:t>spending_type</a:t>
            </a:r>
            <a:r>
              <a:rPr lang="en-US" sz="2000" dirty="0">
                <a:solidFill>
                  <a:schemeClr val="bg1"/>
                </a:solidFill>
              </a:rPr>
              <a:t>=1 then '</a:t>
            </a:r>
            <a:r>
              <a:rPr lang="en-US" sz="2000" dirty="0" err="1">
                <a:solidFill>
                  <a:schemeClr val="bg1"/>
                </a:solidFill>
              </a:rPr>
              <a:t>High'when</a:t>
            </a:r>
            <a:r>
              <a:rPr lang="en-US" sz="2000" dirty="0">
                <a:solidFill>
                  <a:schemeClr val="bg1"/>
                </a:solidFill>
              </a:rPr>
              <a:t> </a:t>
            </a:r>
            <a:r>
              <a:rPr lang="en-US" sz="2000" dirty="0" err="1">
                <a:solidFill>
                  <a:schemeClr val="bg1"/>
                </a:solidFill>
              </a:rPr>
              <a:t>spending_type</a:t>
            </a:r>
            <a:r>
              <a:rPr lang="en-US" sz="2000" dirty="0">
                <a:solidFill>
                  <a:schemeClr val="bg1"/>
                </a:solidFill>
              </a:rPr>
              <a:t>=2 then '</a:t>
            </a:r>
            <a:r>
              <a:rPr lang="en-US" sz="2000" dirty="0" err="1">
                <a:solidFill>
                  <a:schemeClr val="bg1"/>
                </a:solidFill>
              </a:rPr>
              <a:t>medium'else</a:t>
            </a:r>
            <a:r>
              <a:rPr lang="en-US" sz="2000" dirty="0">
                <a:solidFill>
                  <a:schemeClr val="bg1"/>
                </a:solidFill>
              </a:rPr>
              <a:t> '</a:t>
            </a:r>
            <a:r>
              <a:rPr lang="en-US" sz="2000" dirty="0" err="1">
                <a:solidFill>
                  <a:schemeClr val="bg1"/>
                </a:solidFill>
              </a:rPr>
              <a:t>low'end</a:t>
            </a:r>
            <a:r>
              <a:rPr lang="en-US" sz="2000" dirty="0">
                <a:solidFill>
                  <a:schemeClr val="bg1"/>
                </a:solidFill>
              </a:rPr>
              <a:t> as </a:t>
            </a:r>
            <a:r>
              <a:rPr lang="en-US" sz="2000" dirty="0" err="1">
                <a:solidFill>
                  <a:schemeClr val="bg1"/>
                </a:solidFill>
              </a:rPr>
              <a:t>spending_categoryfrom</a:t>
            </a:r>
            <a:r>
              <a:rPr lang="en-US" sz="2000" dirty="0">
                <a:solidFill>
                  <a:schemeClr val="bg1"/>
                </a:solidFill>
              </a:rPr>
              <a:t> </a:t>
            </a:r>
            <a:r>
              <a:rPr lang="en-US" sz="2000" dirty="0" err="1">
                <a:solidFill>
                  <a:schemeClr val="bg1"/>
                </a:solidFill>
              </a:rPr>
              <a:t>customertype</a:t>
            </a:r>
            <a:r>
              <a:rPr lang="en-US" sz="2000" dirty="0">
                <a:solidFill>
                  <a:schemeClr val="bg1"/>
                </a:solidFill>
              </a:rPr>
              <a:t>;</a:t>
            </a:r>
            <a:endParaRPr lang="en-IN" sz="2000" dirty="0">
              <a:solidFill>
                <a:schemeClr val="bg1"/>
              </a:solidFill>
            </a:endParaRPr>
          </a:p>
        </p:txBody>
      </p:sp>
      <p:pic>
        <p:nvPicPr>
          <p:cNvPr id="5" name="Picture 4">
            <a:extLst>
              <a:ext uri="{FF2B5EF4-FFF2-40B4-BE49-F238E27FC236}">
                <a16:creationId xmlns:a16="http://schemas.microsoft.com/office/drawing/2014/main" id="{3B45921D-F304-3695-C47E-1FE41FDB9310}"/>
              </a:ext>
            </a:extLst>
          </p:cNvPr>
          <p:cNvPicPr>
            <a:picLocks noChangeAspect="1"/>
          </p:cNvPicPr>
          <p:nvPr/>
        </p:nvPicPr>
        <p:blipFill>
          <a:blip r:embed="rId3"/>
          <a:stretch>
            <a:fillRect/>
          </a:stretch>
        </p:blipFill>
        <p:spPr>
          <a:xfrm>
            <a:off x="7151712" y="2367815"/>
            <a:ext cx="4379354" cy="3886450"/>
          </a:xfrm>
          <a:prstGeom prst="rect">
            <a:avLst/>
          </a:prstGeom>
        </p:spPr>
      </p:pic>
    </p:spTree>
    <p:extLst>
      <p:ext uri="{BB962C8B-B14F-4D97-AF65-F5344CB8AC3E}">
        <p14:creationId xmlns:p14="http://schemas.microsoft.com/office/powerpoint/2010/main" val="3830781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4C515-A685-AC2F-BDBD-F63B1EB67F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9FD6F-FC3B-1E2A-AA42-FE404DFE1168}"/>
              </a:ext>
            </a:extLst>
          </p:cNvPr>
          <p:cNvSpPr>
            <a:spLocks noGrp="1"/>
          </p:cNvSpPr>
          <p:nvPr>
            <p:ph type="ctrTitle"/>
          </p:nvPr>
        </p:nvSpPr>
        <p:spPr>
          <a:xfrm>
            <a:off x="448734" y="665723"/>
            <a:ext cx="10993549" cy="1030513"/>
          </a:xfrm>
        </p:spPr>
        <p:txBody>
          <a:bodyPr>
            <a:normAutofit/>
          </a:bodyPr>
          <a:lstStyle/>
          <a:p>
            <a:r>
              <a:rPr lang="en-US" sz="2000" dirty="0"/>
              <a:t>Task 4: Detecting Anomalies in Sales Transactions (6 Marks) </a:t>
            </a:r>
            <a:br>
              <a:rPr lang="en-US" sz="2000" dirty="0"/>
            </a:br>
            <a:r>
              <a:rPr lang="en-US" sz="2000" dirty="0"/>
              <a:t>Walmart suspects that some transactions have unusually high or low sales compared to the average for the product line. Identify these anomalies.</a:t>
            </a:r>
            <a:endParaRPr lang="en-IN" sz="2000" dirty="0"/>
          </a:p>
        </p:txBody>
      </p:sp>
      <p:pic>
        <p:nvPicPr>
          <p:cNvPr id="8" name="Picture 7">
            <a:extLst>
              <a:ext uri="{FF2B5EF4-FFF2-40B4-BE49-F238E27FC236}">
                <a16:creationId xmlns:a16="http://schemas.microsoft.com/office/drawing/2014/main" id="{D132FDBE-E9E2-F49E-30AC-2CA1E01D2B1D}"/>
              </a:ext>
            </a:extLst>
          </p:cNvPr>
          <p:cNvPicPr>
            <a:picLocks noChangeAspect="1"/>
          </p:cNvPicPr>
          <p:nvPr/>
        </p:nvPicPr>
        <p:blipFill>
          <a:blip r:embed="rId2"/>
          <a:stretch>
            <a:fillRect/>
          </a:stretch>
        </p:blipFill>
        <p:spPr>
          <a:xfrm>
            <a:off x="448734" y="2245179"/>
            <a:ext cx="11256434" cy="840935"/>
          </a:xfrm>
          <a:prstGeom prst="rect">
            <a:avLst/>
          </a:prstGeom>
        </p:spPr>
      </p:pic>
      <p:sp>
        <p:nvSpPr>
          <p:cNvPr id="3" name="TextBox 2">
            <a:extLst>
              <a:ext uri="{FF2B5EF4-FFF2-40B4-BE49-F238E27FC236}">
                <a16:creationId xmlns:a16="http://schemas.microsoft.com/office/drawing/2014/main" id="{F1A6CF64-2280-94C5-803C-C1FA8E5879A1}"/>
              </a:ext>
            </a:extLst>
          </p:cNvPr>
          <p:cNvSpPr txBox="1"/>
          <p:nvPr/>
        </p:nvSpPr>
        <p:spPr>
          <a:xfrm>
            <a:off x="866273" y="2569945"/>
            <a:ext cx="6099029" cy="3170099"/>
          </a:xfrm>
          <a:prstGeom prst="rect">
            <a:avLst/>
          </a:prstGeom>
          <a:noFill/>
        </p:spPr>
        <p:txBody>
          <a:bodyPr wrap="square" rtlCol="0">
            <a:spAutoFit/>
          </a:bodyPr>
          <a:lstStyle/>
          <a:p>
            <a:r>
              <a:rPr lang="en-IN" sz="2000" dirty="0">
                <a:solidFill>
                  <a:schemeClr val="bg1"/>
                </a:solidFill>
              </a:rPr>
              <a:t>with </a:t>
            </a:r>
            <a:r>
              <a:rPr lang="en-IN" sz="2000" dirty="0" err="1">
                <a:solidFill>
                  <a:schemeClr val="bg1"/>
                </a:solidFill>
              </a:rPr>
              <a:t>productline_avg</a:t>
            </a:r>
            <a:r>
              <a:rPr lang="en-IN" sz="2000" dirty="0">
                <a:solidFill>
                  <a:schemeClr val="bg1"/>
                </a:solidFill>
              </a:rPr>
              <a:t>  as (select `product line`,</a:t>
            </a:r>
            <a:r>
              <a:rPr lang="en-IN" sz="2000" dirty="0" err="1">
                <a:solidFill>
                  <a:schemeClr val="bg1"/>
                </a:solidFill>
              </a:rPr>
              <a:t>avg</a:t>
            </a:r>
            <a:r>
              <a:rPr lang="en-IN" sz="2000" dirty="0">
                <a:solidFill>
                  <a:schemeClr val="bg1"/>
                </a:solidFill>
              </a:rPr>
              <a:t>(total) as </a:t>
            </a:r>
            <a:r>
              <a:rPr lang="en-IN" sz="2000" dirty="0" err="1">
                <a:solidFill>
                  <a:schemeClr val="bg1"/>
                </a:solidFill>
              </a:rPr>
              <a:t>average_total</a:t>
            </a:r>
            <a:r>
              <a:rPr lang="en-IN" sz="2000" dirty="0">
                <a:solidFill>
                  <a:schemeClr val="bg1"/>
                </a:solidFill>
              </a:rPr>
              <a:t> from </a:t>
            </a:r>
            <a:r>
              <a:rPr lang="en-IN" sz="2000" dirty="0" err="1">
                <a:solidFill>
                  <a:schemeClr val="bg1"/>
                </a:solidFill>
              </a:rPr>
              <a:t>walmart</a:t>
            </a:r>
            <a:r>
              <a:rPr lang="en-IN" sz="2000" dirty="0">
                <a:solidFill>
                  <a:schemeClr val="bg1"/>
                </a:solidFill>
              </a:rPr>
              <a:t> group by `product line`)select </a:t>
            </a:r>
            <a:r>
              <a:rPr lang="en-IN" sz="2000" dirty="0" err="1">
                <a:solidFill>
                  <a:schemeClr val="bg1"/>
                </a:solidFill>
              </a:rPr>
              <a:t>w.`invoice</a:t>
            </a:r>
            <a:r>
              <a:rPr lang="en-IN" sz="2000" dirty="0">
                <a:solidFill>
                  <a:schemeClr val="bg1"/>
                </a:solidFill>
              </a:rPr>
              <a:t> </a:t>
            </a:r>
            <a:r>
              <a:rPr lang="en-IN" sz="2000" dirty="0" err="1">
                <a:solidFill>
                  <a:schemeClr val="bg1"/>
                </a:solidFill>
              </a:rPr>
              <a:t>id`,w.branch,w.`product</a:t>
            </a:r>
            <a:r>
              <a:rPr lang="en-IN" sz="2000" dirty="0">
                <a:solidFill>
                  <a:schemeClr val="bg1"/>
                </a:solidFill>
              </a:rPr>
              <a:t> line`,</a:t>
            </a:r>
            <a:r>
              <a:rPr lang="en-IN" sz="2000" dirty="0" err="1">
                <a:solidFill>
                  <a:schemeClr val="bg1"/>
                </a:solidFill>
              </a:rPr>
              <a:t>w.total,p.average_total</a:t>
            </a:r>
            <a:r>
              <a:rPr lang="en-IN" sz="2000" dirty="0">
                <a:solidFill>
                  <a:schemeClr val="bg1"/>
                </a:solidFill>
              </a:rPr>
              <a:t>, case when </a:t>
            </a:r>
            <a:r>
              <a:rPr lang="en-IN" sz="2000" dirty="0" err="1">
                <a:solidFill>
                  <a:schemeClr val="bg1"/>
                </a:solidFill>
              </a:rPr>
              <a:t>p.average_total</a:t>
            </a:r>
            <a:r>
              <a:rPr lang="en-IN" sz="2000" dirty="0">
                <a:solidFill>
                  <a:schemeClr val="bg1"/>
                </a:solidFill>
              </a:rPr>
              <a:t>*1.3 &lt; </a:t>
            </a:r>
            <a:r>
              <a:rPr lang="en-IN" sz="2000" dirty="0" err="1">
                <a:solidFill>
                  <a:schemeClr val="bg1"/>
                </a:solidFill>
              </a:rPr>
              <a:t>w.total</a:t>
            </a:r>
            <a:r>
              <a:rPr lang="en-IN" sz="2000" dirty="0">
                <a:solidFill>
                  <a:schemeClr val="bg1"/>
                </a:solidFill>
              </a:rPr>
              <a:t> then '</a:t>
            </a:r>
            <a:r>
              <a:rPr lang="en-IN" sz="2000" dirty="0" err="1">
                <a:solidFill>
                  <a:schemeClr val="bg1"/>
                </a:solidFill>
              </a:rPr>
              <a:t>anomaly'when</a:t>
            </a:r>
            <a:r>
              <a:rPr lang="en-IN" sz="2000" dirty="0">
                <a:solidFill>
                  <a:schemeClr val="bg1"/>
                </a:solidFill>
              </a:rPr>
              <a:t> </a:t>
            </a:r>
            <a:r>
              <a:rPr lang="en-IN" sz="2000" dirty="0" err="1">
                <a:solidFill>
                  <a:schemeClr val="bg1"/>
                </a:solidFill>
              </a:rPr>
              <a:t>p.average_total</a:t>
            </a:r>
            <a:r>
              <a:rPr lang="en-IN" sz="2000" dirty="0">
                <a:solidFill>
                  <a:schemeClr val="bg1"/>
                </a:solidFill>
              </a:rPr>
              <a:t>*0.7 &gt; </a:t>
            </a:r>
            <a:r>
              <a:rPr lang="en-IN" sz="2000" dirty="0" err="1">
                <a:solidFill>
                  <a:schemeClr val="bg1"/>
                </a:solidFill>
              </a:rPr>
              <a:t>w.total</a:t>
            </a:r>
            <a:r>
              <a:rPr lang="en-IN" sz="2000" dirty="0">
                <a:solidFill>
                  <a:schemeClr val="bg1"/>
                </a:solidFill>
              </a:rPr>
              <a:t> then '</a:t>
            </a:r>
            <a:r>
              <a:rPr lang="en-IN" sz="2000" dirty="0" err="1">
                <a:solidFill>
                  <a:schemeClr val="bg1"/>
                </a:solidFill>
              </a:rPr>
              <a:t>anomaly'else</a:t>
            </a:r>
            <a:r>
              <a:rPr lang="en-IN" sz="2000" dirty="0">
                <a:solidFill>
                  <a:schemeClr val="bg1"/>
                </a:solidFill>
              </a:rPr>
              <a:t> '</a:t>
            </a:r>
            <a:r>
              <a:rPr lang="en-IN" sz="2000" dirty="0" err="1">
                <a:solidFill>
                  <a:schemeClr val="bg1"/>
                </a:solidFill>
              </a:rPr>
              <a:t>normal'end</a:t>
            </a:r>
            <a:r>
              <a:rPr lang="en-IN" sz="2000" dirty="0">
                <a:solidFill>
                  <a:schemeClr val="bg1"/>
                </a:solidFill>
              </a:rPr>
              <a:t> as </a:t>
            </a:r>
            <a:r>
              <a:rPr lang="en-IN" sz="2000" dirty="0" err="1">
                <a:solidFill>
                  <a:schemeClr val="bg1"/>
                </a:solidFill>
              </a:rPr>
              <a:t>statusfrom</a:t>
            </a:r>
            <a:r>
              <a:rPr lang="en-IN" sz="2000" dirty="0">
                <a:solidFill>
                  <a:schemeClr val="bg1"/>
                </a:solidFill>
              </a:rPr>
              <a:t> </a:t>
            </a:r>
            <a:r>
              <a:rPr lang="en-IN" sz="2000" dirty="0" err="1">
                <a:solidFill>
                  <a:schemeClr val="bg1"/>
                </a:solidFill>
              </a:rPr>
              <a:t>walmart</a:t>
            </a:r>
            <a:r>
              <a:rPr lang="en-IN" sz="2000" dirty="0">
                <a:solidFill>
                  <a:schemeClr val="bg1"/>
                </a:solidFill>
              </a:rPr>
              <a:t> as w join </a:t>
            </a:r>
            <a:r>
              <a:rPr lang="en-IN" sz="2000" dirty="0" err="1">
                <a:solidFill>
                  <a:schemeClr val="bg1"/>
                </a:solidFill>
              </a:rPr>
              <a:t>productline_avg</a:t>
            </a:r>
            <a:r>
              <a:rPr lang="en-IN" sz="2000" dirty="0">
                <a:solidFill>
                  <a:schemeClr val="bg1"/>
                </a:solidFill>
              </a:rPr>
              <a:t> as p on </a:t>
            </a:r>
            <a:r>
              <a:rPr lang="en-IN" sz="2000" dirty="0" err="1">
                <a:solidFill>
                  <a:schemeClr val="bg1"/>
                </a:solidFill>
              </a:rPr>
              <a:t>p.`product</a:t>
            </a:r>
            <a:r>
              <a:rPr lang="en-IN" sz="2000" dirty="0">
                <a:solidFill>
                  <a:schemeClr val="bg1"/>
                </a:solidFill>
              </a:rPr>
              <a:t> line`=</a:t>
            </a:r>
            <a:r>
              <a:rPr lang="en-IN" sz="2000" dirty="0" err="1">
                <a:solidFill>
                  <a:schemeClr val="bg1"/>
                </a:solidFill>
              </a:rPr>
              <a:t>w.`product</a:t>
            </a:r>
            <a:r>
              <a:rPr lang="en-IN" sz="2000" dirty="0">
                <a:solidFill>
                  <a:schemeClr val="bg1"/>
                </a:solidFill>
              </a:rPr>
              <a:t> </a:t>
            </a:r>
            <a:r>
              <a:rPr lang="en-IN" sz="2000" dirty="0" err="1">
                <a:solidFill>
                  <a:schemeClr val="bg1"/>
                </a:solidFill>
              </a:rPr>
              <a:t>line`where</a:t>
            </a:r>
            <a:r>
              <a:rPr lang="en-IN" sz="2000" dirty="0">
                <a:solidFill>
                  <a:schemeClr val="bg1"/>
                </a:solidFill>
              </a:rPr>
              <a:t> </a:t>
            </a:r>
            <a:r>
              <a:rPr lang="en-IN" sz="2000" dirty="0" err="1">
                <a:solidFill>
                  <a:schemeClr val="bg1"/>
                </a:solidFill>
              </a:rPr>
              <a:t>p.average_total</a:t>
            </a:r>
            <a:r>
              <a:rPr lang="en-IN" sz="2000" dirty="0">
                <a:solidFill>
                  <a:schemeClr val="bg1"/>
                </a:solidFill>
              </a:rPr>
              <a:t>*1.3 &lt; </a:t>
            </a:r>
            <a:r>
              <a:rPr lang="en-IN" sz="2000" dirty="0" err="1">
                <a:solidFill>
                  <a:schemeClr val="bg1"/>
                </a:solidFill>
              </a:rPr>
              <a:t>w.total</a:t>
            </a:r>
            <a:r>
              <a:rPr lang="en-IN" sz="2000" dirty="0">
                <a:solidFill>
                  <a:schemeClr val="bg1"/>
                </a:solidFill>
              </a:rPr>
              <a:t> or </a:t>
            </a:r>
            <a:r>
              <a:rPr lang="en-IN" sz="2000" dirty="0" err="1">
                <a:solidFill>
                  <a:schemeClr val="bg1"/>
                </a:solidFill>
              </a:rPr>
              <a:t>p.average_total</a:t>
            </a:r>
            <a:r>
              <a:rPr lang="en-IN" sz="2000" dirty="0">
                <a:solidFill>
                  <a:schemeClr val="bg1"/>
                </a:solidFill>
              </a:rPr>
              <a:t>*0.7 &gt; </a:t>
            </a:r>
            <a:r>
              <a:rPr lang="en-IN" sz="2000" dirty="0" err="1">
                <a:solidFill>
                  <a:schemeClr val="bg1"/>
                </a:solidFill>
              </a:rPr>
              <a:t>w.total</a:t>
            </a:r>
            <a:r>
              <a:rPr lang="en-IN" sz="2000" dirty="0">
                <a:solidFill>
                  <a:schemeClr val="bg1"/>
                </a:solidFill>
              </a:rPr>
              <a:t> ;</a:t>
            </a:r>
          </a:p>
        </p:txBody>
      </p:sp>
      <p:pic>
        <p:nvPicPr>
          <p:cNvPr id="7" name="Picture 6">
            <a:extLst>
              <a:ext uri="{FF2B5EF4-FFF2-40B4-BE49-F238E27FC236}">
                <a16:creationId xmlns:a16="http://schemas.microsoft.com/office/drawing/2014/main" id="{AEE34BD2-ED4E-4CFD-EC9D-568C48F7473A}"/>
              </a:ext>
            </a:extLst>
          </p:cNvPr>
          <p:cNvPicPr>
            <a:picLocks noChangeAspect="1"/>
          </p:cNvPicPr>
          <p:nvPr/>
        </p:nvPicPr>
        <p:blipFill>
          <a:blip r:embed="rId3"/>
          <a:stretch>
            <a:fillRect/>
          </a:stretch>
        </p:blipFill>
        <p:spPr>
          <a:xfrm>
            <a:off x="6965303" y="2665646"/>
            <a:ext cx="4476980" cy="3273141"/>
          </a:xfrm>
          <a:prstGeom prst="rect">
            <a:avLst/>
          </a:prstGeom>
        </p:spPr>
      </p:pic>
    </p:spTree>
    <p:extLst>
      <p:ext uri="{BB962C8B-B14F-4D97-AF65-F5344CB8AC3E}">
        <p14:creationId xmlns:p14="http://schemas.microsoft.com/office/powerpoint/2010/main" val="1144333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EC646-C0C7-218D-03A1-EAE11F8C2C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B0F237-C8E7-21BC-6BC6-619D4B8C5FEF}"/>
              </a:ext>
            </a:extLst>
          </p:cNvPr>
          <p:cNvSpPr>
            <a:spLocks noGrp="1"/>
          </p:cNvSpPr>
          <p:nvPr>
            <p:ph type="ctrTitle"/>
          </p:nvPr>
        </p:nvSpPr>
        <p:spPr>
          <a:xfrm>
            <a:off x="448734" y="691774"/>
            <a:ext cx="10993549" cy="978411"/>
          </a:xfrm>
        </p:spPr>
        <p:txBody>
          <a:bodyPr>
            <a:normAutofit fontScale="90000"/>
          </a:bodyPr>
          <a:lstStyle/>
          <a:p>
            <a:r>
              <a:rPr lang="en-US" sz="2000" dirty="0"/>
              <a:t>Task 5: Most Popular Payment Method by City (6 Marks)</a:t>
            </a:r>
            <a:br>
              <a:rPr lang="en-US" sz="2000" dirty="0"/>
            </a:br>
            <a:r>
              <a:rPr lang="en-US" sz="2000" dirty="0"/>
              <a:t> Walmart needs to determine the most popular payment method in each city to tailor marketing strategies.</a:t>
            </a:r>
            <a:endParaRPr lang="en-IN" sz="2000" dirty="0"/>
          </a:p>
        </p:txBody>
      </p:sp>
      <p:pic>
        <p:nvPicPr>
          <p:cNvPr id="8" name="Picture 7">
            <a:extLst>
              <a:ext uri="{FF2B5EF4-FFF2-40B4-BE49-F238E27FC236}">
                <a16:creationId xmlns:a16="http://schemas.microsoft.com/office/drawing/2014/main" id="{FE34A538-002A-0584-2789-6D633AEFD8C9}"/>
              </a:ext>
            </a:extLst>
          </p:cNvPr>
          <p:cNvPicPr>
            <a:picLocks noChangeAspect="1"/>
          </p:cNvPicPr>
          <p:nvPr/>
        </p:nvPicPr>
        <p:blipFill>
          <a:blip r:embed="rId2"/>
          <a:stretch>
            <a:fillRect/>
          </a:stretch>
        </p:blipFill>
        <p:spPr>
          <a:xfrm>
            <a:off x="448734" y="2245179"/>
            <a:ext cx="11256434" cy="840935"/>
          </a:xfrm>
          <a:prstGeom prst="rect">
            <a:avLst/>
          </a:prstGeom>
        </p:spPr>
      </p:pic>
      <p:sp>
        <p:nvSpPr>
          <p:cNvPr id="3" name="TextBox 2">
            <a:extLst>
              <a:ext uri="{FF2B5EF4-FFF2-40B4-BE49-F238E27FC236}">
                <a16:creationId xmlns:a16="http://schemas.microsoft.com/office/drawing/2014/main" id="{7AEEF271-C7B2-898A-A094-A6F9ED1EB93F}"/>
              </a:ext>
            </a:extLst>
          </p:cNvPr>
          <p:cNvSpPr txBox="1"/>
          <p:nvPr/>
        </p:nvSpPr>
        <p:spPr>
          <a:xfrm>
            <a:off x="673768" y="2425567"/>
            <a:ext cx="5967663" cy="1631216"/>
          </a:xfrm>
          <a:prstGeom prst="rect">
            <a:avLst/>
          </a:prstGeom>
          <a:noFill/>
        </p:spPr>
        <p:txBody>
          <a:bodyPr wrap="square" rtlCol="0">
            <a:spAutoFit/>
          </a:bodyPr>
          <a:lstStyle/>
          <a:p>
            <a:r>
              <a:rPr lang="en-US" sz="2000" dirty="0">
                <a:solidFill>
                  <a:schemeClr val="bg1"/>
                </a:solidFill>
              </a:rPr>
              <a:t>with popular as (select </a:t>
            </a:r>
            <a:r>
              <a:rPr lang="en-US" sz="2000" dirty="0" err="1">
                <a:solidFill>
                  <a:schemeClr val="bg1"/>
                </a:solidFill>
              </a:rPr>
              <a:t>city,payment,count</a:t>
            </a:r>
            <a:r>
              <a:rPr lang="en-US" sz="2000" dirty="0">
                <a:solidFill>
                  <a:schemeClr val="bg1"/>
                </a:solidFill>
              </a:rPr>
              <a:t>(*) as </a:t>
            </a:r>
            <a:r>
              <a:rPr lang="en-US" sz="2000" dirty="0" err="1">
                <a:solidFill>
                  <a:schemeClr val="bg1"/>
                </a:solidFill>
              </a:rPr>
              <a:t>popularity,rank</a:t>
            </a:r>
            <a:r>
              <a:rPr lang="en-US" sz="2000" dirty="0">
                <a:solidFill>
                  <a:schemeClr val="bg1"/>
                </a:solidFill>
              </a:rPr>
              <a:t>() over (partition by city order by count(*) desc) as </a:t>
            </a:r>
            <a:r>
              <a:rPr lang="en-US" sz="2000" dirty="0" err="1">
                <a:solidFill>
                  <a:schemeClr val="bg1"/>
                </a:solidFill>
              </a:rPr>
              <a:t>rnk</a:t>
            </a:r>
            <a:r>
              <a:rPr lang="en-US" sz="2000" dirty="0">
                <a:solidFill>
                  <a:schemeClr val="bg1"/>
                </a:solidFill>
              </a:rPr>
              <a:t> from </a:t>
            </a:r>
            <a:r>
              <a:rPr lang="en-US" sz="2000" dirty="0" err="1">
                <a:solidFill>
                  <a:schemeClr val="bg1"/>
                </a:solidFill>
              </a:rPr>
              <a:t>walmart</a:t>
            </a:r>
            <a:r>
              <a:rPr lang="en-US" sz="2000" dirty="0">
                <a:solidFill>
                  <a:schemeClr val="bg1"/>
                </a:solidFill>
              </a:rPr>
              <a:t> group by </a:t>
            </a:r>
            <a:r>
              <a:rPr lang="en-US" sz="2000" dirty="0" err="1">
                <a:solidFill>
                  <a:schemeClr val="bg1"/>
                </a:solidFill>
              </a:rPr>
              <a:t>city,payment</a:t>
            </a:r>
            <a:r>
              <a:rPr lang="en-US" sz="2000" dirty="0">
                <a:solidFill>
                  <a:schemeClr val="bg1"/>
                </a:solidFill>
              </a:rPr>
              <a:t> order by </a:t>
            </a:r>
            <a:r>
              <a:rPr lang="en-US" sz="2000" dirty="0" err="1">
                <a:solidFill>
                  <a:schemeClr val="bg1"/>
                </a:solidFill>
              </a:rPr>
              <a:t>city,payment</a:t>
            </a:r>
            <a:r>
              <a:rPr lang="en-US" sz="2000" dirty="0">
                <a:solidFill>
                  <a:schemeClr val="bg1"/>
                </a:solidFill>
              </a:rPr>
              <a:t> )select </a:t>
            </a:r>
            <a:r>
              <a:rPr lang="en-US" sz="2000" dirty="0" err="1">
                <a:solidFill>
                  <a:schemeClr val="bg1"/>
                </a:solidFill>
              </a:rPr>
              <a:t>city,payment,popularity</a:t>
            </a:r>
            <a:r>
              <a:rPr lang="en-US" sz="2000" dirty="0">
                <a:solidFill>
                  <a:schemeClr val="bg1"/>
                </a:solidFill>
              </a:rPr>
              <a:t> from popular where </a:t>
            </a:r>
            <a:r>
              <a:rPr lang="en-US" sz="2000" dirty="0" err="1">
                <a:solidFill>
                  <a:schemeClr val="bg1"/>
                </a:solidFill>
              </a:rPr>
              <a:t>rnk</a:t>
            </a:r>
            <a:r>
              <a:rPr lang="en-US" sz="2000" dirty="0">
                <a:solidFill>
                  <a:schemeClr val="bg1"/>
                </a:solidFill>
              </a:rPr>
              <a:t>=1;</a:t>
            </a:r>
            <a:endParaRPr lang="en-IN" sz="2000" dirty="0">
              <a:solidFill>
                <a:schemeClr val="bg1"/>
              </a:solidFill>
            </a:endParaRPr>
          </a:p>
        </p:txBody>
      </p:sp>
      <p:pic>
        <p:nvPicPr>
          <p:cNvPr id="5" name="Picture 4">
            <a:extLst>
              <a:ext uri="{FF2B5EF4-FFF2-40B4-BE49-F238E27FC236}">
                <a16:creationId xmlns:a16="http://schemas.microsoft.com/office/drawing/2014/main" id="{39985CBB-FFB0-02D5-04A6-6CFDC74E229C}"/>
              </a:ext>
            </a:extLst>
          </p:cNvPr>
          <p:cNvPicPr>
            <a:picLocks noChangeAspect="1"/>
          </p:cNvPicPr>
          <p:nvPr/>
        </p:nvPicPr>
        <p:blipFill>
          <a:blip r:embed="rId3"/>
          <a:stretch>
            <a:fillRect/>
          </a:stretch>
        </p:blipFill>
        <p:spPr>
          <a:xfrm>
            <a:off x="8474634" y="2547763"/>
            <a:ext cx="2113155" cy="1076701"/>
          </a:xfrm>
          <a:prstGeom prst="rect">
            <a:avLst/>
          </a:prstGeom>
        </p:spPr>
      </p:pic>
    </p:spTree>
    <p:extLst>
      <p:ext uri="{BB962C8B-B14F-4D97-AF65-F5344CB8AC3E}">
        <p14:creationId xmlns:p14="http://schemas.microsoft.com/office/powerpoint/2010/main" val="137783290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Template>
  <TotalTime>63</TotalTime>
  <Words>1376</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Gill Sans MT</vt:lpstr>
      <vt:lpstr>Wingdings 2</vt:lpstr>
      <vt:lpstr>Dividend</vt:lpstr>
      <vt:lpstr>Walmart Sales Analysis</vt:lpstr>
      <vt:lpstr>INTRODUCTION</vt:lpstr>
      <vt:lpstr>BUSINESS PROBLEM</vt:lpstr>
      <vt:lpstr>DATASET DESCRIPTION</vt:lpstr>
      <vt:lpstr>Task 1: Identifying the Top Branch by Sales Growth Rate (6 Marks)  Walmart wants to identify which branch has exhibited the highest sales growth over time. Analyze the total sales for each branch and compare the growth rate across months to find the top performer.</vt:lpstr>
      <vt:lpstr>Task 2: Finding the Most Profitable Product Line for Each Branch (6 Marks) Walmart needs to determine which product line contributes the highest profit to each branch. The profit margin should be calculated based on the difference between the gross income and cost of goods sold.</vt:lpstr>
      <vt:lpstr>Task 3: Analyzing Customer Segmentation Based on Spending (6 Marks)  Walmart wants to segment customers based on their average spending behavior. Classify customers into three tiers: High, Medium, and Low spenders based on their total purchase amounts.</vt:lpstr>
      <vt:lpstr>Task 4: Detecting Anomalies in Sales Transactions (6 Marks)  Walmart suspects that some transactions have unusually high or low sales compared to the average for the product line. Identify these anomalies.</vt:lpstr>
      <vt:lpstr>Task 5: Most Popular Payment Method by City (6 Marks)  Walmart needs to determine the most popular payment method in each city to tailor marketing strategies.</vt:lpstr>
      <vt:lpstr>Task 6: Monthly Sales Distribution by Gender (6 Marks)  Walmart wants to understand the sales distribution between male and female customers on a monthly basis.</vt:lpstr>
      <vt:lpstr>Task 7: Best Product Line by Customer Type (6 Marks)  Walmart wants to know which product lines are preferred by different customer types(Member vs. Normal). </vt:lpstr>
      <vt:lpstr>Task 8: Identifying Repeat Customers (6 Marks)  Walmart needs to identify customers who made repeat purchases within a specific time frame (e.g., within 30 days). </vt:lpstr>
      <vt:lpstr>Task 9: Finding Top 5 Customers by Sales Volume (6 Marks)  Walmart wants to reward its top 5 customers who have generated the most sales Revenue. </vt:lpstr>
      <vt:lpstr>Task 10: Analyzing Sales Trends by Day of the Week (6 Marks)  Walmart wants to analyze the sales patterns to determine which day of the week brings the highest sales</vt:lpstr>
      <vt:lpstr>CONCLUSION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nitin goyal</dc:creator>
  <cp:lastModifiedBy>nitin goyal</cp:lastModifiedBy>
  <cp:revision>4</cp:revision>
  <dcterms:created xsi:type="dcterms:W3CDTF">2025-08-18T10:29:45Z</dcterms:created>
  <dcterms:modified xsi:type="dcterms:W3CDTF">2025-08-21T15:32:15Z</dcterms:modified>
</cp:coreProperties>
</file>