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5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88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44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4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8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7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1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Nitin Jayan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9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329"/>
          </a:xfrm>
        </p:spPr>
        <p:txBody>
          <a:bodyPr/>
          <a:lstStyle/>
          <a:p>
            <a:r>
              <a:rPr lang="en-US" dirty="0" smtClean="0"/>
              <a:t>Box Plots (Hierarchical Clustering)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9" y="1758569"/>
            <a:ext cx="4183062" cy="273667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1758569"/>
            <a:ext cx="4184650" cy="28219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9" y="4702988"/>
            <a:ext cx="4440201" cy="2312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7850" y="5086350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 in </a:t>
            </a:r>
            <a:r>
              <a:rPr lang="en-US" dirty="0" err="1" smtClean="0"/>
              <a:t>cluster_label</a:t>
            </a:r>
            <a:r>
              <a:rPr lang="en-US" dirty="0" smtClean="0"/>
              <a:t> = 0 has the most need for aid according to the box plots.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Bottom 20 - GDPP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8" y="1885950"/>
            <a:ext cx="8359058" cy="4156075"/>
          </a:xfrm>
        </p:spPr>
      </p:pic>
    </p:spTree>
    <p:extLst>
      <p:ext uri="{BB962C8B-B14F-4D97-AF65-F5344CB8AC3E}">
        <p14:creationId xmlns:p14="http://schemas.microsoft.com/office/powerpoint/2010/main" val="9892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193"/>
          </a:xfrm>
        </p:spPr>
        <p:txBody>
          <a:bodyPr/>
          <a:lstStyle/>
          <a:p>
            <a:r>
              <a:rPr lang="en-US" dirty="0" smtClean="0"/>
              <a:t>Top 20 – Child Mortality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820636"/>
            <a:ext cx="9086623" cy="4082143"/>
          </a:xfrm>
        </p:spPr>
      </p:pic>
    </p:spTree>
    <p:extLst>
      <p:ext uri="{BB962C8B-B14F-4D97-AF65-F5344CB8AC3E}">
        <p14:creationId xmlns:p14="http://schemas.microsoft.com/office/powerpoint/2010/main" val="126909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20 - Income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638544"/>
            <a:ext cx="8981513" cy="4435685"/>
          </a:xfrm>
        </p:spPr>
      </p:pic>
    </p:spTree>
    <p:extLst>
      <p:ext uri="{BB962C8B-B14F-4D97-AF65-F5344CB8AC3E}">
        <p14:creationId xmlns:p14="http://schemas.microsoft.com/office/powerpoint/2010/main" val="239187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87978"/>
            <a:ext cx="9764787" cy="464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K-Means and Hierarchical clustering gave roughly the same number of countries that need aid – 48 </a:t>
            </a:r>
            <a:r>
              <a:rPr lang="en-US" dirty="0" err="1" smtClean="0"/>
              <a:t>vs</a:t>
            </a:r>
            <a:r>
              <a:rPr lang="en-US" dirty="0" smtClean="0"/>
              <a:t> 43 respectively.  </a:t>
            </a:r>
          </a:p>
          <a:p>
            <a:r>
              <a:rPr lang="en-US" dirty="0" smtClean="0"/>
              <a:t>Based on multiple bad indicators, the countries that are most in need of aid are </a:t>
            </a:r>
          </a:p>
          <a:p>
            <a:pPr lvl="1"/>
            <a:r>
              <a:rPr lang="en-US" dirty="0" smtClean="0"/>
              <a:t>Congo Dem. Rep</a:t>
            </a:r>
          </a:p>
          <a:p>
            <a:pPr lvl="1"/>
            <a:r>
              <a:rPr lang="en-US" dirty="0" smtClean="0"/>
              <a:t>Central African Republic</a:t>
            </a:r>
          </a:p>
          <a:p>
            <a:pPr lvl="1"/>
            <a:r>
              <a:rPr lang="en-US" dirty="0" smtClean="0"/>
              <a:t>Sierra Leone</a:t>
            </a:r>
          </a:p>
          <a:p>
            <a:pPr lvl="1"/>
            <a:r>
              <a:rPr lang="en-US" dirty="0" smtClean="0"/>
              <a:t>Guinea – Bissau</a:t>
            </a:r>
          </a:p>
          <a:p>
            <a:pPr lvl="1"/>
            <a:r>
              <a:rPr lang="en-US" dirty="0" smtClean="0"/>
              <a:t>Burkina Faso</a:t>
            </a:r>
          </a:p>
          <a:p>
            <a:pPr lvl="1"/>
            <a:r>
              <a:rPr lang="en-US" dirty="0" smtClean="0"/>
              <a:t>Niger</a:t>
            </a:r>
          </a:p>
          <a:p>
            <a:pPr lvl="1"/>
            <a:r>
              <a:rPr lang="en-US" dirty="0" smtClean="0"/>
              <a:t>Burundi</a:t>
            </a:r>
          </a:p>
          <a:p>
            <a:pPr lvl="1"/>
            <a:r>
              <a:rPr lang="en-US" dirty="0" smtClean="0"/>
              <a:t>Mozambique</a:t>
            </a:r>
          </a:p>
          <a:p>
            <a:pPr lvl="1"/>
            <a:r>
              <a:rPr lang="en-US" dirty="0" smtClean="0"/>
              <a:t>Haiti</a:t>
            </a:r>
          </a:p>
          <a:p>
            <a:pPr lvl="1"/>
            <a:r>
              <a:rPr lang="en-US" dirty="0" smtClean="0"/>
              <a:t>Eritrea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8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Thank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92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49837" cy="655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Correlation </a:t>
            </a:r>
            <a:r>
              <a:rPr lang="en-US" sz="2800" dirty="0" err="1" smtClean="0"/>
              <a:t>Heatmap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1547982"/>
            <a:ext cx="3486452" cy="3304117"/>
          </a:xfrm>
        </p:spPr>
        <p:txBody>
          <a:bodyPr>
            <a:normAutofit/>
          </a:bodyPr>
          <a:lstStyle/>
          <a:p>
            <a:r>
              <a:rPr lang="en-US" dirty="0" err="1"/>
              <a:t>child_mort</a:t>
            </a:r>
            <a:r>
              <a:rPr lang="en-US" dirty="0"/>
              <a:t> negatively correlated with </a:t>
            </a:r>
            <a:r>
              <a:rPr lang="en-US" dirty="0" err="1"/>
              <a:t>gdpp</a:t>
            </a:r>
            <a:r>
              <a:rPr lang="en-US" dirty="0"/>
              <a:t>, income, health, imports, exports and </a:t>
            </a:r>
            <a:r>
              <a:rPr lang="en-US" dirty="0" err="1"/>
              <a:t>life_expec</a:t>
            </a:r>
            <a:r>
              <a:rPr lang="en-US" dirty="0" smtClean="0"/>
              <a:t>.</a:t>
            </a:r>
          </a:p>
          <a:p>
            <a:r>
              <a:rPr lang="en-US" dirty="0"/>
              <a:t>income </a:t>
            </a:r>
            <a:r>
              <a:rPr lang="en-US" dirty="0" smtClean="0"/>
              <a:t>shows strong positive correlation </a:t>
            </a:r>
            <a:r>
              <a:rPr lang="en-US" dirty="0"/>
              <a:t>to </a:t>
            </a:r>
            <a:r>
              <a:rPr lang="en-US" dirty="0" err="1"/>
              <a:t>gdpp</a:t>
            </a:r>
            <a:r>
              <a:rPr lang="en-US" dirty="0"/>
              <a:t>, exports, imports and health</a:t>
            </a:r>
            <a:r>
              <a:rPr lang="en-US" dirty="0" smtClean="0"/>
              <a:t>.</a:t>
            </a:r>
          </a:p>
          <a:p>
            <a:r>
              <a:rPr lang="en-US" dirty="0"/>
              <a:t>Negative correlation between </a:t>
            </a:r>
            <a:r>
              <a:rPr lang="en-US" dirty="0" err="1"/>
              <a:t>total_fer</a:t>
            </a:r>
            <a:r>
              <a:rPr lang="en-US" dirty="0"/>
              <a:t> and </a:t>
            </a:r>
            <a:r>
              <a:rPr lang="en-US" dirty="0" err="1"/>
              <a:t>life_expec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8844"/>
            <a:ext cx="5666014" cy="5503182"/>
          </a:xfrm>
        </p:spPr>
      </p:pic>
    </p:spTree>
    <p:extLst>
      <p:ext uri="{BB962C8B-B14F-4D97-AF65-F5344CB8AC3E}">
        <p14:creationId xmlns:p14="http://schemas.microsoft.com/office/powerpoint/2010/main" val="15373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13" y="283029"/>
            <a:ext cx="8596668" cy="696686"/>
          </a:xfrm>
        </p:spPr>
        <p:txBody>
          <a:bodyPr/>
          <a:lstStyle/>
          <a:p>
            <a:r>
              <a:rPr lang="en-US" dirty="0" smtClean="0"/>
              <a:t>Outlier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13" y="1032887"/>
            <a:ext cx="4184035" cy="466976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/>
              <a:t>child_mort</a:t>
            </a:r>
            <a:r>
              <a:rPr lang="en-US" dirty="0" smtClean="0"/>
              <a:t>, </a:t>
            </a:r>
            <a:r>
              <a:rPr lang="en-US" dirty="0" err="1" smtClean="0"/>
              <a:t>total_fer</a:t>
            </a:r>
            <a:r>
              <a:rPr lang="en-US" dirty="0" smtClean="0"/>
              <a:t> </a:t>
            </a:r>
            <a:r>
              <a:rPr lang="en-US" dirty="0"/>
              <a:t>and inflation, leaving the upper range outliers as is, since it could indicate stronger need for aid.</a:t>
            </a:r>
          </a:p>
          <a:p>
            <a:r>
              <a:rPr lang="en-US" dirty="0" smtClean="0"/>
              <a:t>For </a:t>
            </a:r>
            <a:r>
              <a:rPr lang="en-US" dirty="0"/>
              <a:t>other columns, leaving lower range outliers as is, but the upper range outliers need to be </a:t>
            </a:r>
            <a:r>
              <a:rPr lang="en-US" dirty="0" smtClean="0"/>
              <a:t>treated.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979715"/>
            <a:ext cx="6022068" cy="4776106"/>
          </a:xfrm>
        </p:spPr>
      </p:pic>
    </p:spTree>
    <p:extLst>
      <p:ext uri="{BB962C8B-B14F-4D97-AF65-F5344CB8AC3E}">
        <p14:creationId xmlns:p14="http://schemas.microsoft.com/office/powerpoint/2010/main" val="8624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K_Means</a:t>
            </a:r>
            <a:r>
              <a:rPr lang="en-US" dirty="0" smtClean="0"/>
              <a:t> - Elbow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69571"/>
            <a:ext cx="4184035" cy="3880772"/>
          </a:xfrm>
        </p:spPr>
        <p:txBody>
          <a:bodyPr/>
          <a:lstStyle/>
          <a:p>
            <a:r>
              <a:rPr lang="en-US" dirty="0" smtClean="0"/>
              <a:t>We select the number of clusters as 3 according to the curve. </a:t>
            </a:r>
          </a:p>
          <a:p>
            <a:r>
              <a:rPr lang="en-US" dirty="0" smtClean="0"/>
              <a:t>Also makes intuitive sense as one can categorize countries into underdeveloped, developing and developed nations.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469571"/>
            <a:ext cx="5066846" cy="4015459"/>
          </a:xfrm>
        </p:spPr>
      </p:pic>
    </p:spTree>
    <p:extLst>
      <p:ext uri="{BB962C8B-B14F-4D97-AF65-F5344CB8AC3E}">
        <p14:creationId xmlns:p14="http://schemas.microsoft.com/office/powerpoint/2010/main" val="106151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521"/>
          </a:xfrm>
        </p:spPr>
        <p:txBody>
          <a:bodyPr/>
          <a:lstStyle/>
          <a:p>
            <a:r>
              <a:rPr lang="en-US" dirty="0" smtClean="0"/>
              <a:t>Hierarchical Clustering (Single Linkage)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22242"/>
            <a:ext cx="4184035" cy="3880772"/>
          </a:xfrm>
        </p:spPr>
        <p:txBody>
          <a:bodyPr/>
          <a:lstStyle/>
          <a:p>
            <a:r>
              <a:rPr lang="en-US" dirty="0" smtClean="0"/>
              <a:t>It is evident from the single linkage </a:t>
            </a:r>
            <a:r>
              <a:rPr lang="en-US" dirty="0" err="1" smtClean="0"/>
              <a:t>dendrogram</a:t>
            </a:r>
            <a:r>
              <a:rPr lang="en-US" dirty="0" smtClean="0"/>
              <a:t> that this does not suit our needs. </a:t>
            </a:r>
          </a:p>
          <a:p>
            <a:r>
              <a:rPr lang="en-US" dirty="0" smtClean="0"/>
              <a:t>We may use complete linkage </a:t>
            </a:r>
            <a:r>
              <a:rPr lang="en-US" dirty="0" err="1"/>
              <a:t>dendrogram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smtClean="0"/>
              <a:t>the purposes of our data set.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232807"/>
            <a:ext cx="5393418" cy="4259643"/>
          </a:xfrm>
        </p:spPr>
      </p:pic>
    </p:spTree>
    <p:extLst>
      <p:ext uri="{BB962C8B-B14F-4D97-AF65-F5344CB8AC3E}">
        <p14:creationId xmlns:p14="http://schemas.microsoft.com/office/powerpoint/2010/main" val="198876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821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</a:t>
            </a:r>
            <a:r>
              <a:rPr lang="en-US" dirty="0" smtClean="0"/>
              <a:t>(Complete Linkage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12421"/>
            <a:ext cx="4184035" cy="4628940"/>
          </a:xfrm>
        </p:spPr>
        <p:txBody>
          <a:bodyPr/>
          <a:lstStyle/>
          <a:p>
            <a:r>
              <a:rPr lang="en-US" dirty="0" smtClean="0"/>
              <a:t>Appropriate for deciding on the number of cluster by cutting the </a:t>
            </a:r>
            <a:r>
              <a:rPr lang="en-US" dirty="0" err="1" smtClean="0"/>
              <a:t>dendrogram</a:t>
            </a:r>
            <a:r>
              <a:rPr lang="en-US" dirty="0" smtClean="0"/>
              <a:t> at threshold value. </a:t>
            </a:r>
            <a:endParaRPr lang="en-IN" dirty="0" smtClean="0"/>
          </a:p>
          <a:p>
            <a:r>
              <a:rPr lang="en-US" dirty="0"/>
              <a:t>Give us 3 </a:t>
            </a:r>
            <a:r>
              <a:rPr lang="en-US" dirty="0" smtClean="0"/>
              <a:t>clusters.  </a:t>
            </a:r>
            <a:r>
              <a:rPr lang="en-US" spc="-5" dirty="0">
                <a:solidFill>
                  <a:srgbClr val="FFFFFF"/>
                </a:solidFill>
                <a:cs typeface="Trebuchet MS"/>
              </a:rPr>
              <a:t>cut at </a:t>
            </a:r>
            <a:r>
              <a:rPr lang="en-US" dirty="0">
                <a:solidFill>
                  <a:srgbClr val="FFFFFF"/>
                </a:solidFill>
                <a:cs typeface="Trebuchet MS"/>
              </a:rPr>
              <a:t>3 branches </a:t>
            </a:r>
            <a:r>
              <a:rPr lang="en-US" spc="-5" dirty="0">
                <a:solidFill>
                  <a:srgbClr val="FFFFFF"/>
                </a:solidFill>
                <a:cs typeface="Trebuchet MS"/>
              </a:rPr>
              <a:t>which  </a:t>
            </a:r>
            <a:r>
              <a:rPr lang="en-US" dirty="0">
                <a:solidFill>
                  <a:srgbClr val="FFFFFF"/>
                </a:solidFill>
                <a:cs typeface="Trebuchet MS"/>
              </a:rPr>
              <a:t>will </a:t>
            </a:r>
            <a:r>
              <a:rPr lang="en-US" spc="-5" dirty="0">
                <a:solidFill>
                  <a:srgbClr val="FFFFFF"/>
                </a:solidFill>
                <a:cs typeface="Trebuchet MS"/>
              </a:rPr>
              <a:t>give us </a:t>
            </a:r>
            <a:r>
              <a:rPr lang="en-US" dirty="0">
                <a:solidFill>
                  <a:srgbClr val="FFFFFF"/>
                </a:solidFill>
                <a:cs typeface="Trebuchet MS"/>
              </a:rPr>
              <a:t>3</a:t>
            </a:r>
            <a:r>
              <a:rPr lang="en-US" spc="-35" dirty="0">
                <a:solidFill>
                  <a:srgbClr val="FFFFFF"/>
                </a:solidFill>
                <a:cs typeface="Trebuchet MS"/>
              </a:rPr>
              <a:t> </a:t>
            </a:r>
            <a:r>
              <a:rPr lang="en-US" spc="-10" dirty="0">
                <a:solidFill>
                  <a:srgbClr val="FFFFFF"/>
                </a:solidFill>
                <a:cs typeface="Trebuchet MS"/>
              </a:rPr>
              <a:t>clusters</a:t>
            </a:r>
            <a:endParaRPr lang="en-US" dirty="0">
              <a:cs typeface="Trebuchet MS"/>
            </a:endParaRP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1502229"/>
            <a:ext cx="4960711" cy="4024617"/>
          </a:xfrm>
        </p:spPr>
      </p:pic>
    </p:spTree>
    <p:extLst>
      <p:ext uri="{BB962C8B-B14F-4D97-AF65-F5344CB8AC3E}">
        <p14:creationId xmlns:p14="http://schemas.microsoft.com/office/powerpoint/2010/main" val="274081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507"/>
          </a:xfrm>
        </p:spPr>
        <p:txBody>
          <a:bodyPr/>
          <a:lstStyle/>
          <a:p>
            <a:r>
              <a:rPr lang="en-US" dirty="0" smtClean="0"/>
              <a:t>Scatter Plots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2143"/>
            <a:ext cx="4975668" cy="273667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63" y="2716286"/>
            <a:ext cx="4799937" cy="27273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95" y="1350430"/>
            <a:ext cx="5106563" cy="2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521"/>
          </a:xfrm>
        </p:spPr>
        <p:txBody>
          <a:bodyPr/>
          <a:lstStyle/>
          <a:p>
            <a:r>
              <a:rPr lang="en-US" dirty="0" smtClean="0"/>
              <a:t>Scatter Plots - 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40103"/>
            <a:ext cx="7584923" cy="3880772"/>
          </a:xfrm>
        </p:spPr>
        <p:txBody>
          <a:bodyPr/>
          <a:lstStyle/>
          <a:p>
            <a:r>
              <a:rPr lang="en-US" dirty="0" err="1"/>
              <a:t>cluster_id</a:t>
            </a:r>
            <a:r>
              <a:rPr lang="en-US" dirty="0"/>
              <a:t> = 0 has a combination of low income and low </a:t>
            </a:r>
            <a:r>
              <a:rPr lang="en-US" dirty="0" err="1"/>
              <a:t>gdpp</a:t>
            </a:r>
            <a:r>
              <a:rPr lang="en-US" dirty="0" smtClean="0"/>
              <a:t>.</a:t>
            </a:r>
          </a:p>
          <a:p>
            <a:r>
              <a:rPr lang="en-US" dirty="0" err="1"/>
              <a:t>cluster_id</a:t>
            </a:r>
            <a:r>
              <a:rPr lang="en-US" dirty="0"/>
              <a:t> = 0 has high child mortality in combination with a low </a:t>
            </a:r>
            <a:r>
              <a:rPr lang="en-US" dirty="0" err="1"/>
              <a:t>gdpp</a:t>
            </a:r>
            <a:r>
              <a:rPr lang="en-US" dirty="0" smtClean="0"/>
              <a:t>.</a:t>
            </a:r>
          </a:p>
          <a:p>
            <a:r>
              <a:rPr lang="en-US" dirty="0" err="1"/>
              <a:t>cluster_id</a:t>
            </a:r>
            <a:r>
              <a:rPr lang="en-US" dirty="0"/>
              <a:t> = 0 has high child mortality in combination with a low income.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17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 ( K-Means Clustering)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4107"/>
            <a:ext cx="4183062" cy="28895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75" y="1364107"/>
            <a:ext cx="4184650" cy="28895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03799"/>
            <a:ext cx="4954129" cy="2454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0317" y="4784271"/>
            <a:ext cx="300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Reinforcing our findings from the scatter plots, </a:t>
            </a:r>
            <a:r>
              <a:rPr lang="en-US" dirty="0"/>
              <a:t>c</a:t>
            </a:r>
            <a:r>
              <a:rPr lang="en-US" dirty="0" smtClean="0"/>
              <a:t>ountries in </a:t>
            </a:r>
            <a:r>
              <a:rPr lang="en-US" dirty="0" err="1" smtClean="0"/>
              <a:t>cluster_id</a:t>
            </a:r>
            <a:r>
              <a:rPr lang="en-US" dirty="0" smtClean="0"/>
              <a:t> = 0 are most in need of aid.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83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</TotalTime>
  <Words>365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Clustering Assignment</vt:lpstr>
      <vt:lpstr>Correlation Heatmap</vt:lpstr>
      <vt:lpstr>Outlier Visualization</vt:lpstr>
      <vt:lpstr>K_Means - Elbow Curve</vt:lpstr>
      <vt:lpstr>Hierarchical Clustering (Single Linkage)</vt:lpstr>
      <vt:lpstr>Hierarchical Clustering (Complete Linkage)</vt:lpstr>
      <vt:lpstr>Scatter Plots</vt:lpstr>
      <vt:lpstr>Scatter Plots - Inferences</vt:lpstr>
      <vt:lpstr>Box Plots ( K-Means Clustering)</vt:lpstr>
      <vt:lpstr>Box Plots (Hierarchical Clustering)</vt:lpstr>
      <vt:lpstr>Bottom 20 - GDPP</vt:lpstr>
      <vt:lpstr>Top 20 – Child Mortality</vt:lpstr>
      <vt:lpstr>Bottom 20 - Income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Assignment</dc:title>
  <dc:creator>Nitin Jayan</dc:creator>
  <cp:lastModifiedBy>Nitin Jayan</cp:lastModifiedBy>
  <cp:revision>20</cp:revision>
  <dcterms:created xsi:type="dcterms:W3CDTF">2021-01-03T17:39:50Z</dcterms:created>
  <dcterms:modified xsi:type="dcterms:W3CDTF">2021-01-04T18:25:48Z</dcterms:modified>
</cp:coreProperties>
</file>