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Lead Scoring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Mayak</a:t>
            </a:r>
            <a:r>
              <a:rPr lang="en-US" dirty="0" smtClean="0"/>
              <a:t> Noel and Nitin Jayan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6068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The Accuracy, Precision and Recall score we got from test set in </a:t>
            </a:r>
            <a:r>
              <a:rPr lang="en-US" sz="1400" dirty="0" err="1" smtClean="0"/>
              <a:t>aceptable</a:t>
            </a:r>
            <a:r>
              <a:rPr lang="en-US" sz="1400" dirty="0" smtClean="0"/>
              <a:t> range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dirty="0" smtClean="0"/>
              <a:t>We have high recall score than precision score which we were exactly looking for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dirty="0" smtClean="0"/>
              <a:t>In regard to business perspective, this can be </a:t>
            </a:r>
            <a:r>
              <a:rPr lang="en-US" sz="1400" dirty="0" err="1" smtClean="0"/>
              <a:t>remodelled</a:t>
            </a:r>
            <a:r>
              <a:rPr lang="en-US" sz="1400" dirty="0" smtClean="0"/>
              <a:t> with the company’s requirements in coming future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r>
              <a:rPr lang="en-US" sz="1400" dirty="0" smtClean="0"/>
              <a:t>The final columns considerable for evaluation and modeling : 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 - What is your current </a:t>
            </a:r>
            <a:r>
              <a:rPr lang="en-US" sz="1400" dirty="0" err="1" smtClean="0"/>
              <a:t>occupation_Unemployed</a:t>
            </a:r>
            <a:r>
              <a:rPr lang="en-US" sz="1400" dirty="0" smtClean="0"/>
              <a:t>	</a:t>
            </a:r>
            <a:r>
              <a:rPr lang="en-US" sz="1400" dirty="0" smtClean="0"/>
              <a:t> </a:t>
            </a:r>
            <a:r>
              <a:rPr lang="en-US" sz="1400" dirty="0" smtClean="0"/>
              <a:t>- Lead </a:t>
            </a:r>
            <a:r>
              <a:rPr lang="en-US" sz="1400" dirty="0" err="1" smtClean="0"/>
              <a:t>Origin_Landing</a:t>
            </a:r>
            <a:r>
              <a:rPr lang="en-US" sz="1400" dirty="0" smtClean="0"/>
              <a:t> Page Submission	</a:t>
            </a:r>
          </a:p>
          <a:p>
            <a:r>
              <a:rPr lang="en-US" sz="1400" dirty="0" smtClean="0"/>
              <a:t> - </a:t>
            </a:r>
            <a:r>
              <a:rPr lang="en-US" sz="1400" dirty="0" err="1" smtClean="0"/>
              <a:t>Specialization_Other_Specialization</a:t>
            </a:r>
            <a:r>
              <a:rPr lang="en-US" sz="1400" dirty="0" smtClean="0"/>
              <a:t>	</a:t>
            </a:r>
            <a:r>
              <a:rPr lang="en-US" sz="1400" dirty="0" smtClean="0"/>
              <a:t>- </a:t>
            </a:r>
            <a:r>
              <a:rPr lang="en-US" sz="1400" dirty="0" smtClean="0"/>
              <a:t>Lead </a:t>
            </a:r>
            <a:r>
              <a:rPr lang="en-US" sz="1400" dirty="0" err="1" smtClean="0"/>
              <a:t>Source_Olark</a:t>
            </a:r>
            <a:r>
              <a:rPr lang="en-US" sz="1400" dirty="0" smtClean="0"/>
              <a:t> Chat	</a:t>
            </a:r>
          </a:p>
          <a:p>
            <a:r>
              <a:rPr lang="en-US" sz="1400" dirty="0" smtClean="0"/>
              <a:t>- 	Lead </a:t>
            </a:r>
            <a:r>
              <a:rPr lang="en-US" sz="1400" dirty="0" err="1" smtClean="0"/>
              <a:t>Origin_Lead</a:t>
            </a:r>
            <a:r>
              <a:rPr lang="en-US" sz="1400" dirty="0" smtClean="0"/>
              <a:t> Add Form	</a:t>
            </a:r>
            <a:r>
              <a:rPr lang="en-US" sz="1400" dirty="0" smtClean="0"/>
              <a:t> - </a:t>
            </a:r>
            <a:r>
              <a:rPr lang="en-US" sz="1400" dirty="0" smtClean="0"/>
              <a:t>	Lead </a:t>
            </a:r>
            <a:r>
              <a:rPr lang="en-US" sz="1400" dirty="0" err="1" smtClean="0"/>
              <a:t>Source_Welingak</a:t>
            </a:r>
            <a:r>
              <a:rPr lang="en-US" sz="1400" dirty="0" smtClean="0"/>
              <a:t> Website	</a:t>
            </a:r>
          </a:p>
          <a:p>
            <a:r>
              <a:rPr lang="en-US" sz="1400" dirty="0" smtClean="0"/>
              <a:t>- 	Total Time Spent on Website	</a:t>
            </a:r>
            <a:r>
              <a:rPr lang="en-US" sz="1400" dirty="0" smtClean="0"/>
              <a:t> - </a:t>
            </a:r>
            <a:r>
              <a:rPr lang="en-US" sz="1400" dirty="0" smtClean="0"/>
              <a:t>	What is your current </a:t>
            </a:r>
            <a:r>
              <a:rPr lang="en-US" sz="1400" dirty="0" err="1" smtClean="0"/>
              <a:t>occupation_Student</a:t>
            </a:r>
            <a:r>
              <a:rPr lang="en-US" sz="1400" dirty="0" smtClean="0"/>
              <a:t>	</a:t>
            </a:r>
          </a:p>
          <a:p>
            <a:r>
              <a:rPr lang="en-US" sz="1400" dirty="0" smtClean="0"/>
              <a:t>- 	Do Not </a:t>
            </a:r>
            <a:r>
              <a:rPr lang="en-US" sz="1400" dirty="0" smtClean="0"/>
              <a:t>Email - </a:t>
            </a:r>
            <a:r>
              <a:rPr lang="en-US" sz="1400" dirty="0" smtClean="0"/>
              <a:t>	What is your current </a:t>
            </a:r>
            <a:r>
              <a:rPr lang="en-US" sz="1400" dirty="0" err="1" smtClean="0"/>
              <a:t>occupation_Other_Occupation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0821" y="1030964"/>
            <a:ext cx="7592438" cy="2753096"/>
          </a:xfrm>
        </p:spPr>
      </p:pic>
      <p:sp>
        <p:nvSpPr>
          <p:cNvPr id="5" name="TextBox 4"/>
          <p:cNvSpPr txBox="1"/>
          <p:nvPr/>
        </p:nvSpPr>
        <p:spPr>
          <a:xfrm>
            <a:off x="1220821" y="4572000"/>
            <a:ext cx="7616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One may observe that the quantity of leads are highest for Landing Page Submission followed by API.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quality of leads however is higher for Lead Add Forms as evidenced by the conversion rates.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Perhaps, X education could tweak its marketing process to include more forms or navigate prospects through forms.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887166" y="418289"/>
            <a:ext cx="7052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Leads</a:t>
            </a:r>
            <a:r>
              <a:rPr lang="en-US" dirty="0" smtClean="0"/>
              <a:t> 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by</a:t>
            </a:r>
            <a:r>
              <a:rPr lang="en-US" dirty="0" smtClean="0"/>
              <a:t> </a:t>
            </a:r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Origin</a:t>
            </a:r>
            <a:endParaRPr lang="en-IN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15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545"/>
          </a:xfrm>
        </p:spPr>
        <p:txBody>
          <a:bodyPr/>
          <a:lstStyle/>
          <a:p>
            <a:r>
              <a:rPr lang="en-US" dirty="0" smtClean="0"/>
              <a:t>Leads by Source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103" y="1703388"/>
            <a:ext cx="6516459" cy="2605965"/>
          </a:xfrm>
        </p:spPr>
      </p:pic>
      <p:sp>
        <p:nvSpPr>
          <p:cNvPr id="5" name="TextBox 4"/>
          <p:cNvSpPr txBox="1"/>
          <p:nvPr/>
        </p:nvSpPr>
        <p:spPr>
          <a:xfrm>
            <a:off x="1011677" y="4756826"/>
            <a:ext cx="7859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may observe that reference produces the highest quality of leads. X Education could therefore invest more in Customer Success/Service which increases the likelihood of more references. </a:t>
            </a:r>
          </a:p>
          <a:p>
            <a:endParaRPr lang="en-US" dirty="0" smtClean="0"/>
          </a:p>
          <a:p>
            <a:r>
              <a:rPr lang="en-US" dirty="0" err="1" smtClean="0"/>
              <a:t>Olark</a:t>
            </a:r>
            <a:r>
              <a:rPr lang="en-US" dirty="0" smtClean="0"/>
              <a:t> Chat, Organic Search, Direct Traffic and Google yields a lot of leads but conversion is quite low.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35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723"/>
          </a:xfrm>
        </p:spPr>
        <p:txBody>
          <a:bodyPr/>
          <a:lstStyle/>
          <a:p>
            <a:r>
              <a:rPr lang="en-US" dirty="0" smtClean="0"/>
              <a:t>Leads by Occupation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1528290"/>
            <a:ext cx="7610632" cy="3131259"/>
          </a:xfrm>
        </p:spPr>
      </p:pic>
      <p:sp>
        <p:nvSpPr>
          <p:cNvPr id="5" name="TextBox 4"/>
          <p:cNvSpPr txBox="1"/>
          <p:nvPr/>
        </p:nvSpPr>
        <p:spPr>
          <a:xfrm>
            <a:off x="1099226" y="5029200"/>
            <a:ext cx="7704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number of leads come from unemployed people. To increase conversion, perhaps easy financing options could be put in place. </a:t>
            </a:r>
          </a:p>
          <a:p>
            <a:endParaRPr lang="en-US" dirty="0"/>
          </a:p>
          <a:p>
            <a:r>
              <a:rPr lang="en-US" dirty="0" smtClean="0"/>
              <a:t>Working professional look to have a high conversion rate but low number of leads. X Education can target this demographic more.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328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0638"/>
          </a:xfrm>
        </p:spPr>
        <p:txBody>
          <a:bodyPr/>
          <a:lstStyle/>
          <a:p>
            <a:r>
              <a:rPr lang="en-US" dirty="0" smtClean="0"/>
              <a:t>Leads by Specialization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34" y="1420238"/>
            <a:ext cx="7119936" cy="3103124"/>
          </a:xfrm>
        </p:spPr>
      </p:pic>
      <p:sp>
        <p:nvSpPr>
          <p:cNvPr id="5" name="TextBox 4"/>
          <p:cNvSpPr txBox="1"/>
          <p:nvPr/>
        </p:nvSpPr>
        <p:spPr>
          <a:xfrm>
            <a:off x="1079770" y="4863830"/>
            <a:ext cx="686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“Other” Specializations make up a large proportion of leads.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5519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455"/>
          </a:xfrm>
        </p:spPr>
        <p:txBody>
          <a:bodyPr/>
          <a:lstStyle/>
          <a:p>
            <a:r>
              <a:rPr lang="en-US" dirty="0" smtClean="0"/>
              <a:t>Leads by Cities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7661" y="1761754"/>
            <a:ext cx="7612211" cy="3014527"/>
          </a:xfrm>
        </p:spPr>
      </p:pic>
      <p:sp>
        <p:nvSpPr>
          <p:cNvPr id="5" name="TextBox 4"/>
          <p:cNvSpPr txBox="1"/>
          <p:nvPr/>
        </p:nvSpPr>
        <p:spPr>
          <a:xfrm>
            <a:off x="1118681" y="4961106"/>
            <a:ext cx="805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number of leads are from Mumbai. </a:t>
            </a:r>
          </a:p>
          <a:p>
            <a:endParaRPr lang="en-US" dirty="0"/>
          </a:p>
          <a:p>
            <a:r>
              <a:rPr lang="en-US" dirty="0" smtClean="0"/>
              <a:t>It would beneficial for X Education to get to the reason behind the high volume of leads from here. Ex: Location, More marketing here </a:t>
            </a:r>
            <a:r>
              <a:rPr lang="en-US" dirty="0" err="1" smtClean="0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4501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545"/>
          </a:xfrm>
        </p:spPr>
        <p:txBody>
          <a:bodyPr/>
          <a:lstStyle/>
          <a:p>
            <a:r>
              <a:rPr lang="en-US" dirty="0" smtClean="0"/>
              <a:t>ROC Curve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053" y="1352145"/>
            <a:ext cx="6906325" cy="3881437"/>
          </a:xfrm>
        </p:spPr>
      </p:pic>
    </p:spTree>
    <p:extLst>
      <p:ext uri="{BB962C8B-B14F-4D97-AF65-F5344CB8AC3E}">
        <p14:creationId xmlns:p14="http://schemas.microsoft.com/office/powerpoint/2010/main" xmlns="" val="194991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TAKEAWAYS FROM THE MODEL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AU" b="1" dirty="0" smtClean="0"/>
              <a:t>Model Building</a:t>
            </a:r>
            <a:endParaRPr lang="en-US" b="1" dirty="0" smtClean="0"/>
          </a:p>
          <a:p>
            <a:r>
              <a:rPr lang="en-AU" dirty="0" smtClean="0"/>
              <a:t>Firstly, RFE was done to attain the top 15 relevant variables. Later the rest of the variables were removed manually depending on the VIF values and p-value (The variables with VIF &lt; 10 and p-value &lt; 0.05 were kept). We then performed some iteration to identify the best model by removing variables and reached to a final model.</a:t>
            </a:r>
            <a:endParaRPr lang="en-US" dirty="0" smtClean="0"/>
          </a:p>
          <a:p>
            <a:pPr lvl="0"/>
            <a:r>
              <a:rPr lang="en-AU" b="1" dirty="0" smtClean="0"/>
              <a:t>Evaluation of Model</a:t>
            </a:r>
            <a:endParaRPr lang="en-US" b="1" dirty="0" smtClean="0"/>
          </a:p>
          <a:p>
            <a:pPr lvl="0"/>
            <a:r>
              <a:rPr lang="en-AU" dirty="0" smtClean="0"/>
              <a:t>A confusion matrix was made. Later, the optimum cut off value (using ROC curve) was used to find the accuracy, sensitivity and specificity which came to be around 79%, 77% and  80%  respectively.</a:t>
            </a:r>
            <a:r>
              <a:rPr lang="en-US" dirty="0" smtClean="0"/>
              <a:t> </a:t>
            </a:r>
            <a:r>
              <a:rPr lang="en-AU" b="1" dirty="0" smtClean="0"/>
              <a:t>Prediction</a:t>
            </a:r>
            <a:endParaRPr lang="en-US" b="1" dirty="0" smtClean="0"/>
          </a:p>
          <a:p>
            <a:r>
              <a:rPr lang="en-AU" dirty="0" smtClean="0"/>
              <a:t>Prediction was done on the test data frame and with an optimum cut off as 0.3 with accuracy, sensitivity and specificity of 79%, 77% and 80% respectively.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– OFF : </a:t>
            </a:r>
            <a:endParaRPr lang="en-US" dirty="0"/>
          </a:p>
        </p:txBody>
      </p:sp>
      <p:sp>
        <p:nvSpPr>
          <p:cNvPr id="1026" name="AutoShape 2" descr="data:image/png;base64,iVBORw0KGgoAAAANSUhEUgAAAXQAAAEGCAYAAAB1iW6ZAAAABHNCSVQICAgIfAhkiAAAAAlwSFlzAAALEgAACxIB0t1+/AAAADh0RVh0U29mdHdhcmUAbWF0cGxvdGxpYiB2ZXJzaW9uMy4xLjMsIGh0dHA6Ly9tYXRwbG90bGliLm9yZy+AADFEAAAgAElEQVR4nO3dd3iUVdrH8e9Jr6QXIAmhhBp6AGlKUQTsIqKCbVVWV1F317K2te+67uqKZVVsrK8F7BXFxQRQaYYivQZIQgnpCamTzHn/eIaQhECGkJlnMrk/15UrU87M3Hkgvzk5c55zlNYaIYQQbZ+H2QUIIYRoHRLoQgjhJiTQhRDCTUigCyGEm5BAF0IIN+Fl1gtHRkbqxMREs15eCCHapLVr1+ZpraOaus+0QE9MTCQ9Pd2slxdCiDZJKbX/ZPfJkIsQQrgJCXQhhHATEuhCCOEmJNCFEMJNSKALIYSbaDbQlVJvK6WOKKU2n+R+pZR6USm1Wym1USk1pPXLFEII0Rx7eujzgcmnuH8KkGT7mg28euZlCSGEOF3NzkPXWi9XSiWeosklwLvaWId3lVIqVCnVUWt9qJVqbGj/SshYCj6Btq8g8A06frnxdy8fh5QhhBCupjVOLOoMZNW7nm277YRAV0rNxujFk5CQ0LJXy14Dy56xv72Hty3wg+q9CQSCT3DD677BDd8kGr851H/T8PRuWe1CCOFArRHoqonbmtw1Q2s9D5gHkJKS0rKdNUbfBSPvAEs5VJcZX1Wlxy9XH7V9ldX7XgZVRxteL9/f8Lql3P4aPH2McI8fAZe/AX4dWvSjCCHcj9aaUkspOWU55JTnHP9e7/LvB/6eyYmnGslumdYI9Gwgvt71OOBgKzzvyXl4Gj1q3+DWe05rbb03BTveGCoKYcP78H+XwqxPwT+s9WoRQrgkrTVFVUUNwvlw2eETAruipqLB4xSKCP8IYgJiSAhOoIO3YzqBrRHoXwF3KKUWACOAYoeNnzuSh6fR0z6d3navKfDRdfDfi+DaLyEwwnH1CSEcyqqtFFQWkFOWw+Hyw032rHPKcqi2Vjd4nKfyJNI/kpjAGJLCkhjTeQyxgbHEBMQQExhDTEAMUf5ReDthqLbZQFdKfQiMAyKVUtnAo4A3gNb6NWARMBXYDZQDNzqqWJfTawpc/SEsmAnzL4DrvoTgGLOrEkI0orUmvzKfA0cPnHQo5EjFEWqsNQ0e5+XhZQRzQAzJkcmcm3BuXUjHBMQQHRBNhH8EXh6mrXPYgDJrk+iUlBTtNqst7l0OH8yADp3g+q+N70IIp9Nak1uRy56iPcZX8Z66yyXVJQ3a+nn6NQjnpi6H+YXhoVzr/Eul1FqtdUpT97nG20pb1/VsuPZzeO8KeGeKEeqhLZzFI4RoltaaI+VHGgT2sQAvrS6taxfiG0L3kO5MTpxMt9BuxAfHExMQQ2xgLB18OqBUU3M62i4J9NaScJYx5PLeZfDOVONyRHezqxKiTasL7ka97T1Feyi1HA/uUN9Quod2Z2rXqXQL6UaP0B50C+1GhF+E24X2qciQS2s79Bu8e6kxtfH6ryGqp9kVCeHytNbklOecMFSSUZTRILjDfMPoHtr9+FeI8T3Cv/1MSDjVkIsEuiPkbIV3LwG00VOP6Wd2RUK4hGPBvbtod4PwzijK4KjlaF27cL9wuoV0qwvuHqE96B7anXC/cBOrdw0S6GbI2wX/vRhqKuDaL6DTILMrEsKp8iry2FW4i52FO9ldtJuMogz2FO+hzFJW1ybcL7xBT/vYlwT3yUmgm6VgrxHqlcXGyUfxw8yuSIhWV1lTyZ7iPXXhfex7QWVBXZtwv3BjXNs2vn0suMP85IS80yWzXMwS3hVuXGScePR/l8LMj6HLKLOrEqJFrNrKwaMHG4T2rqJd7C/Zj1VbAfD19KV7aHfOjjubnmE9SQpLIik0qV2NcZtJAt3RQuPhxu/g3YvhvWnGiUjdxpldlRCnVFJdckKPe3fR7gbDJXFBcfQM68mkLpPqwjshOAFPD08TK2/fJNCdoUNHuOFbY/bL+1fCjPeg5ySzqxICi9XC/uL9db3tnYU72Vm4k8Nlh+vaBPsE0zOsJxd3v5iksCR6hvWkR2gPAr0DTaxcNEUC3VmCouGGb4yhlwXXwPT50OdCs6sS7cSxMygb97ozijOwWC0AeCkvuoZ2ZUj0kLoed8+wnsQExLSrudxtmQS6MwWEw3VfGUMvH10H096A5GlmVyXcjFVb2Veyj815m9mav7UuvIuqiuraRAdE0zOsJ6M6jzLCOzSJbiHdnLKAlHAcCXRn8w+F674whl4+vRlqqmHQ1WZXJdqwI+VH2JS3ic15m9mUt4kteVvq5nT7e/mTFJrExISJdT3unmE9CfENMblq4QgS6GbwDYZZn8CHV8MXt0FtFQy9weyqRBtwtPooW/K3NAjwI+VHAGPIpGd4Ty7odgHJkcn0j+xPYodE+ZCyHZFAN4tPIFyzEBZeC1/fZfTUR8w2uyrhQiy1FnYW7mRT3qa6AN9bvBdt2xCsS4cuDIsdRv/I/iRHJtM7vDe+nr4mVy3MJIFuJm9/uOp9+PhG+O5eqKmE0XeaXZUwgVVbySzJrAvuzXmb2Vawre4Dy3C/cAZEDmBq16n0j+xPv8h+MmwiTiCBbjYvX7jyv/DZLfC/R6CmCs651+yqhIPlVeSxKfd4z3tz/ua6ZV/9vfzpG9GXmX1m1g2ddAzsKDNNRLMk0F2Bpzdc/iZ4+kLaU0ZPfcLDIL/AbqHMUsbW/K0Nxr2PzfP2VJ4khSVxfuL5dUMn3UK6ucwOOKJtkf81rsLTCy59Fbx84Kd/GaE+6SkJ9TamoqaC3YW72VawrS7A9xTtqRv3jguKY3DUYJL7JNM/qj+9w3vj7+VvctXCXUiguxIPD7hwLnj5wcqXjVCf8k/jduFy8iry2FGwg+0F29lRsIMdhTvYV7Kvbl2TMN8wkiOTmdRlEsmRySRHJstiVMKhJNBdjYcHTHnWGFtf8ZIxpn7RXJCpZ6aptdaSWZpZF97bC40Az6vIq2vTMbAjvcJ7MSlxEr3DetMrvBedgzrLuLdwKgl0V6QUnPckePnD8mehthou+Y8xLCMcqtxSzq6iXUaPu2AH2wu3s6twFxU1FYAx17t7aHdGdRpF7/De9A7vLSfqCJchCeGqlIIJDxlj6qlPGT31aW8aH6CKVpFXkWf0uG1DJtsLtrO/ZH/deHewdzC9wnsxLWkavcJ70Tu8N91CuuHj6WNy5UI0TQLd1Z19r9FT/+Eho6c+fb4xHCPsVmutZX/p/gbj3dsLtpNfmV/XpnNQZ3qF9WJq16n0Cu9Fr/BedArsJEMmok2RQG8LRt1hhPiie4zlAq563zgpSZyg3FLOzsKddcMlOwp2sKtwF5W1lQB4eXjRI7QHYzqPoXe4MdYtQybCXUigtxXDbwFPH2OZgPenw9ULwDfI7KpMl1OWw/oj61l3ZB0bjmxgR+GOulkmHXw60Du8N9N7TTfCO6yXrCgo3JoEelsy9HpjSuMXtxpL8M78GPw6mF2V01i1lT1FexoE+IGjBwDj7MoBUQO4pf8t9IvoR+/w3sQGxsqQiWhXJNDbmoEzjA9KP73Z2Cxj1qfg755zm6tqq9ict5n1R9bXfR07PT7CL4IhMUOY2WemsSFDeE+8PaTnLdo3CfS2qN9lxvDLxzcYG1DP+hyCosyu6owVVhay4ciGuvDekr+lbnGqbiHdmNRlEoOjBzMkeghxwXHS+xaiEaW1NuWFU1JSdHp6uimv7TZ2LYGFM8FaC4mjoedk6Hk+hHczu7Jmaa3JLs1m3ZF1dQGeUZwBGB9cJkckMzh6MIOjBzMoepCcYSmEjVJqrdY6pcn7JNDbuMObYeNC2LkY8nYYt0X2hKRJRsAnnOUSc9drrDXsKNjRIMCPnWkZ7BPMoKhBDIkZwuDowfSL6Iefl5/JFQvhmiTQ24uCDNj5A+z8Hvb9DFYL+IZAj4lGuCedZ+xr6gRlljJ+y/2tLrw35m6sO9uyc1BnBkUPYki0EeDdQ7vjoWS9GiHsccaBrpSaDMwFPIE3tdbPNLo/AfgvEGpr8xet9aJTPacEuoNVlULGUiPcd/4AZUdAeUDccGNYpudkiO7Taqs55lfk82vOr2w4soF1Oevqpg96KA96hvWsG/seFD2I2MDYVnlNIdqjMwp0pZQnsBM4D8gGfgWu1lpvrddmHrBea/2qUqovsEhrnXiq55VAdyKrFQ6tN4Zldn4Ph34zbg+JPx7uiWPBu2XDHP/b/z8e/OlBKmsr8fP0Y0DUgLoAHxA1gCAf58yXt1o11bVWfL085ANT4bZOFej2zHIZDuzWWmfYnmwBcAmwtV4bDRybEB0CHGx5uaLVeXhA56HG1/gHoeQg7PrB6Llv+AB+fRO8A6DbOCPgkyZBh07NPq3Wmjc3vcmL619kYNRA7ht2H30i+tRNH9RaU1Vjpai8mkqLlQpLLZV1X1Yqa2qprK41vlusdbdXWGqpatSuorqWyhqjTVW9dnXPV2OlusY4ocjHy4PwAB/CA32ICDK+hwf6EBHoQ3igb4PbIwJ96ODnjYeHvAGIts+eHvoVwGSt9c2269cCI7TWd9Rr0xH4AQgDAoFztdZrm3iu2cBsgISEhKH79+9vrZ9DtJSl0hhv3/m90YMvzjRujx1gmzUzGToNPmFN9uraah5b8RhfZ3xNvw7jqDkynbyShgFcZQvYlvD18sDP2xM/bw/8vT3x8/bE19sTP9vt/rb7/Oru88DPyxMfLw9KKizkl1VTUFZt+15FwdFqyqprm3wtTw9FWMCxwPchPOj45abeBMICfPCUNwBhkjMdcpkOnN8o0IdrrefUa/Mn23M9p5QaCbwFJGutT/obLUMuLkhrOLLNCPddP0DWatBWCIyCpPON3nv38RRoC7MXz2FH0UYoOJ/SnHEkRQfTt1MH/LyOB61vo0D2s4WuX/3r9S4fa+fj6eGQHnOlpZaCRkGff9S4XlheXXf52P3FFZYmn0cpCPX3ruv5h9tCv+5NoF7whwX6EBbgjb+3pwwDiVZxpkMu2UB8vetxnDikchMwGUBrvVIp5QdEAkdOv1xhGqUgpq/xNfZPUF4Au5cYAb/9a9jwHjt9/Lg1JpZ8D+iQcwHDEmcw87IupHQJc/nA8vP2pFOoP51C7VvYzFJrpbDcFvJHq0/s9ZcZbwIZuWWk7yuksLwa60n6R75eHoQF+BAa4F0X9scuhwYYoR927E3AdjnY18vlj6lwLfYE+q9AklKqK3AAuAq4plGbTGAiMF8p1QfwA3Jbs1BhgoBwGHAlu2OnssAng/Xb/su+qCUEUMt7h3LoX/0q5P0IO88HJkP8CJeY895avD09iA72IzrYvg+La62a4gpLXc+/sNxCUbnxvbC8msKy45e3HS6hyHb/yd4EvDwUoQHehAb4EG57A6jf669/OdT2mUGIv7cMB7Vj9k5bnAq8gDEl8W2t9dNKqSeAdK31V7aZLW8AQRgfkN6ntf7hVM8pQy6uraqmlu83H+aD1Zms3luAX8RKvKO/Ii6wG2+d/x86WSqbmPPeAbqebcx773EuhCaY/WO4PKtVU1JpOSH0i8qPDQUdv1x0rE15NZbapn9vlYIOfsd6/t5EBvkSHxZAQrg/CREBJIQHEBcWgJ+3bGnYVsmJRcJu+/LK+HBNJh+vzaagrJq4cB/ieyxhc+kixsWN4x9n/4MA74CGD6oqhT1pxvDMnlQozjJuj+wJ3W3hnjha1nBvJVpryqprbeFf7y+BsmoK6v9VUFbNkdJKsgoqqLA0/EA4OtiXhPAA4m1fCeEBxIcZoR8T7CezflyYBLo4JUutlf9tzeGD1Zn8vDsPTw/FuX2iuXxoBJ9mP8PKQyu4vu/1/HHoH/FsbrNqrSFvJ+z+0Qj4/b9ATSV4+hqhfizgo3q12klN4tS01uQdrSazoJzswnIy88vJLCgnq7CcrIIKDhZXUD8GfDw9iAvzrwt6I/j968K/g5/7DKu1RRLooklZBeUs+DWTj9KzyS2tolOIH1cNT2DGsHiqVS53/HgHmSWZPHzWw0zrOa1lL2KpMEJ994/G17H1ZjrEQY8JRrh3PQf8Q1vvBxOnpbrGysGiCjIL6ge9cTkzv5ySypoG7UMDvI/37sOOh35CeAAdQ/3w9pRlHBxJAl3Uqam1krYjl/dX72fZzlwUML5XNNeMSGBcr2g8PRTrctZxV9pdWLWVf4/7N8M7Dm+9AoqyYI+t956xDKpKQHlC3DDb2PtE6HjivHdhnuJyC1mFtrA/FvS2yweKKhqM53so6BTqbxvCCSAh4ljwGz38iEAfmblzhiTQBYeKK1iwJouFv2ZxuKSS6GBfrhoWz4zhCXSuN43vqz1f8diKx+gU1IlXJr5Clw5dHFdUrQWy021j7z/CwfXG7QER0G280XvvPgGCYxxXgzgjtVbN4ZJKMvMb9uyN7xXkHa1q0N7f29MYvgkzgv7Y0I5x3Z9gGc5plgR6O1Vr1Szflcv7qzJJ3Z6DVcPZPaO4ZngCE/tEN/jT2KqtvLT+Jd7c9CbDY4fz/Ljnnb9xcllevQ9Xf4Qy28zX2P7Hx97jRxg7Nok2oby6hqyCCrLqjdkfC/7swgqOVp04nHMs3OPDAoir17vvHOovs3OQQG93jpRW8nF6Nh+szuRAUQWRQT5MT4nn6mEJJEQEnNC+3FLOQz8/xJLMJUxLmsZDZz1k/nZuVivkbDLCfXcqZK0Caw34BB2fGtl9IoR3NbdO0WJaa4pswzn1gz6rsIJsW+BX1zY82Tymg29d7z4+zN8W+MYbQMcQ/3YxB18CvR2wWjUr9uTzwZr9/LAlhxqrZlT3CK4ZkcCkvrH4eDU9Jn2k/AhzUuewLX8b96Tcw7V9r3XNMc7KEtj3ky3gl0CRbc2Z8O7H570njgGfQHPrFK3GatUcKa06HvSNeveHiisanJTl5aHoFOp/0iGdyCD3GL+XQHdjhWXVfJSexYdrMtmXX05ogDfTh8Zx9fAEukWdetnarflbmZM6h9LqUp49+1nGxY9zTtFnSmvI33N8aGbvT1BTYeyz2mUUjLjVWFTMDX55xclZaq0cKqqs17OvH/pNj98nhBsf1CZGBNAlIpDEiEC6RATQKbTt9O4l0N1URXUtU+YuZ19+OcMSw5g5oguTk2PtGmf8cf+PPPDzA4T4hvDyhJfpFd7LCRU7iKUSMlcaAb/tK6P3fmyp4O4TJdjbqYrqWrIL6wV9QTn7C8rZn1/G/vzyBquBensq4sMC6FIX9AF0iQyki+3M2pP9hWsGCXQ39ez32/nP0j28c+MwxveKtusxWmve3vw2L6x7gf6R/XlxwotE+kc6uFInqrXAbx/CsmeNM1bjz4IJDxnj7kLYHBvO2Zdfxv78MvblHw/6fXllDZZa9lDQOcy/rjefGBFIQngAiZHGd2d/UCuB7oZ25pQyde5PXDKoM89dOdCux1TXVvP4ysf5as9XTE6czJOjn3TfzZhrqmH9u7D8OSg9aOzINOFhY9NsIU5Ba01+WbUR9Hm2oC8orwv9ovKGyyp3DPEzevbhgXSJDKgL/i4RgQT52rP+4emRQHczVqvmytdXsif3KD/+eRzhgc1P4yusLOTutLtZd2Qdtw28jdsG3uYWHxA1y1IJa9+Bn5439lXtPhHGPwRxQ82uTLRRReXVRk8+v4zM/ONBvy+//IRx+8ggH7rU69kfC/ruUYEtnnMvge5mFqzJ5C+fbeLZKwZwZUp8s+0zijK4/cfbOVJ+hCdGP8EF3S5wQpUuprrM2Grv5xegosD40HT8g9DRvr9uhLDH0aoa9p8Q9MZQzqHiyrp2j1/cj+tHJbboNSTQ3Uje0SomPreMXrHBLJx9VrO97BUHV3DP0nvw9vRm7vi5DIoe5KRKXVRVKax+DVa8BJXF0OciGPegsamHEA5UaaklyzZ00ysmuMlzQuxxqkB3nY9uhV3+9u02yqtr+Ntlyc2G+cLtC/nDkj8QExjDhxd8KGEO4BsMZ98Ld22Ec+6HPUvh1VHwye8gb5fZ1Qk35uftSVJMMOf1jWlxmDdHAr0N+WV3Hp+tP8Dvz+5Oj+jgk7arsdbw99V/56nVTzG682jem/oenYI6ObHSNsA/1BhyuXsjjPkj7PgeXhkOn98KBRlmVydEi0igtxGVlloe/mIzXSICuGNCj5O2O1p9lDmpc/hg+wdc2/daXhz/IoHecvbkSQWEw7mPwl2/wVl/gC2fw0sp8OUdx89GFaKNkEBvI15duoe9eWU8dWnySee9Zpdmc+1317Ly4EoeOesR7ht2X/MbUghDUBSc/7QR7MNuho0L4cUh8M2foKTxnuhCuCYJ9DZgT+5RXl26h4sHdmJsUlSTbTYc2cDMRTPJKc/h1XNf5cpeVzq5SjcRHAtTn4U718PgWbDuvzB3EHz3FyjNMbs6IU5JAt3Faa15+PPN+Hp78PCFfZps803GN/xu8e8I8g7i/anvM7LTSCdX6YZC4uCiF2DOWug/HdbMg7kD4YdHoCzf7OqEaJIEuov7bN0BVmbk85cpvYkOPvGsznc2v8MDPz3AwKiBvD/1fbqGyHKyrSosES59Be741ZjiuOIlmDsAfnwSKgrNrk6IBiTQXVhhWTVPL9rGkIRQrh6WcML9VbVVvPbba4ztPJZ5580j1E/25XSYiO4w7Q34wypjqd6f/gUvDISl/zCW9hXCBUigu7BnvttOcYWFpy/rj0cTS3uuPrSa8ppyru59Nd6esnWXU0T3hiv/C7f+bKy/vvRvRo/9p+eh6qjZ1Yl2TgLdRa3ZW8DC9CxuHtOVPh07NNkmLSuNAK8ARnQc4eTqBLH94eoPYPZSY4PrHx83xthXvASWCrOrE+2UBLoLqq6x8tDnm+gc6s9d5yY12caqrSzNWsqYzmPw8ZQ9Nk3TaTDM/Bhu+h/EJsMPDxvBvvp1qKlq/vFCtCIJdBf0xk8Z7DpylCcu6UeAT9PLb27K20ReRR7jE8Y7uTrRpPjhcN2XcMO3ENEDvrsPXk6B3xaAtbb5xwvRCiTQXcz+/DJe/HEXU5Jjmdgn5qTtUjNT8VJejO081onViWYljjFCfdan4BcKn/8eXhtrLC1g0kJ4ov2QQHchWmse+XIL3p4ePHpRv1O2TctKY2jsUEJ8Q5xUnbCbUsZMmNnL4Iq3jf1OP5wBb0+G/SvNrk64MQl0F/LNxkMs35nLnyf1JDbk5DsJ7S3ey97ivUyIn+DE6sRp8/CA5Glw+xq44Hko3AvvTIYPZkDOFrOrE25IAt1FFFdYeOKbrfTvHMJ1IxNP2TYtKw2A8fEyft4meHrDsJuM5QQm/tXopb86Gj77PRTuM7s64UbsCnSl1GSl1A6l1G6l1F9O0uZKpdRWpdQWpdQHrVum+/vn4u3kH63ib5f1x7OJOef1pWWm0Se8Dx2DOjqpOtEqfAJh7J/hrg0w+k7Y+oWxsuN398PRXLOrE26g2UBXSnkCrwBTgL7A1Uqpvo3aJAEPAKO11v2Aux1Qq9tan1nI+6szuX5UIv3jTj0mnleRx2+5v8nslrYsIBzOewLmrINB18CaN+DFQZD2dznrVJwRe3row4HdWusMrXU1sAC4pFGbW4BXtNaFAFrrI61bpvuqqbXy4OebiQn248+TejXbflnWMjRaxs/dQUhnuPhF23ICE2HZM0awr3pV5rCLFrEn0DsDWfWuZ9tuq68n0FMp9YtSapVSanJTT6SUmq2USldKpefmyp+YAO/8so9th0p47OK+BPk2Pee8vtSsVDoHdaZnWE8nVCecIqonXPku3JIKMf3g+7/AS0Nhwwcyh12cFnsCvakB3cYTar2AJGAccDXwplLqhJWitNbztNYpWuuUqKim1/VuT7ILy3n+fzuZ2Dua8/vFNtu+3FLOqoOrGB8/vtn9REUb1HkoXP81XPsFBETAF7cZH55uXyRz2IVd7An0bCC+3vU4oPEWLtnAl1pri9Z6L7ADI+DFSWiteewrY+ra45f0syugfzn4C9XWaiYkyHCLW+s+Hm5Jg+nzobYaFlwNb58P+1eYXZlwcfYE+q9AklKqq1LKB7gK+KpRmy+A8QBKqUiMIRjZafcUFm/JYcm2I/zxvCTiwuzbATwtM40Q3xAGRw92cHXCdB4e0O8yuH01XPiCsb/pO1Pg/Svh8GazqxMuqtlA11rXAHcAi4FtwEda6y1KqSeUUhfbmi0G8pVSW4E04F6ttWzrchJHq2p47Kst9I4N5sbR9m1IYbFaWJa9jHPizsHLo/mxduEmPL0h5UZjRsy5j0HWKnhtDHw2W+awixPYlQxa60XAoka3/bXeZQ38yfYlmvH8DzvJKa3kP7OG4O1p37ld63PWU1JdIrNb2iufABjzRxh6A/wyF1a9Bps/g5Tfwdn3QFC02RUKFyBnijrZ5gPFzF+xl2uGJzAkIczux6VmpeLr6Sv7hbZ3/mFGT/3YJta/vmlsYp36tMxhFxLozlRr1Tz4+SbCA325b3Jvux+ntSYtM42RHUcS4G3feLtwcx06GptY374Gek6C5c8a67CvfAUslWZXJ0wige5E/7dyHxuzi/nrRX0J8bd/y7gdhTs4WHZQzg4VJ4rsYcyGmb0UOg6ExQ8a67Cvf1/msLdDEuhOcri4kn/9sJOxSZFcNOD01mBJy0xDoTgn7hwHVSfavE6D4bovjE02AqPgyz/Aq6Ngx3dmVyacSALdSZ74ZguWWitPXZp82icFpWalMih6EBH+EQ6qTriNbuOMM06vfNfooX94FXx4DRRnm12ZcAIJdCdI3Z7Dok2HuXNiEl0iAk/rsQePHmR7wXZZKlfYTynoe4mxRsykpyAjDV4eDiv/A7U1ZlcnHEgC3cHKq2t45IstJEUHccvYbqf9+GNrn8vZoeK0eXrBqDlGsCeOhsUPwJsT4OB6sysTDiKB7mBzf9zFgaIKnr6sPz5ep3+40zLT6BbSjS4dujigOtEuhHWBaz4yPjwtPQxvTIDvH4CqUrMrE61MAt2Bth8u4a2f9nJlShzDu4af9uOLq4pJz0mX3rk4c0oZSwnc8atxMtKqV+GVEbD9W7MrE61IAt1BrFbNA59tooO/Nw9M6Wfd2asAAB5lSURBVNOi51ievZxaXSvj56L1+IXABc/BTf8Dv1BYcA0smAnFB8yuTLQCCXQH+fDXTNZnFvHQ1D6EBfq06DnSstKI8o8iOTK5lasT7V78MPj9Mjj3cdj9I7wy3FhOQOaut2kS6A6QW1rFP77bzshuEVw+pPFeIPapqq3i5wM/My5+HB5K/pmEA3h6w5i74fZVkHAWfH8/vDkRDv1mdmWihSQpHOCpb7dSabHy1GWnP+f8mNWHVlNRUyHj58LxwhJh5idwxdvG0Mu8cbD4Iag6anZl4jRJoLeyn3bl8uWGg9w6rjvdo4Ja/DypmakEegcyPHZ4K1YnxEkoBcnTjA9Nh1wPK1+G/5wFO743uzJxGiTQW1GlpZaHv9hM18hA/jCue4ufx6qtLM1aypjOY/DxbNn4uxAt4h9qLPr1ux/AJwg+nAELr4WSxpuUCVckgd6KXknbzf78cp66NBk/b88WP8/G3I3kV+bL7BZhnoQR8PvlMPFR2PWDcabp6nnyoamLk0BvJbuPlPLasj1cNrgzo3tEntFzpWWl4aW8GBs3tpWqE6IFvHxg7J/gDyuNWTHf3QtvnQeHNppdmTgJCfRWoLXmoc83E+DjxUMXtGzOeX2pmamkxKbQwadDK1QnxBkK7wazPoNpbxl7m84bBz88DNVlZlcmGpFAbwWfrM1m9d4C/jKlN5FBvmf0XBnFGewr2SezW4RrUQr6X2F8aDp4Fqx4CV45C3b+YHZloh4J9DNUUFbN3xZtI6VLGDNS4s/4+dIyjcW4ZPxcuCT/MLj4Rbjxe2Of0w+mw0fXQ8khsysTSKCfsb8t2kZpZQ1PX9YfD4+WzTmvLy0rjb4RfYkNjG2F6oRwkC4j4fc/wYSHjU00XhkOa94Aq9Xsyto1CfQzsCojn0/WZnPL2d3oFRt8xs+XV5HHxtyN0jsXbYOXD5x9r/GhaafBsOgeeHsSHN5sdmXtlgR6C1XV1PLQ55uID/fnzglJrfKcS7OWotEyfi7alojuxtZ3l82DggyYdw7871GoLje7snZHAv00aa1J31fAnR+uZ09uGU9ckoy/T8vnnNeXmplK56DOJIW2zhuEEE6jFAycAXekw8Cr4ZcX4D8jYNcSsytrV7zMLqCtOFxcyafrsvl0bTYZeWUE+HgyZ0IPxveKbpXnL7OUsfrQamb0ntHi9V+EMF1AOFzyshHq39wN70+DfpfD5L9DsHwu5GgS6KdQaallybYcPk7P5qdduVg1DO8azm3jujO1f0cCfVvv8P1y4BeqrdUyfi7cQ+JouPVn+GUuLP8X7F4C4x+EYbcYW+MJh5Aj24jWms0HSvh4bRZfbjhIcYWFjiF+/GFcD64YGkdi5Olt8myvtKw0Qn1DGRw92CHPL4TTefnCOfcZi34tuhe+/wusfw+m/hO6jDK7OrckgW6Tf7SKz9cf4JO12Ww/XIqPlwfn94tl+tA4RveIxLMVpiSejMVqYVn2MsbHj8fLQ/5JhJuJ6A6zPoXt3xh7mb4zBQZcBec9AcExZlfnVtp1elhqrSzdkcvH6Vmkbj9CjVUzMC6EJy9N5uIBnQgJ8HZKHety1lFaXcqEeJndItyUUtDnIug+EX56Dla8CDsWyTBMK2uXR3FXTikfr83ms3UHyDtaRWSQDzeOTmR6Sjw9Y858PvnpSs1MxdfTl5GdRjr9tYVwKp8AmPgIDLrm+DDMuv+DC/4lwzCtoN0EenGFha9/O8jHa7P5LasILw/FhN7RTE+JZ1yvKLw9zZnBqbUmLSuNkR1HEuAdYEoNQjhdk8MwM+C8J2UY5gzYFehKqcnAXMATeFNr/cxJ2l0BfAwM01qnt1qVLVRr1azYk8fH6dks3nKYqhorvWODefiCPlw6uPMZL6TVGnYU7uBQ2SFuG3ib2aUI4VxNDsN8J8MwZ6DZI6aU8gReAc4DsoFflVJfaa23NmoXDNwJrHZEoadjf34Zn6w15owfLK6kg58XV6bEMz0ljv6dQ1xqnndqZioKxdlxZ5tdihDmkGGYVmPPW+BwYLfWOgNAKbUAuATY2qjdk8CzwD2tWqGdyqpqWLTpEB+vzWbN3gKUgrFJUTwwtQ/n9Y05ox2EHCktK43B0YOJ8I8wuxQhzCXDMGfMnkDvDGTVu54NjKjfQCk1GIjXWn+jlDppoCulZgOzARISEk6/2ka01qTvL+SjX7NYtOkQZdW1JEYEcO/5vbh8SGc6hvif8Ws40oGjB9hesJ0/D/2z2aUI4RpONgwz7gEYPluGYZphz9FpanxC192plAfwb+CG5p5Iaz0PmAeQkpKim2l+UoeKK/hsnTFnfG9eGYE+nlwwoCPTU+JJ6RLmUkMqp7I0aykA4xPk7FAhGmg8DLP4geMnJSWONrs6l2VPoGcD9XduiAPqbwEeDCQDS21BGgt8pZS62BEfjL6xPIO/f7cNq4YRXcO5fXwPpiTHtupp+M6SmplK95DudOnQxexShHBNjYdh5k+1DcM8IWvDNMGeFPwVSFJKdQUOAFcB1xy7U2tdDNTtiqyUWgrc46hZLimJYdw+3jgNv0uEY07Dd4biqmLW5qzld8m/M7sUIVxbU8Mw220nJckwTAPNTr7WWtcAdwCLgW3AR1rrLUqpJ5RSFzu6wMYGJ4Tx50m92nSYAyzPXk6trpXFuISw17FhmD+sgoQRxjDM62Nh3y9mV+Yy7Hpr01ovAhY1uu2vJ2k77szLcn9pWWlE+0fTL7Kf2aUI0bZEdIeZn8D2b40pjjIMU0c2uDBBVW0VPx/4mXHx4/BQ8k8gxGlTCvpcCLevMbbB2/I5vJQCK/8DtTVmV2caSRMTrD60moqaCtlqTogz5RNgbFQtwzCABLopUjNTCfQOZFjsMLNLEcI9HBuGmfE+VJUawzCf3gKlh82uzKkk0J2s1lpLWlYaYzuPxcfTx+xyhHAfjYdhtn5hG4Z5BWotZlfnFBLoTrYpbxMFlQUyu0UIR2kwDHMWLH4QXj+7XQzDSKA7WWpWKl4eXoyNG2t2KUK4t4juMPNj2zDMUWMY5uMbIH+P2ZU5jAS6k6VlpjEsZhjBPs7fSEOIdqduGGY1nHM/7FwMrwyHb/8MpTlmV9fqJNCdKKM4g30l+2R2ixDO5hNgnFl65wYYcj2snQ8vDobUp6GyxOzqWo0EuhOlZqYCMC5+nLmFCNFeBcfAhc8bH5z2nATLn4UXB8Gq16CmyuzqzpgEuhOlZaXRL6IfsYHt+2w2IUwX0R2mz4db0iCmH3x/P7ycAr8tBKvV7OpaTALdSXLLc9mUu0lmtwjhSjoPgeu+glmfgV8ofD7bmBGzawnoFq/wbRoJdCdZmr0UjZa1z4VwNUpBj4kwexlMewuqSuD9afDfiyB7rdnVnRYJdCdJy0wjLiiOpNAks0sRQjTFwwP6XwF3pMOUf8KRbfDmBPjoOsjbbXZ1dpFAd4IySxmrDq1ifML4NrObkhDtlpcPjJgNd22Ac/5iDL+8Mhy+vtvllxKQQHeCXw78gsVqYUK8TFcUos3wDYbxDxjBPuwmWP9/xlTHH5+EymKzq2uSBLoTpGalEuobyqDoQWaXIoQ4XUHRxl6md/wKvabCT/+CuYOMNWJcbKqjBLqDWawWlmcv55y4c/DykK2yhGizwrvBFW8ZH552HGisEfNSCmz4EKy1ZlcHSKA73NqctZRWl8rsFiHcRadBcN0XcO0XEBAOX9wKr42FnT+YPtVRAt3B0jLT8PP0Y1SnUWaXIoRoTd3HGycmXfE2WMrhg+kw/wLI+tW0kiTQHUhrTWpWKmd1Ogt/L3+zyxFCtDYPD0ieZiwlMPVfkLcT3joXFs6C3J3OL8fpr9iObC/YzuGywzK7RQh35+UDw28xFv8a/xDsSYP/nAVf3QklB51WhgS6A6VmpeKhPDgn/hyzSxFCOINvEJxzH9z1GwyfDRs+gBeHwJLHoKLI4S8vge5AaZlpDIoaRLhfuNmlCCGcKTASpjwDc9Khz0Xw8wswdyCseAkslQ57WQl0B8kuzWZH4Q5Z+1yI9iwsEaa9Ab9fDnEp8MPD8NJQY6MNB5BAd5ClWUsBZHVFIQR0HACzPoXrvzZOVPIOcMjLyJkuDpKalUqP0B4kdEgwuxQhhKvoejbckmqs8OgA0kN3gKLKItblrJPeuRDiRA5coE8C3QGWH1hOra6V8XMhhFNJoDtAWmYa0QHR9I3oa3YpQoh2RAK9lVXWVPLLwV8YHz8eDyWHVwjhPHZ9KKqUmgzMBTyBN7XWzzS6/0/AzUANkAv8Tmu9v5VrbRNWH1pNRU2FnB0q2j2LxUJ2djaVlY6bd+3O/Pz8iIuLw9vb2+7HNBvoSilP4BXgPCAb+FUp9ZXWemu9ZuuBFK11uVLqNuBZYMZpVe8m0rLSCPIOYljsMLNLEcJU2dnZBAcHk5iYKDt1nSatNfn5+WRnZ9O1a1e7H2fPmMBwYLfWOkNrXQ0sAC5p9OJpWuty29VVQJzdFbiRWmstaVlpjOk8Bm9P+99VhXBHlZWVRERESJi3gFKKiIiI0/7rxp5A7wxk1buebbvtZG4CvmvqDqXUbKVUulIqPTc31/4q24hNeZsoqCyQ2S1C2EiYt1xLjp09gd7Usza5irtSahaQAvyzqfu11vO01ila65SoqCj7q2wjUjNT8fLwYkznMWaXIoRoh+z5UDQbiK93PQ44YT1IpdS5wEPAOVpr19pozwmOrX0+PHY4wT7BZpcjhGiH7Omh/wokKaW6KqV8gKuAr+o3UEoNBl4HLtZaH2n9Ml3f3uK97C/ZL2eHCtHO1NTUmF1CnWZ76FrrGqXUHcBijGmLb2uttyilngDStdZfYQyxBAEf28Z9MrXWFzuwbpeTmpUKwLj4ceYWIoQLevzrLWw9WNKqz9m3UwcevajfKdtceumlZGVlUVlZyV133cXs2bP5/vvvefDBB6mtrSUyMpIff/yRo0ePMmfOHNLT01FK8eijjzJt2jSCgoI4evQoAJ988gnffPMN8+fP54YbbiA8PJz169czZMgQZsyYwd13301FRQX+/v6888479OrVi9raWu6//34WL16MUopbbrmFvn378vLLL/P5558D8L///Y9XX32Vzz777IyPiV3z0LXWi4BFjW77a73L555xJW1cWmYa/SL6ERsYa3YpQgibt99+m/DwcCoqKhg2bBiXXHIJt9xyC8uXL6dr164UFBQA8OSTTxISEsKmTZsAKCwsbPa5d+7cyZIlS/D09KSkpITly5fj5eXFkiVLePDBB/n000+ZN28ee/fuZf369Xh5eVFQUEBYWBi33347ubm5REVF8c4773DjjTe2ys8rqy22gtzyXDbmbWTO4DlmlyKES2quJ+0oL774Yl1POCsri3nz5nH22WfXze0ODzc2n1myZAkLFiyoe1xYWFizzz19+nQ8PT0BKC4u5vrrr2fXrl0opbBYLHXPe+utt+Ll5dXg9a699lree+89brzxRlauXMm7777bKj+vBHorSMtKA2TtcyFcydKlS1myZAkrV64kICCAcePGMXDgQHbs2HFCW611k9ME69/WeE54YGBg3eVHHnmE8ePH8/nnn7Nv3z7GjRt3yue98cYbueiii/Dz82P69Ol1gX+mZLGRVpCWlUZ8cDw9QnuYXYoQwqa4uJiwsDACAgLYvn07q1atoqqqimXLlrF3716AuiGXSZMm8fLLL9c99tiQS0xMDNu2bcNqtdb19E/2Wp07G6fnzJ8/v+72SZMm8dprr9V9cHrs9Tp16kSnTp146qmnuOGGG1rtZ5ZAP0NlljJWH1rN+PjxchKFEC5k8uTJ1NTUMGDAAB555BHOOussoqKimDdvHpdffjkDBw5kxgxjhZKHH36YwsJCkpOTGThwIGlpxl/dzzzzDBdeeCETJkygY8eOJ32t++67jwceeIDRo0dTW1tbd/vNN99MQkICAwYMYODAgXzwwQd1982cOZP4+Hj69m29VVmV1k2eI+RwKSkpOj093ZTXbk2L9y3mnmX3MH/yfIbGDDW7HCFcxrZt2+jTp4/ZZbisO+64g8GDB3PTTTedtE1Tx1AptVZrndJUexlDP0OpmamE+YYxKGqQ2aUIIdqIoUOHEhgYyHPPPdeqzyuBfgYsVgs/Zf/ExC4T8fTwNLscIUQbsXbtWoc8r4yhn4H0w+mUWkpldosQwiVIoJ+BtKw0/Dz9GNlppNmlCCGEBHpLaa1Jy0pjZKeR+Hv5m12OEEJIoLfUtoJtHC47LGufCyFchgR6C9RYa1i4YyEeyoNz4s4xuxwhhJONGjXK7BKaJLNcTtOOgh08uuJRtuRv4YqeVxDm1/yaD0II97JixQqzS2iSBLqdqmureX3j67y96W06+Hbgn+f8k/O7nG92WUK0Dd/9BQ5vat3njO0PU5456d1lZWVceeWVZGdnU1tbyyOPPEKPHj3405/+xNGjR4mMjGT+/Pl07NiRcePGMWLECNLS0igqKuKtt95i7NixbNmyhRtvvJHq6mqsViuffvopSUlJDZbVdSUS6HZYf2Q9j654lL3Fe7m4+8Xcm3IvoX6hZpclhDiF77//nk6dOvHtt98CxnorU6ZM4csvvyQqKoqFCxfy0EMP8fbbbwPGRhVr1qxh0aJFPP744yxZsoTXXnuNu+66i5kzZ1JdXd3gtH5XJIF+CmWWMuaum8uC7QuIDYzl1XNflf1ChWiJU/SkHaV///7cc8893H///Vx44YWEhYWxefNmzjvvPABqa2sbrM9y+eWXA8ZZnPv27QNg5MiRPP3002RnZ3P55ZeTlJTk9J/jdEign8TPB37miZVPcLjsMFf3vpo7h9xJoHdg8w8UQriEnj17snbtWhYtWsQDDzzAeeedR79+/Vi5cmWT7X19fQHw9PSsWx3xmmuuYcSIEXz77becf/75vPnmm0yY4Loz2yTQGymqLOLZX5/l64yv6RrSlXenvMugaFmnRYi25uDBg4SHhzNr1iyCgoKYN28eubm5rFy5kpEjR2KxWNi5cyf9+p18842MjAy6devGnXfeSUZGBhs3bpRAbwu01izet5i/r/k7JVUl/H7A75k9YDY+nj5mlyaEaIFNmzZx77334uHhgbe3N6+++ipeXl7ceeedFBcXU1NTw913333KQF+4cCHvvfce3t7exMbG8te//vWkbV2BLJ8L5JTl8NTqp1iatZR+Ef14fNTj9ArvZXZZQrRpsnzumZPlc0+DVVv5dNenPJ/+PDXWGu5JuYeZfWbi5dGuD4sQoo1qt8m1v2Q/j614jPScdIbHDuexkY8R3yHe7LKEEKLF2l2g11hreHfru/xnw3/w8fDh8VGPc1mPy2T7OCFEm9euAn1HwQ4e+eURthVsY0L8BB466yGiA6LNLksIIVpFuwj0qtoqXv/tdd7Z/A4hviE8d85znNflPOmVCyHcitsH+rqcdTy64lH2lezjku6XcO+wewnxDTG7LCGEaHVuu3xumaWMp1c9zfXfX4/FauH1c1/nqTFPSZgLIc7Y1KlTKSoqMruME7hlD3159nKeXPUkOWU5zOozizmD5xDgHWB2WUIIN7Fo0SKzS2iSWwV6YWUh//j1H3yb8S3dQ7rLaftCuIh/rPkH2wu2t+pz9g7vzf3D7z/p/U0tn3v//fczY8YM0tLSAPjggw/o0aMHubm53HrrrWRmZgLwwgsvMHr0aI4ePcqcOXNIT09HKcWjjz7KtGnTSExMJD09ncjIyFb9mc6UWwS61prv9n7HM2ueodRSym0Db+Pm/jfLaftCtGNNLZ97//3306FDB9asWcO7777L3XffzTfffMNdd93FH//4R8aMGUNmZibnn38+27Zt48knnyQkJIRNm4y13AsLC838kZrV5gP9cNlhnlr1FMuyl9E/sj+Pj3qcpDDXXuJSiPbmVD1pR2m8fO7YsWMBuPrqq+u+//GPfwRgyZIlbN26te6xJSUllJaWsmTJEhYsWFB3e1iYa+9QZlegK6UmA3MBT+BNrfUzje73Bd4FhgL5wAyt9b7WLbUhq7byyc5PeH7t81i1lXtT7mVmn5l4eng68mWFEG1E4+VzJ02aBNBguvKxy1arlZUrV+Lv79/gObTWbWp6c7OzXJRSnsArwBSgL3C1Uqpvo2Y3AYVa6x7Av4F/tHah9e0r3sfvFv+OJ1c9SXJkMp9e/CnX9btOwlwIUefgwYMEBAQwa9Ys7rnnHtatWwcYKyge+z5y5EgAJk2axMsvv1z32A0bNjR5u6sPudgzbXE4sFtrnaG1rgYWAJc0anMJ8F/b5U+AicpBb2tf7P6CK76+gp2FO3li1BO8cd4bxAfLGixCiIY2bdrE8OHDGTRoEE8//TQPP/wwAFVVVYwYMYK5c+fy73//G4AXX3yR9PR0BgwYQN++fXnttdcAePjhhyksLCQ5OZmBAwfWfZjqqppdPlcpdQUwWWt9s+36tcAIrfUd9dpstrXJtl3fY2uT1+i5ZgOzARISEobu37//tAtel7OO97a9xwPDHyAqIOq0Hy+EcA5XXD7XVWennIwjls9tqqfd+F3AnjZorecB88BYD92O1z7BkJghDIkZ0pKHCiGEW7Mn0LOB+mMaccDBk7TJVkp5ASFAQatUKIQQreTY5s/uyp4x9F+BJKVUV6WUD3AV8FWjNl8B19suXwGkarO2QhJCuAyJgZZrybFrNtC11jXAHcBiYBvwkdZ6i1LqCaXUxbZmbwERSqndwJ+Av5x2JUIIt+Ln50d+fr6EegtorcnPz8fPz++0Hid7igohHMJisZCdnU1lZaXZpbRJfn5+xMXF4e3t3eB22VNUCOF03t7edO3a1ewy2hW3XT5XCCHaGwl0IYRwExLoQgjhJkz7UFQplQuc/qmihkggr9lW7Yccj4bkeBwnx6IhdzgeXbTWTZ4mb1qgnwmlVPrJPuVtj+R4NCTH4zg5Fg25+/GQIRchhHATEuhCCOEm2mqgzzO7ABcjx6MhOR7HybFoyK2PR5scQxdCCHGittpDF0II0YgEuhBCuAmXDnSl1GSl1A6l1G6l1AkrOCqlfJVSC233r1ZKJTq/Suex43j8SSm1VSm1USn1o1Kqixl1OkNzx6JeuyuUUlop5bZT1cC+46GUutL2/2OLUuoDZ9foTHb8riQopdKUUuttvy9Tzaiz1WmtXfIL8AT2AN0AH+A3oG+jNn8AXrNdvgpYaHbdJh+P8UCA7fJt7no87DkWtnbBwHJgFZBidt0m/99IAtYDYbbr0WbXbfLxmAfcZrvcF9hndt2t8eXKPXSX2pzaBTR7PLTWaVrrctvVVRi7S7kje/5vADwJPAu4+/qt9hyPW4BXtNaFAFrrI06u0ZnsOR4a6GC7HMKJu7C1Sa4c6J2BrHrXs223NdlGGxtxFAMRTqnO+ew5HvXdBHzn0IrM0+yxUEoNBuK11t84szCT2PN/oyfQUyn1i1JqlVJqstOqcz57jsdjwCylVDawCJjjnNIcy5XXQ2+1zandhN0/q1JqFpACnOPQisxzymOhlPIA/g3c4KyCTGbP/w0vjGGXcRh/uf2klErWWhc5uDYz2HM8rgbma62fU0qNBP7Pdjysji/PcVy5h346m1PTDjantud4oJQ6F3gIuFhrXeWk2pytuWMRDCQDS5VS+4CzgK/c+INRe39XvtRaW7TWe4EdGAHvjuw5HjcBHwForVcCfhgLd7Vprhzosjl1Q80eD9sww+sYYe7OY6SnPBZa62KtdaTWOlFrnYjxecLFWmt33fPQnt+VLzA+NEcpFYkxBJPh1Cqdx57jkQlMBFBK9cEI9FynVukALhvoWjanbsDO4/FPIAj4WCm1QSnV+D+xW7DzWLQbdh6PxUC+UmorkAbcq7XON6dix7LzePwZuEUp9RvwIXCDO3QG5dR/IYRwEy7bQxdCCHF6JNCFEMJNSKALIYSbkEAXQgg3IYEuhBBuQgJdCDsppZa68clJwg1IoAtRj1LK0+wahGgpCXTRbiilEpVS25VS/7Wtgf2JUipAKbVPKfVXpdTPwHSl1CDbAlYblVKfK6XC6j3NLKXUCqXUZqXUcLN+FiGaIoEu2ptewDyt9QCgBGNNfYBKrfUYrfUC4F3gflubTcCj9R4fqLUeZXvc206sW4hmSaCL9iZLa/2L7fJ7wBjb5YUASqkQIFRrvcx2+3+Bs+s9/kMArfVyoINSKtTxJQthHwl00d40Xuvi2PWyM3y8EKaTQBftTYJt/Wsw1sT+uf6dWutioFApNdZ207XAsnpNZgAopcYAxbb2QrgECXTR3mwDrldKbQTCgVebaHM98E9bm0HAE/XuK1RKrQBew1hTWwiXIastinZDKZUIfKO1Tja5FCEcQnroQgjhJqSHLoQQbkJ66EII4SYk0IUQwk1IoAshhJuQQBdCCDchgS6EEG7i/wHIHmIR8q+rY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D:\UPGRAD\Machine Learning- I\Module-VIII Group Case Study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13280" y="2437227"/>
            <a:ext cx="4725477" cy="332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443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Lead Scoring</vt:lpstr>
      <vt:lpstr>Slide 2</vt:lpstr>
      <vt:lpstr>Leads by Source</vt:lpstr>
      <vt:lpstr>Leads by Occupation</vt:lpstr>
      <vt:lpstr>Leads by Specialization</vt:lpstr>
      <vt:lpstr>Leads by Cities</vt:lpstr>
      <vt:lpstr>ROC Curve</vt:lpstr>
      <vt:lpstr>KEY TAKEAWAYS FROM THE MODEL </vt:lpstr>
      <vt:lpstr>CUT – OFF : </vt:lpstr>
      <vt:lpstr>Conclusion: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</dc:title>
  <dc:creator>Nitin Jayan</dc:creator>
  <cp:lastModifiedBy>Lenovo</cp:lastModifiedBy>
  <cp:revision>8</cp:revision>
  <dcterms:created xsi:type="dcterms:W3CDTF">2021-01-11T17:37:33Z</dcterms:created>
  <dcterms:modified xsi:type="dcterms:W3CDTF">2021-01-11T18:29:26Z</dcterms:modified>
</cp:coreProperties>
</file>