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71" r:id="rId5"/>
    <p:sldId id="270" r:id="rId6"/>
    <p:sldId id="269" r:id="rId7"/>
    <p:sldId id="258" r:id="rId8"/>
    <p:sldId id="266" r:id="rId9"/>
    <p:sldId id="273" r:id="rId10"/>
    <p:sldId id="279" r:id="rId11"/>
    <p:sldId id="277" r:id="rId12"/>
    <p:sldId id="278" r:id="rId13"/>
    <p:sldId id="262" r:id="rId14"/>
    <p:sldId id="280" r:id="rId15"/>
    <p:sldId id="276" r:id="rId16"/>
    <p:sldId id="263" r:id="rId17"/>
    <p:sldId id="275" r:id="rId18"/>
    <p:sldId id="281" r:id="rId19"/>
    <p:sldId id="283" r:id="rId20"/>
    <p:sldId id="284" r:id="rId21"/>
    <p:sldId id="259" r:id="rId22"/>
    <p:sldId id="260" r:id="rId23"/>
    <p:sldId id="261" r:id="rId24"/>
    <p:sldId id="285" r:id="rId25"/>
    <p:sldId id="286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F3F2-3EA8-4003-99C2-8C1B1C9A1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7EB01-0AAB-4C01-A4FB-88126894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CF78-B708-4305-8060-2EE589FB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22A-8B9D-49D4-85D2-5DB7B56D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DF9C-6EC0-47B9-A9F7-0AFB7EE9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F59-991E-42EE-9CB9-D1A24E50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C0A98-AE51-4DA2-B0D6-879A70D21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7F77-8063-42C4-8289-667E1F94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A0B1-BA9A-4D06-AB55-967F34D9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4775-6655-4E94-9AC5-D22BE7F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CF214-83ED-42BC-92BC-97A69108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17691-5C5A-45A9-97C6-57BA32235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7D07-02C1-41D3-8029-92E10AE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23B2-5D3A-485C-B294-47AE8BE9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EE2F-E770-482E-9CD7-74EAFD0E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04DA-04B6-49D0-BA99-AF97F50B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73C1-B8D2-4B3C-B947-7DF1F9AD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46B0-04AB-4101-909C-9A2AECF2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1942-62DE-493C-B0D6-DEDDA078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74FE-9907-4AED-BE8C-BB5B6F3D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0913-27EB-4430-8E8F-6F0390B6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8485-74E5-43D1-8281-908B0F946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22A1-0E8B-4041-AE48-08B07425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2132-AC98-4630-BBD2-EB4E278D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730E-0E4D-4663-8FC6-1385E595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7970-C1BE-471E-A388-35FC3F3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B6A4-BF0D-4FB3-9DA0-5D6AD4C4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C6F64-8D19-4262-AD2F-0027DE7D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FF863-808A-4755-A3E2-0360AC2B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57ECF-1F2A-4D3D-93A4-734FABE1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D3AF-C0E1-4FAA-96B4-819CAA60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8D4-78D2-4720-8C0C-7D9DFB3D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ACE55-32AE-4504-AE79-E8FFFD9B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E849-EB28-4941-BA2C-9F536044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2EAED-3935-40A0-9F12-DBA831040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D4BCD-BE0E-4D2A-ADFA-EBA2E1AA5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A2083-3E82-4674-833C-3CEBDF61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C4832-6A6F-42DE-8BC7-B28FACBE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29891-4FD6-485D-A893-7F13FE3E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462-8E52-4AE5-A628-FD04100B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532FA-8809-46AE-A6FB-B8BA2FB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8E644-3BD3-4DB8-BA8F-F58914E7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AE70-A3F7-41EB-B5E4-2D48C20C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84B35-AF83-43AB-8371-38522E7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C823-5F9C-47B5-98C0-F5782CB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75482-BFFA-49DB-B8B5-8FDA395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DAA9-F12C-45F9-8EBD-1E32221A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7E8C-AC57-421D-9A23-16E770D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1CEAD-533A-4D8C-AF0F-3C09C40F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99C5-7DAB-4534-B943-3797BDCF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E4F-5B00-4106-85CC-7B1C3D65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DEFF-7C91-450E-8D41-9BE1EAB9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7C1C-E6AF-4101-BB3E-29F40ACF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1BA1-4F66-4C3C-B37A-921FE2C5B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40E93-7AC9-4A9F-908B-DE592D12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7EA8A-D444-495E-A462-F4888FA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F19B-FF88-4509-9CD0-5E39404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E424-4871-4617-9071-E94F80A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C893-283E-4EBD-93C0-4C8ED890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AE9F5-2425-4A60-B125-254A9228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A7ED-8A8A-4DCA-8C08-00E760CB3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ABF5-F81C-4710-8D96-912E3B45AF3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ADB9-0B20-4571-AAA2-668C1DA07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9F92-D583-48AE-8F2E-729BB41E6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5E29-5583-40BF-A668-31FEDE72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473D-BE8E-4B9A-B4C2-E76781CB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Resilient Distributed Datasets</a:t>
            </a:r>
            <a:br>
              <a:rPr lang="en-US" b="1" dirty="0"/>
            </a:br>
            <a:r>
              <a:rPr lang="en-US" b="1" dirty="0"/>
              <a:t>( RDDs )</a:t>
            </a:r>
          </a:p>
        </p:txBody>
      </p:sp>
    </p:spTree>
    <p:extLst>
      <p:ext uri="{BB962C8B-B14F-4D97-AF65-F5344CB8AC3E}">
        <p14:creationId xmlns:p14="http://schemas.microsoft.com/office/powerpoint/2010/main" val="27928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D210-BAAC-49F7-8B46-2D5FC212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you mean by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2F5C-B71A-430B-8ED2-93E9B9C0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100000 =&gt; 10^5</a:t>
            </a:r>
          </a:p>
          <a:p>
            <a:r>
              <a:rPr lang="en-US" dirty="0"/>
              <a:t>300 sec =&gt; 300/60 = 5 min</a:t>
            </a:r>
          </a:p>
          <a:p>
            <a:r>
              <a:rPr lang="en-US" dirty="0"/>
              <a:t>Float 5.0 =&gt; int 5</a:t>
            </a:r>
          </a:p>
          <a:p>
            <a:r>
              <a:rPr lang="en-US" dirty="0"/>
              <a:t>STRING =&gt; string</a:t>
            </a:r>
          </a:p>
          <a:p>
            <a:r>
              <a:rPr lang="en-US" dirty="0"/>
              <a:t>X = [1,2,3,4,5] </a:t>
            </a:r>
          </a:p>
          <a:p>
            <a:r>
              <a:rPr lang="en-US" dirty="0"/>
              <a:t>X1 = [1,3,5]</a:t>
            </a:r>
          </a:p>
        </p:txBody>
      </p:sp>
    </p:spTree>
    <p:extLst>
      <p:ext uri="{BB962C8B-B14F-4D97-AF65-F5344CB8AC3E}">
        <p14:creationId xmlns:p14="http://schemas.microsoft.com/office/powerpoint/2010/main" val="223498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AE6-4545-4AB4-B240-6531357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6B35-1C8C-47D5-969C-20F30BF7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Transformation is applied on existing RDD.</a:t>
            </a:r>
          </a:p>
          <a:p>
            <a:r>
              <a:rPr lang="en-US" dirty="0"/>
              <a:t>When you apply a transformation on RDD create a new RDD from the existing RDD.</a:t>
            </a:r>
          </a:p>
          <a:p>
            <a:r>
              <a:rPr lang="en-US" dirty="0"/>
              <a:t>Every time we are applying transformation then it will create a new RDD.</a:t>
            </a:r>
          </a:p>
          <a:p>
            <a:r>
              <a:rPr lang="en-US" dirty="0"/>
              <a:t>We use transformation to transform the data as per requirements.</a:t>
            </a:r>
          </a:p>
          <a:p>
            <a:r>
              <a:rPr lang="en-US" dirty="0"/>
              <a:t>Transformation applies on RDD as well as </a:t>
            </a:r>
            <a:r>
              <a:rPr lang="en-US" dirty="0" err="1"/>
              <a:t>DataFrame</a:t>
            </a:r>
            <a:r>
              <a:rPr lang="en-US" dirty="0"/>
              <a:t> both. </a:t>
            </a:r>
          </a:p>
          <a:p>
            <a:r>
              <a:rPr lang="en-US" dirty="0"/>
              <a:t>Transformation function like – map, filter, flat map etc.</a:t>
            </a:r>
          </a:p>
          <a:p>
            <a:r>
              <a:rPr lang="en-US" dirty="0"/>
              <a:t>Two types of the transformation function.</a:t>
            </a:r>
          </a:p>
          <a:p>
            <a:pPr lvl="1"/>
            <a:r>
              <a:rPr lang="en-US" dirty="0"/>
              <a:t>Wide Transformation. – Need shuffling data across node – </a:t>
            </a:r>
            <a:r>
              <a:rPr lang="en-US" dirty="0" err="1"/>
              <a:t>groupby</a:t>
            </a:r>
            <a:r>
              <a:rPr lang="en-US" dirty="0"/>
              <a:t>, join, etc.</a:t>
            </a:r>
          </a:p>
          <a:p>
            <a:pPr lvl="1"/>
            <a:r>
              <a:rPr lang="en-US" dirty="0"/>
              <a:t>Narrow Transformation. – No need of shuffling – map, </a:t>
            </a:r>
            <a:r>
              <a:rPr lang="en-US" dirty="0" err="1"/>
              <a:t>flatmap</a:t>
            </a:r>
            <a:r>
              <a:rPr lang="en-US" dirty="0"/>
              <a:t> , filter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0F735-545C-4EE5-871B-76ED71BC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7" y="138222"/>
            <a:ext cx="10579395" cy="64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684DF-6126-40A7-B04D-4608D89A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Transformation Work Flow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FBD14-B2CB-4D06-934B-D3797A0D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21" y="3266429"/>
            <a:ext cx="8705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27B-A1CD-46CE-9D48-03AA78BD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you mean by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0864-1612-4A69-AA01-E5DF6614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</a:t>
            </a:r>
          </a:p>
          <a:p>
            <a:r>
              <a:rPr lang="en-US" dirty="0"/>
              <a:t>Result / Output</a:t>
            </a:r>
          </a:p>
          <a:p>
            <a:r>
              <a:rPr lang="en-US" dirty="0"/>
              <a:t>Y = [1,2,3,4]</a:t>
            </a:r>
          </a:p>
          <a:p>
            <a:r>
              <a:rPr lang="en-US" dirty="0"/>
              <a:t>Sum of Y is 10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3F50-EACB-4E16-87AA-FDD1CD9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B08D-E8E4-48D4-986D-1ECA4FB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will not create RDD like Transformation.</a:t>
            </a:r>
          </a:p>
          <a:p>
            <a:r>
              <a:rPr lang="en-US" dirty="0"/>
              <a:t>Action apply on transformed RDD.</a:t>
            </a:r>
          </a:p>
          <a:p>
            <a:r>
              <a:rPr lang="en-US" dirty="0"/>
              <a:t>Action return all entire RDD content.</a:t>
            </a:r>
          </a:p>
          <a:p>
            <a:r>
              <a:rPr lang="en-US" dirty="0"/>
              <a:t>Action function must be apply when you want to get result.</a:t>
            </a:r>
          </a:p>
          <a:p>
            <a:r>
              <a:rPr lang="en-US" dirty="0"/>
              <a:t>Action apply on RDD and </a:t>
            </a:r>
            <a:r>
              <a:rPr lang="en-US" dirty="0" err="1"/>
              <a:t>DataFrame</a:t>
            </a:r>
            <a:r>
              <a:rPr lang="en-US" dirty="0"/>
              <a:t> both.</a:t>
            </a:r>
          </a:p>
          <a:p>
            <a:r>
              <a:rPr lang="en-US" dirty="0"/>
              <a:t>Action function like – count , collect , sum , show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1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C589D519-0D19-449F-840D-EB10C5B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23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4763D-47E5-4EB8-8B3E-987AF2EB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2CA-E6EB-4707-B336-F7E1170C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BEFA4-DF2F-44E1-9262-E27F1D16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5606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DC43-45E2-4B3D-8631-5EA0DA1F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OVERVIEW OF AIRLINE</a:t>
            </a:r>
          </a:p>
        </p:txBody>
      </p:sp>
      <p:pic>
        <p:nvPicPr>
          <p:cNvPr id="1026" name="Picture 2" descr="Western Global Airlines | LinkedIn">
            <a:extLst>
              <a:ext uri="{FF2B5EF4-FFF2-40B4-BE49-F238E27FC236}">
                <a16:creationId xmlns:a16="http://schemas.microsoft.com/office/drawing/2014/main" id="{C396360B-635B-42C4-B8B6-CE5C207FA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91" y="1645893"/>
            <a:ext cx="8488018" cy="48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9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348DF-95E6-4037-9488-87DAB97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9C7E0-7D75-40CE-98A7-0F5518DB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Resilient Distributed Datasets ( RDDs ).</a:t>
            </a:r>
          </a:p>
          <a:p>
            <a:r>
              <a:rPr lang="en-US" dirty="0"/>
              <a:t>What is Directed Acyclic Graph ( DAG ).</a:t>
            </a:r>
          </a:p>
          <a:p>
            <a:r>
              <a:rPr lang="en-US" dirty="0"/>
              <a:t>Types of Operations in RDDs.</a:t>
            </a:r>
          </a:p>
          <a:p>
            <a:r>
              <a:rPr lang="en-US" dirty="0"/>
              <a:t>What is Transformation Functions.</a:t>
            </a:r>
          </a:p>
          <a:p>
            <a:r>
              <a:rPr lang="en-US" dirty="0"/>
              <a:t>What is Action Functions.</a:t>
            </a:r>
          </a:p>
          <a:p>
            <a:r>
              <a:rPr lang="en-US" dirty="0"/>
              <a:t>Business Overview.</a:t>
            </a:r>
          </a:p>
          <a:p>
            <a:r>
              <a:rPr lang="en-US" dirty="0"/>
              <a:t>Apply Transformation and Action functions on RDDs.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4EF893-1435-4208-80B3-56002ABC59D9}"/>
              </a:ext>
            </a:extLst>
          </p:cNvPr>
          <p:cNvSpPr txBox="1"/>
          <p:nvPr/>
        </p:nvSpPr>
        <p:spPr>
          <a:xfrm>
            <a:off x="450573" y="574127"/>
            <a:ext cx="11065565" cy="594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airline industry encompasses a wide range of businesses, called airlines, which offer </a:t>
            </a:r>
            <a:r>
              <a:rPr lang="en-US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transport services</a:t>
            </a: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 paying customers or business partners.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3 different types of Airlines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 airline.</a:t>
            </a:r>
            <a:endParaRPr lang="en-US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Charter airline.</a:t>
            </a:r>
            <a:endParaRPr lang="en-US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airline</a:t>
            </a:r>
            <a:endParaRPr lang="en-US" sz="240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Airlines are classified by their routes and by their schedules. The two major classifications are </a:t>
            </a:r>
            <a:r>
              <a:rPr lang="en-US" sz="24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domestic airlines and international airlines</a:t>
            </a: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Domestic airlines provide services within a country. International airlines, on the other hand, operate both within a nation and between two or more nations.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F4EE7-C411-4121-94A2-AB6A7969BAE9}"/>
              </a:ext>
            </a:extLst>
          </p:cNvPr>
          <p:cNvSpPr txBox="1"/>
          <p:nvPr/>
        </p:nvSpPr>
        <p:spPr>
          <a:xfrm>
            <a:off x="410817" y="473374"/>
            <a:ext cx="10946296" cy="550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 AND DEST: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its name suggests, Origin &amp; Destination is the starting point (origin airport) and end point (destination airport) of a traveler's directional journey. For instance, the origin is LHR and the destination is LAX.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2286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this doesn’t necessarily mean this is a non-stop flight. The passenger might have to change flights at JFK, for example, before getting to her/his destination of LAX.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LAX:</a:t>
            </a:r>
            <a:r>
              <a:rPr lang="en-US" sz="2000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Angeles International Airport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JFK:</a:t>
            </a:r>
            <a:r>
              <a:rPr lang="en-US" sz="2000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F. Kennedy International Airport, More than 70 airlines operate out of JFK.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LHR: 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Heathrow International Airport (LHR) London.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0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71E79-FF6D-4D21-B8F8-0B75E4421443}"/>
              </a:ext>
            </a:extLst>
          </p:cNvPr>
          <p:cNvSpPr txBox="1"/>
          <p:nvPr/>
        </p:nvSpPr>
        <p:spPr>
          <a:xfrm>
            <a:off x="251791" y="432347"/>
            <a:ext cx="11251096" cy="5264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CRS Departure Time And Departure Time: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flight is counted as "on time" if it operated less than 15 minutes later the scheduled time shown in the carriers' Computerized Reservations Systems (CRS). And 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 performance is based on departure from the gate.</a:t>
            </a: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endParaRPr 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endParaRPr lang="en-US" sz="20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endParaRPr 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CRS Arrival Time And Arrival time: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flight is counted as "on time" if it operated less than 15 minutes later the scheduled time shown in the carriers' Computerized Reservations Systems (CRS). And 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time is when the plane pulls up to the gate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8A03E-5669-489C-877C-5D44084635B0}"/>
              </a:ext>
            </a:extLst>
          </p:cNvPr>
          <p:cNvSpPr txBox="1"/>
          <p:nvPr/>
        </p:nvSpPr>
        <p:spPr>
          <a:xfrm>
            <a:off x="291548" y="411386"/>
            <a:ext cx="10787269" cy="631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Delay: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flight delay is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airline flight takes off and/or lands later than its scheduled time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... When a flight is delayed, the FAA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 Federal Aviation Administration)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allocates slots for takeoffs and landings based on which flight is scheduled first.</a:t>
            </a:r>
            <a:endParaRPr lang="en-US" sz="20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endParaRPr lang="en-US" sz="20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 Delay: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flight delay is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airline flight takes off and/or lands later than its scheduled time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Federal Aviation Administration (FAA) considers a flight to be delayed when it is 15 minutes later than its scheduled time.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 Delay: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Carrier: The cause of the cancellation or delay was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circumstances within the airline's control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(e.g. maintenance or crew problems, aircraft cleaning, baggage loading, fueling, etc.). ... Late-arriving aircraft: A previous flight with same aircraft arrived late, causing the present flight to depart late.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1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C9247-A2BE-44BE-AB93-EA4E668239A1}"/>
              </a:ext>
            </a:extLst>
          </p:cNvPr>
          <p:cNvSpPr txBox="1"/>
          <p:nvPr/>
        </p:nvSpPr>
        <p:spPr>
          <a:xfrm>
            <a:off x="291548" y="775573"/>
            <a:ext cx="11608904" cy="492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Delay: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Inclement weather,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thunderstorms, snowstorms, wind shear, icing and fog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creates potentially hazardous conditions in the nation's airspace system. These conditions are, by far, the largest cause of flight delays.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passengers are unable to fly on time due to severe weather conditions, thick fog or an ash cloud,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not entitled to compensation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is because weather conditions are considered as an “extraordinary circumstance”.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 Delay: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b="1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Delays or cancellations coded "NAS" are </a:t>
            </a:r>
            <a:r>
              <a:rPr lang="en-US" sz="20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type of weather delays that could be reduced with corrective action by the airports</a:t>
            </a:r>
            <a:r>
              <a:rPr lang="en-US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or the Federal Aviation Administration.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3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F22EB-A8D8-448C-9225-40C9727BFB50}"/>
              </a:ext>
            </a:extLst>
          </p:cNvPr>
          <p:cNvSpPr txBox="1"/>
          <p:nvPr/>
        </p:nvSpPr>
        <p:spPr>
          <a:xfrm>
            <a:off x="715617" y="424070"/>
            <a:ext cx="105354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</a:rPr>
              <a:t>Distance:</a:t>
            </a:r>
          </a:p>
          <a:p>
            <a:endParaRPr lang="en-US" dirty="0"/>
          </a:p>
          <a:p>
            <a:pPr algn="ctr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Route category lengths tend to define short-haul routes as being shorter than 600–800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nmi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(1,100–1,500 km), long-haul as being longer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 2,200–2,600 </a:t>
            </a:r>
            <a:r>
              <a:rPr lang="en-US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nmi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(4,100–4,800 km)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medium-haul as being in-between.</a:t>
            </a:r>
          </a:p>
          <a:p>
            <a:pPr algn="ctr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air mile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also known as a nautical mile, refers to the distance between two locations measured by traveling from one to the other over water or in the air.</a:t>
            </a:r>
          </a:p>
          <a:p>
            <a:pPr algn="ctr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7030A0"/>
                </a:solidFill>
              </a:rPr>
              <a:t>Security Delay: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u="sng" dirty="0">
              <a:solidFill>
                <a:srgbClr val="7030A0"/>
              </a:solidFill>
            </a:endParaRPr>
          </a:p>
          <a:p>
            <a:pPr algn="ctr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Security delay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caused by evacuation of a terminal or concourse, re-boarding of aircraft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because of security breach, inoperative screening equipment and/or long lines in excess of 29 minutes at screening areas.</a:t>
            </a:r>
            <a:endParaRPr lang="en-US" sz="2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9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995A-ACEB-41E7-A047-8E23E9B3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Apply Transformation and Action functions on RDDs.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4701-20BC-4799-824E-397CF0EB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RDD</a:t>
            </a:r>
          </a:p>
          <a:p>
            <a:r>
              <a:rPr lang="en-US" dirty="0"/>
              <a:t>How to apply transformation function on RDD.</a:t>
            </a:r>
          </a:p>
          <a:p>
            <a:r>
              <a:rPr lang="en-US" dirty="0"/>
              <a:t>How to apply Action function on RDD</a:t>
            </a:r>
          </a:p>
        </p:txBody>
      </p:sp>
    </p:spTree>
    <p:extLst>
      <p:ext uri="{BB962C8B-B14F-4D97-AF65-F5344CB8AC3E}">
        <p14:creationId xmlns:p14="http://schemas.microsoft.com/office/powerpoint/2010/main" val="40323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6FB6-D700-4D61-85DD-E4DA0017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AB17-76BE-40BF-83E6-25D94BB4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Resilient – Fault Tolerance and </a:t>
            </a:r>
            <a:r>
              <a:rPr lang="en-US" dirty="0" err="1"/>
              <a:t>Recomputation</a:t>
            </a:r>
            <a:r>
              <a:rPr lang="en-US" dirty="0"/>
              <a:t>.</a:t>
            </a:r>
          </a:p>
          <a:p>
            <a:r>
              <a:rPr lang="en-US" dirty="0"/>
              <a:t>Distributed – Data distribute on multiple nodes</a:t>
            </a:r>
          </a:p>
          <a:p>
            <a:r>
              <a:rPr lang="en-US" dirty="0"/>
              <a:t>Datasets – text file like csv, json, html etc.</a:t>
            </a:r>
          </a:p>
          <a:p>
            <a:r>
              <a:rPr lang="en-US" dirty="0"/>
              <a:t>In memory computation</a:t>
            </a:r>
          </a:p>
          <a:p>
            <a:r>
              <a:rPr lang="en-US" dirty="0"/>
              <a:t>Batch/offline data processing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TB data process in Hadoop take time 100 min</a:t>
            </a:r>
          </a:p>
          <a:p>
            <a:pPr marL="0" indent="0">
              <a:buNone/>
            </a:pPr>
            <a:r>
              <a:rPr lang="en-US" dirty="0"/>
              <a:t>10 TB data process in spark in to RAM take time 1 min</a:t>
            </a:r>
          </a:p>
          <a:p>
            <a:pPr marL="0" indent="0">
              <a:buNone/>
            </a:pPr>
            <a:r>
              <a:rPr lang="en-US" dirty="0"/>
              <a:t>10TB data process in spark on node take time 10 min</a:t>
            </a:r>
          </a:p>
        </p:txBody>
      </p:sp>
    </p:spTree>
    <p:extLst>
      <p:ext uri="{BB962C8B-B14F-4D97-AF65-F5344CB8AC3E}">
        <p14:creationId xmlns:p14="http://schemas.microsoft.com/office/powerpoint/2010/main" val="88680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290C1-4C55-44A6-A573-58653E0A1791}"/>
              </a:ext>
            </a:extLst>
          </p:cNvPr>
          <p:cNvSpPr/>
          <p:nvPr/>
        </p:nvSpPr>
        <p:spPr>
          <a:xfrm>
            <a:off x="8261498" y="2721934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21670-1D9D-4F68-99D2-A1402CB17859}"/>
              </a:ext>
            </a:extLst>
          </p:cNvPr>
          <p:cNvSpPr/>
          <p:nvPr/>
        </p:nvSpPr>
        <p:spPr>
          <a:xfrm>
            <a:off x="1828800" y="3168502"/>
            <a:ext cx="1616149" cy="6166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10-TB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29A56D-0C22-4335-A83D-77E877C25A46}"/>
              </a:ext>
            </a:extLst>
          </p:cNvPr>
          <p:cNvSpPr/>
          <p:nvPr/>
        </p:nvSpPr>
        <p:spPr>
          <a:xfrm>
            <a:off x="3444949" y="3455580"/>
            <a:ext cx="4816549" cy="850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28F659-CACF-46CE-B051-47C8FAC6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Distribution Of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F550B-6B1D-4ED6-AD90-35F3A9E96182}"/>
              </a:ext>
            </a:extLst>
          </p:cNvPr>
          <p:cNvSpPr/>
          <p:nvPr/>
        </p:nvSpPr>
        <p:spPr>
          <a:xfrm>
            <a:off x="4938822" y="3051543"/>
            <a:ext cx="1387549" cy="329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Mb/S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BABD5-0328-4776-BBBF-15ABD49D2B1E}"/>
              </a:ext>
            </a:extLst>
          </p:cNvPr>
          <p:cNvSpPr/>
          <p:nvPr/>
        </p:nvSpPr>
        <p:spPr>
          <a:xfrm>
            <a:off x="8314660" y="4465673"/>
            <a:ext cx="1010093" cy="701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Sec</a:t>
            </a:r>
          </a:p>
        </p:txBody>
      </p:sp>
    </p:spTree>
    <p:extLst>
      <p:ext uri="{BB962C8B-B14F-4D97-AF65-F5344CB8AC3E}">
        <p14:creationId xmlns:p14="http://schemas.microsoft.com/office/powerpoint/2010/main" val="35885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4567BE-94DF-4F90-A8FB-60945900B870}"/>
              </a:ext>
            </a:extLst>
          </p:cNvPr>
          <p:cNvSpPr/>
          <p:nvPr/>
        </p:nvSpPr>
        <p:spPr>
          <a:xfrm>
            <a:off x="6476999" y="104552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14737-0698-427C-8B7F-FD5B44D68E53}"/>
              </a:ext>
            </a:extLst>
          </p:cNvPr>
          <p:cNvSpPr/>
          <p:nvPr/>
        </p:nvSpPr>
        <p:spPr>
          <a:xfrm>
            <a:off x="6476999" y="5015025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35519-895C-4C82-B2B0-A16000B47815}"/>
              </a:ext>
            </a:extLst>
          </p:cNvPr>
          <p:cNvSpPr/>
          <p:nvPr/>
        </p:nvSpPr>
        <p:spPr>
          <a:xfrm>
            <a:off x="7905304" y="4414285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2EC30-2BD6-415F-BE13-35832F17D8D1}"/>
              </a:ext>
            </a:extLst>
          </p:cNvPr>
          <p:cNvSpPr/>
          <p:nvPr/>
        </p:nvSpPr>
        <p:spPr>
          <a:xfrm>
            <a:off x="9120958" y="2633329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5043-62A7-4DB6-8940-B5BAEAAC0C71}"/>
              </a:ext>
            </a:extLst>
          </p:cNvPr>
          <p:cNvSpPr/>
          <p:nvPr/>
        </p:nvSpPr>
        <p:spPr>
          <a:xfrm>
            <a:off x="7905304" y="983508"/>
            <a:ext cx="1116419" cy="141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BD9D62-6AE3-466F-8989-CC819AF72102}"/>
              </a:ext>
            </a:extLst>
          </p:cNvPr>
          <p:cNvSpPr/>
          <p:nvPr/>
        </p:nvSpPr>
        <p:spPr>
          <a:xfrm>
            <a:off x="552893" y="3211033"/>
            <a:ext cx="1412363" cy="836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10-TB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EEEB1-7545-4CC1-8C74-DC9A0B042404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1965256" y="811618"/>
            <a:ext cx="4511743" cy="28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3B51-2FC1-4A77-8957-E16EA351DC4B}"/>
              </a:ext>
            </a:extLst>
          </p:cNvPr>
          <p:cNvCxnSpPr>
            <a:stCxn id="10" idx="3"/>
          </p:cNvCxnSpPr>
          <p:nvPr/>
        </p:nvCxnSpPr>
        <p:spPr>
          <a:xfrm flipV="1">
            <a:off x="1965256" y="1998921"/>
            <a:ext cx="5950681" cy="16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8F02C1-921A-45C9-83C4-AA3A05098078}"/>
              </a:ext>
            </a:extLst>
          </p:cNvPr>
          <p:cNvCxnSpPr>
            <a:stCxn id="10" idx="3"/>
          </p:cNvCxnSpPr>
          <p:nvPr/>
        </p:nvCxnSpPr>
        <p:spPr>
          <a:xfrm flipV="1">
            <a:off x="1965256" y="3530009"/>
            <a:ext cx="7166335" cy="9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9D761-9447-4682-8636-D44879100C49}"/>
              </a:ext>
            </a:extLst>
          </p:cNvPr>
          <p:cNvCxnSpPr>
            <a:stCxn id="10" idx="3"/>
          </p:cNvCxnSpPr>
          <p:nvPr/>
        </p:nvCxnSpPr>
        <p:spPr>
          <a:xfrm>
            <a:off x="1965256" y="3629247"/>
            <a:ext cx="5950681" cy="113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C51AF-5DFA-40E6-9D05-411A1E8A8923}"/>
              </a:ext>
            </a:extLst>
          </p:cNvPr>
          <p:cNvCxnSpPr>
            <a:stCxn id="10" idx="3"/>
          </p:cNvCxnSpPr>
          <p:nvPr/>
        </p:nvCxnSpPr>
        <p:spPr>
          <a:xfrm>
            <a:off x="1965256" y="3629247"/>
            <a:ext cx="4522376" cy="18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F4329-1444-4402-956E-447A708FE5E6}"/>
              </a:ext>
            </a:extLst>
          </p:cNvPr>
          <p:cNvSpPr/>
          <p:nvPr/>
        </p:nvSpPr>
        <p:spPr>
          <a:xfrm>
            <a:off x="3822403" y="3414823"/>
            <a:ext cx="1387549" cy="329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Mb/S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E7B56-8EAC-489D-9149-C3E2372F57E1}"/>
              </a:ext>
            </a:extLst>
          </p:cNvPr>
          <p:cNvSpPr/>
          <p:nvPr/>
        </p:nvSpPr>
        <p:spPr>
          <a:xfrm>
            <a:off x="10060165" y="4664206"/>
            <a:ext cx="1518690" cy="701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200 Sec</a:t>
            </a:r>
          </a:p>
          <a:p>
            <a:pPr algn="ctr"/>
            <a:r>
              <a:rPr lang="en-US" dirty="0"/>
              <a:t>Each 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3EEA9-B12B-4A63-81BE-88A867F3C9E7}"/>
              </a:ext>
            </a:extLst>
          </p:cNvPr>
          <p:cNvSpPr/>
          <p:nvPr/>
        </p:nvSpPr>
        <p:spPr>
          <a:xfrm>
            <a:off x="2466753" y="1061483"/>
            <a:ext cx="192272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distributed in 2 TB</a:t>
            </a:r>
          </a:p>
        </p:txBody>
      </p:sp>
    </p:spTree>
    <p:extLst>
      <p:ext uri="{BB962C8B-B14F-4D97-AF65-F5344CB8AC3E}">
        <p14:creationId xmlns:p14="http://schemas.microsoft.com/office/powerpoint/2010/main" val="6810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D34C5F-F1B0-4494-BB30-62456DF96698}"/>
              </a:ext>
            </a:extLst>
          </p:cNvPr>
          <p:cNvSpPr/>
          <p:nvPr/>
        </p:nvSpPr>
        <p:spPr>
          <a:xfrm>
            <a:off x="5443869" y="3056860"/>
            <a:ext cx="1839433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A7BF7-BEDC-4F07-B20B-1D3A9F91DB36}"/>
              </a:ext>
            </a:extLst>
          </p:cNvPr>
          <p:cNvSpPr/>
          <p:nvPr/>
        </p:nvSpPr>
        <p:spPr>
          <a:xfrm>
            <a:off x="9303489" y="3120656"/>
            <a:ext cx="1616148" cy="616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31940-D8DC-45D4-A61D-55A31D6413A6}"/>
              </a:ext>
            </a:extLst>
          </p:cNvPr>
          <p:cNvSpPr/>
          <p:nvPr/>
        </p:nvSpPr>
        <p:spPr>
          <a:xfrm>
            <a:off x="595423" y="3120656"/>
            <a:ext cx="1711842" cy="616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F38D5D-E631-4241-A104-D83630553000}"/>
              </a:ext>
            </a:extLst>
          </p:cNvPr>
          <p:cNvSpPr/>
          <p:nvPr/>
        </p:nvSpPr>
        <p:spPr>
          <a:xfrm>
            <a:off x="3296093" y="2083981"/>
            <a:ext cx="744279" cy="340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85B98-428A-4CAD-B206-616243609BAA}"/>
              </a:ext>
            </a:extLst>
          </p:cNvPr>
          <p:cNvSpPr/>
          <p:nvPr/>
        </p:nvSpPr>
        <p:spPr>
          <a:xfrm>
            <a:off x="3296093" y="2934586"/>
            <a:ext cx="744279" cy="340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E4688-0BB0-420E-9F3B-2EAC8D3C28BD}"/>
              </a:ext>
            </a:extLst>
          </p:cNvPr>
          <p:cNvSpPr/>
          <p:nvPr/>
        </p:nvSpPr>
        <p:spPr>
          <a:xfrm>
            <a:off x="3296093" y="3785191"/>
            <a:ext cx="744279" cy="340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23920-2AAA-4119-81F2-279F4F6A5DBD}"/>
              </a:ext>
            </a:extLst>
          </p:cNvPr>
          <p:cNvSpPr/>
          <p:nvPr/>
        </p:nvSpPr>
        <p:spPr>
          <a:xfrm>
            <a:off x="3296092" y="4635796"/>
            <a:ext cx="744279" cy="340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AB2AE9-8DCC-4E16-8A89-237D8C602E91}"/>
              </a:ext>
            </a:extLst>
          </p:cNvPr>
          <p:cNvSpPr/>
          <p:nvPr/>
        </p:nvSpPr>
        <p:spPr>
          <a:xfrm>
            <a:off x="7283302" y="3333306"/>
            <a:ext cx="2020187" cy="3083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F2491-C800-4459-AE31-48FE833C032C}"/>
              </a:ext>
            </a:extLst>
          </p:cNvPr>
          <p:cNvCxnSpPr>
            <a:stCxn id="9" idx="3"/>
          </p:cNvCxnSpPr>
          <p:nvPr/>
        </p:nvCxnSpPr>
        <p:spPr>
          <a:xfrm flipV="1">
            <a:off x="2307265" y="2254102"/>
            <a:ext cx="988827" cy="117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203CE1-BEB0-4456-9E74-A6B1A291EDF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07265" y="3104707"/>
            <a:ext cx="988828" cy="3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0E8EA-595E-41EB-9D16-38645A65E5A0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07265" y="3429000"/>
            <a:ext cx="988828" cy="52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2349EB-9AC3-445B-8EC7-5E606C72CF3C}"/>
              </a:ext>
            </a:extLst>
          </p:cNvPr>
          <p:cNvCxnSpPr>
            <a:stCxn id="9" idx="3"/>
          </p:cNvCxnSpPr>
          <p:nvPr/>
        </p:nvCxnSpPr>
        <p:spPr>
          <a:xfrm>
            <a:off x="2307265" y="3429000"/>
            <a:ext cx="988827" cy="137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DF452E-C959-4F61-9780-888EDDF69456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040372" y="2254102"/>
            <a:ext cx="1403497" cy="12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67F33D-CE9B-4FA7-A70F-6C2E3B5F29C0}"/>
              </a:ext>
            </a:extLst>
          </p:cNvPr>
          <p:cNvCxnSpPr>
            <a:stCxn id="11" idx="3"/>
          </p:cNvCxnSpPr>
          <p:nvPr/>
        </p:nvCxnSpPr>
        <p:spPr>
          <a:xfrm>
            <a:off x="4040372" y="3104707"/>
            <a:ext cx="1403497" cy="38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A9BFCB-1EEC-4578-B357-DEC1DEAA73D3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4040372" y="3487479"/>
            <a:ext cx="1403497" cy="4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81DA68-8C8C-431C-AD57-BDC842D74656}"/>
              </a:ext>
            </a:extLst>
          </p:cNvPr>
          <p:cNvCxnSpPr>
            <a:cxnSpLocks/>
          </p:cNvCxnSpPr>
          <p:nvPr/>
        </p:nvCxnSpPr>
        <p:spPr>
          <a:xfrm flipV="1">
            <a:off x="4040370" y="3487479"/>
            <a:ext cx="1403498" cy="131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E3A7BC9E-DB57-4F1A-98E9-BA47D91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 flow of Spark</a:t>
            </a:r>
          </a:p>
        </p:txBody>
      </p:sp>
    </p:spTree>
    <p:extLst>
      <p:ext uri="{BB962C8B-B14F-4D97-AF65-F5344CB8AC3E}">
        <p14:creationId xmlns:p14="http://schemas.microsoft.com/office/powerpoint/2010/main" val="42311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DE72B-1F9D-421F-8A31-7A3EC946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Directed Acyclic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1C2BAF-2C0E-4DCC-91CE-CA2A29D4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 is a graph denoting the sequence of operations that are being performed on the target RDD.</a:t>
            </a:r>
          </a:p>
          <a:p>
            <a:r>
              <a:rPr lang="en-US" dirty="0"/>
              <a:t>DAG is set of vertices and edges.</a:t>
            </a:r>
          </a:p>
          <a:p>
            <a:r>
              <a:rPr lang="en-US" dirty="0"/>
              <a:t>Vertices represents RDDs</a:t>
            </a:r>
          </a:p>
          <a:p>
            <a:r>
              <a:rPr lang="en-US" dirty="0"/>
              <a:t>Edges represents operations which are apply on RDDs</a:t>
            </a:r>
          </a:p>
        </p:txBody>
      </p:sp>
    </p:spTree>
    <p:extLst>
      <p:ext uri="{BB962C8B-B14F-4D97-AF65-F5344CB8AC3E}">
        <p14:creationId xmlns:p14="http://schemas.microsoft.com/office/powerpoint/2010/main" val="328523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27C47-8F2C-4B41-9D33-23D57052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DAG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0EEE0-DE2B-4B5A-9AA8-E12AFCA7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054"/>
          </a:xfrm>
        </p:spPr>
        <p:txBody>
          <a:bodyPr/>
          <a:lstStyle/>
          <a:p>
            <a:r>
              <a:rPr lang="en-US" dirty="0"/>
              <a:t>What is DAG Scheduler</a:t>
            </a:r>
          </a:p>
          <a:p>
            <a:r>
              <a:rPr lang="en-US" dirty="0"/>
              <a:t>What is Task Scheduler</a:t>
            </a:r>
          </a:p>
          <a:p>
            <a:r>
              <a:rPr lang="en-US" dirty="0"/>
              <a:t>Executor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5F211-078D-49CB-BB0B-0A765FE8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01" y="3254337"/>
            <a:ext cx="8562975" cy="2390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4FCC55-ACEB-4C60-AF87-DEBCA5CA8E5A}"/>
              </a:ext>
            </a:extLst>
          </p:cNvPr>
          <p:cNvSpPr/>
          <p:nvPr/>
        </p:nvSpPr>
        <p:spPr>
          <a:xfrm>
            <a:off x="5051352" y="5776375"/>
            <a:ext cx="691115" cy="323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Stage-2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35A77-62DA-4500-9509-4B1AE9EFE324}"/>
              </a:ext>
            </a:extLst>
          </p:cNvPr>
          <p:cNvSpPr/>
          <p:nvPr/>
        </p:nvSpPr>
        <p:spPr>
          <a:xfrm>
            <a:off x="5829245" y="5776374"/>
            <a:ext cx="691115" cy="323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D05E5-B16D-41CF-86FF-107017FE34A4}"/>
              </a:ext>
            </a:extLst>
          </p:cNvPr>
          <p:cNvSpPr/>
          <p:nvPr/>
        </p:nvSpPr>
        <p:spPr>
          <a:xfrm>
            <a:off x="4234473" y="5776376"/>
            <a:ext cx="691115" cy="323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Stage-1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98A25-686C-4043-A5B8-44C3F68EC32F}"/>
              </a:ext>
            </a:extLst>
          </p:cNvPr>
          <p:cNvSpPr/>
          <p:nvPr/>
        </p:nvSpPr>
        <p:spPr>
          <a:xfrm>
            <a:off x="7060017" y="5703200"/>
            <a:ext cx="1584251" cy="4543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Platform to run Spark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8FD80-835E-4073-8204-11C32AC01414}"/>
              </a:ext>
            </a:extLst>
          </p:cNvPr>
          <p:cNvSpPr/>
          <p:nvPr/>
        </p:nvSpPr>
        <p:spPr>
          <a:xfrm>
            <a:off x="9138740" y="5710744"/>
            <a:ext cx="1482300" cy="454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Result to 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5C16D-3A7E-49DA-93E4-34E9BDE1A509}"/>
              </a:ext>
            </a:extLst>
          </p:cNvPr>
          <p:cNvSpPr/>
          <p:nvPr/>
        </p:nvSpPr>
        <p:spPr>
          <a:xfrm>
            <a:off x="2341820" y="5773479"/>
            <a:ext cx="914400" cy="384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198855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481EC-EEF5-4D18-A85C-09C1BAAC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Operations in RDDs.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A03903F-EAE9-48D9-B93E-A2A10AA90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6" y="1825625"/>
            <a:ext cx="1013282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1207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Symbol</vt:lpstr>
      <vt:lpstr>Wingdings</vt:lpstr>
      <vt:lpstr>Office Theme</vt:lpstr>
      <vt:lpstr>Resilient Distributed Datasets ( RDDs )</vt:lpstr>
      <vt:lpstr>Agenda </vt:lpstr>
      <vt:lpstr>Resilient Distributed Datasets</vt:lpstr>
      <vt:lpstr>Distribution Of Data</vt:lpstr>
      <vt:lpstr>PowerPoint Presentation</vt:lpstr>
      <vt:lpstr>Work flow of Spark</vt:lpstr>
      <vt:lpstr>Directed Acyclic Graph</vt:lpstr>
      <vt:lpstr>How DAG works</vt:lpstr>
      <vt:lpstr>Types of Operations in RDDs. </vt:lpstr>
      <vt:lpstr>What do you mean by Transformation</vt:lpstr>
      <vt:lpstr>Transformation Functions</vt:lpstr>
      <vt:lpstr>PowerPoint Presentation</vt:lpstr>
      <vt:lpstr>Transformation Work Flow</vt:lpstr>
      <vt:lpstr>What do you mean by Action</vt:lpstr>
      <vt:lpstr>Action Functions</vt:lpstr>
      <vt:lpstr>PowerPoint Presentation</vt:lpstr>
      <vt:lpstr>PowerPoint Presentation</vt:lpstr>
      <vt:lpstr>Business Overview</vt:lpstr>
      <vt:lpstr>OVERVIEW OF AIRLINE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 Transformation and Action functions on RDDs.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admin</dc:creator>
  <cp:lastModifiedBy>admin</cp:lastModifiedBy>
  <cp:revision>42</cp:revision>
  <dcterms:created xsi:type="dcterms:W3CDTF">2022-01-13T07:41:57Z</dcterms:created>
  <dcterms:modified xsi:type="dcterms:W3CDTF">2022-01-28T09:41:03Z</dcterms:modified>
</cp:coreProperties>
</file>