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2"/>
  </p:notesMasterIdLst>
  <p:sldIdLst>
    <p:sldId id="292" r:id="rId2"/>
    <p:sldId id="293" r:id="rId3"/>
    <p:sldId id="291" r:id="rId4"/>
    <p:sldId id="294" r:id="rId5"/>
    <p:sldId id="30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5" r:id="rId14"/>
    <p:sldId id="306" r:id="rId15"/>
    <p:sldId id="307" r:id="rId16"/>
    <p:sldId id="308" r:id="rId17"/>
    <p:sldId id="309" r:id="rId18"/>
    <p:sldId id="310" r:id="rId19"/>
    <p:sldId id="301" r:id="rId20"/>
    <p:sldId id="30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 autoAdjust="0"/>
  </p:normalViewPr>
  <p:slideViewPr>
    <p:cSldViewPr snapToGrid="0">
      <p:cViewPr>
        <p:scale>
          <a:sx n="113" d="100"/>
          <a:sy n="113" d="100"/>
        </p:scale>
        <p:origin x="402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206" y="6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1E98E-239B-4407-B77C-6D04C648AD13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9DE9D-CB8A-4E33-B12E-CE6F1638AA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474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DE9D-CB8A-4E33-B12E-CE6F1638AA1F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61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1040" y="144709"/>
            <a:ext cx="7023377" cy="404614"/>
          </a:xfrm>
        </p:spPr>
        <p:txBody>
          <a:bodyPr/>
          <a:lstStyle>
            <a:lvl1pPr algn="ctr">
              <a:defRPr sz="1400" baseline="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www.incubationmasters.org</a:t>
            </a:r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xmlns="" id="{15826A16-9CCC-4D10-A362-298AA6E214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53" y="4942611"/>
            <a:ext cx="2168147" cy="18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552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3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3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208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53978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0F570F9F-11E5-43A4-97D4-289BF96A7A72}"/>
              </a:ext>
            </a:extLst>
          </p:cNvPr>
          <p:cNvSpPr txBox="1">
            <a:spLocks/>
          </p:cNvSpPr>
          <p:nvPr userDrawn="1"/>
        </p:nvSpPr>
        <p:spPr>
          <a:xfrm>
            <a:off x="2584054" y="5730561"/>
            <a:ext cx="7023377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 baseline="0">
                <a:solidFill>
                  <a:schemeClr val="tx2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www.incubationmasters.org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179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8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389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00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880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7530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65164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C14D3A-C15C-44EC-B076-C5EB16BEB963}"/>
              </a:ext>
            </a:extLst>
          </p:cNvPr>
          <p:cNvSpPr txBox="1"/>
          <p:nvPr/>
        </p:nvSpPr>
        <p:spPr>
          <a:xfrm>
            <a:off x="2345268" y="1363132"/>
            <a:ext cx="80788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i="1" u="sng" dirty="0" smtClean="0"/>
              <a:t> APNA ONLINES.COM</a:t>
            </a:r>
          </a:p>
          <a:p>
            <a:endParaRPr lang="en-IN" sz="5400" b="1" i="1" u="sng" dirty="0" smtClean="0"/>
          </a:p>
          <a:p>
            <a:r>
              <a:rPr lang="en-IN" sz="5400" b="1" i="1" u="sng" dirty="0" err="1" smtClean="0">
                <a:solidFill>
                  <a:srgbClr val="FF0000"/>
                </a:solidFill>
              </a:rPr>
              <a:t>Apna</a:t>
            </a:r>
            <a:r>
              <a:rPr lang="en-IN" sz="5400" b="1" i="1" u="sng" dirty="0" smtClean="0">
                <a:solidFill>
                  <a:srgbClr val="FF0000"/>
                </a:solidFill>
              </a:rPr>
              <a:t> Online </a:t>
            </a:r>
            <a:r>
              <a:rPr lang="en-IN" sz="5400" b="1" i="1" u="sng" dirty="0" err="1" smtClean="0">
                <a:solidFill>
                  <a:srgbClr val="FF0000"/>
                </a:solidFill>
              </a:rPr>
              <a:t>Sabka</a:t>
            </a:r>
            <a:r>
              <a:rPr lang="en-IN" sz="5400" b="1" i="1" u="sng" dirty="0" smtClean="0">
                <a:solidFill>
                  <a:srgbClr val="FF0000"/>
                </a:solidFill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xmlns="" val="303626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much time you need to launch your product/service?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r>
              <a:rPr lang="en-US" altLang="en-US" sz="2400" b="1" dirty="0" smtClean="0">
                <a:latin typeface="+mj-lt"/>
              </a:rPr>
              <a:t>We Don’t need any time, to launch our service, because our </a:t>
            </a:r>
          </a:p>
          <a:p>
            <a:pPr marL="342900" indent="-342900"/>
            <a:endParaRPr lang="en-US" altLang="en-US" sz="2400" b="1" dirty="0" smtClean="0">
              <a:latin typeface="+mj-lt"/>
            </a:endParaRPr>
          </a:p>
          <a:p>
            <a:pPr marL="342900" indent="-342900"/>
            <a:r>
              <a:rPr lang="en-US" altLang="en-US" sz="2400" b="1" dirty="0" smtClean="0">
                <a:latin typeface="+mj-lt"/>
              </a:rPr>
              <a:t>                      service is already launched.</a:t>
            </a:r>
            <a:endParaRPr lang="en-US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361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Who all are there in your Core Team?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i="1" u="sng" dirty="0" smtClean="0">
                <a:latin typeface="Franklin Gothic Book" pitchFamily="34" charset="0"/>
              </a:rPr>
              <a:t>Name</a:t>
            </a:r>
            <a:r>
              <a:rPr lang="en-US" altLang="en-US" sz="2800" b="1" i="1" dirty="0" smtClean="0">
                <a:latin typeface="Franklin Gothic Book" pitchFamily="34" charset="0"/>
              </a:rPr>
              <a:t>                   </a:t>
            </a:r>
            <a:r>
              <a:rPr lang="en-US" altLang="en-US" sz="2800" b="1" i="1" u="sng" dirty="0" smtClean="0">
                <a:latin typeface="Franklin Gothic Book" pitchFamily="34" charset="0"/>
              </a:rPr>
              <a:t>Position</a:t>
            </a:r>
            <a:r>
              <a:rPr lang="en-US" altLang="en-US" sz="2800" b="1" i="1" dirty="0" smtClean="0">
                <a:latin typeface="Franklin Gothic Book" pitchFamily="34" charset="0"/>
              </a:rPr>
              <a:t>                </a:t>
            </a:r>
            <a:r>
              <a:rPr lang="en-US" altLang="en-US" sz="2800" b="1" i="1" u="sng" dirty="0" smtClean="0">
                <a:latin typeface="Franklin Gothic Book" pitchFamily="34" charset="0"/>
              </a:rPr>
              <a:t>Role</a:t>
            </a:r>
          </a:p>
          <a:p>
            <a:pPr marL="342900" indent="-342900"/>
            <a:r>
              <a:rPr lang="en-US" altLang="en-US" sz="2400" b="1" dirty="0" smtClean="0">
                <a:latin typeface="Franklin Gothic Book" pitchFamily="34" charset="0"/>
              </a:rPr>
              <a:t> </a:t>
            </a:r>
            <a:endParaRPr lang="en-US" altLang="en-US" sz="2400" b="1" dirty="0" smtClean="0">
              <a:latin typeface="Franklin Gothic Book" pitchFamily="34" charset="0"/>
            </a:endParaRPr>
          </a:p>
          <a:p>
            <a:pPr marL="342900" indent="-342900"/>
            <a:r>
              <a:rPr lang="en-US" altLang="en-US" sz="2400" b="1" dirty="0" smtClean="0">
                <a:latin typeface="Franklin Gothic Book" pitchFamily="34" charset="0"/>
              </a:rPr>
              <a:t>1: </a:t>
            </a:r>
            <a:r>
              <a:rPr lang="en-US" altLang="en-US" sz="2400" b="1" dirty="0" err="1" smtClean="0">
                <a:latin typeface="Franklin Gothic Book" pitchFamily="34" charset="0"/>
              </a:rPr>
              <a:t>Rahul</a:t>
            </a:r>
            <a:r>
              <a:rPr lang="en-US" altLang="en-US" sz="2400" b="1" dirty="0" smtClean="0">
                <a:latin typeface="Franklin Gothic Book" pitchFamily="34" charset="0"/>
              </a:rPr>
              <a:t> </a:t>
            </a:r>
            <a:r>
              <a:rPr lang="en-US" altLang="en-US" sz="2400" b="1" dirty="0" err="1" smtClean="0">
                <a:latin typeface="Franklin Gothic Book" pitchFamily="34" charset="0"/>
              </a:rPr>
              <a:t>Yadav</a:t>
            </a:r>
            <a:r>
              <a:rPr lang="en-US" altLang="en-US" sz="2400" b="1" dirty="0" smtClean="0">
                <a:latin typeface="Franklin Gothic Book" pitchFamily="34" charset="0"/>
              </a:rPr>
              <a:t>                Admin                    Owner </a:t>
            </a:r>
          </a:p>
          <a:p>
            <a:pPr marL="342900" indent="-342900"/>
            <a:r>
              <a:rPr lang="en-US" altLang="en-US" sz="2400" b="1" dirty="0" smtClean="0">
                <a:latin typeface="Franklin Gothic Book" pitchFamily="34" charset="0"/>
              </a:rPr>
              <a:t>2:Manish Kumar            IT Expert                 Software Developer</a:t>
            </a:r>
          </a:p>
          <a:p>
            <a:pPr marL="342900" indent="-342900"/>
            <a:r>
              <a:rPr lang="en-US" altLang="en-US" sz="2400" b="1" dirty="0" smtClean="0">
                <a:latin typeface="Franklin Gothic Book" pitchFamily="34" charset="0"/>
              </a:rPr>
              <a:t>3:Kashish </a:t>
            </a:r>
            <a:r>
              <a:rPr lang="en-US" altLang="en-US" sz="2400" b="1" dirty="0" err="1" smtClean="0">
                <a:latin typeface="Franklin Gothic Book" pitchFamily="34" charset="0"/>
              </a:rPr>
              <a:t>Rajpoot</a:t>
            </a:r>
            <a:r>
              <a:rPr lang="en-US" altLang="en-US" sz="2400" b="1" dirty="0" smtClean="0">
                <a:latin typeface="Franklin Gothic Book" pitchFamily="34" charset="0"/>
              </a:rPr>
              <a:t>          Team                      Technical Executive</a:t>
            </a:r>
          </a:p>
          <a:p>
            <a:pPr marL="342900" indent="-342900"/>
            <a:r>
              <a:rPr lang="en-US" altLang="en-US" sz="2400" b="1" dirty="0" smtClean="0">
                <a:latin typeface="Franklin Gothic Book" pitchFamily="34" charset="0"/>
              </a:rPr>
              <a:t>4:Ranu </a:t>
            </a:r>
            <a:r>
              <a:rPr lang="en-US" altLang="en-US" sz="2400" b="1" dirty="0" err="1" smtClean="0">
                <a:latin typeface="Franklin Gothic Book" pitchFamily="34" charset="0"/>
              </a:rPr>
              <a:t>Yadav</a:t>
            </a:r>
            <a:r>
              <a:rPr lang="en-US" altLang="en-US" sz="2400" b="1" dirty="0" smtClean="0">
                <a:latin typeface="Franklin Gothic Book" pitchFamily="34" charset="0"/>
              </a:rPr>
              <a:t>                  Team                      Marketing  &amp; Sales </a:t>
            </a:r>
            <a:endParaRPr lang="en-US" altLang="en-US" sz="2400" b="1" dirty="0">
              <a:latin typeface="Franklin Gothic Book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213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is the immediate help you need?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+mj-lt"/>
              </a:rPr>
              <a:t>We need to make our customers aware by telling them the features of </a:t>
            </a:r>
            <a:r>
              <a:rPr lang="en-US" altLang="en-US" sz="2400" b="1" dirty="0" err="1" smtClean="0">
                <a:latin typeface="+mj-lt"/>
              </a:rPr>
              <a:t>Apnaonlines</a:t>
            </a:r>
            <a:r>
              <a:rPr lang="en-US" altLang="en-US" sz="2400" b="1" dirty="0" smtClean="0">
                <a:latin typeface="+mj-lt"/>
              </a:rPr>
              <a:t> App and marketing them to bring them on </a:t>
            </a:r>
            <a:r>
              <a:rPr lang="en-US" altLang="en-US" sz="2400" b="1" dirty="0" err="1" smtClean="0">
                <a:latin typeface="+mj-lt"/>
              </a:rPr>
              <a:t>Apnaonlines</a:t>
            </a:r>
            <a:r>
              <a:rPr lang="en-US" altLang="en-US" sz="2400" b="1" dirty="0" smtClean="0">
                <a:latin typeface="+mj-lt"/>
              </a:rPr>
              <a:t> </a:t>
            </a:r>
            <a:r>
              <a:rPr lang="en-US" altLang="en-US" sz="2400" b="1" dirty="0" smtClean="0">
                <a:latin typeface="+mj-lt"/>
              </a:rPr>
              <a:t>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endParaRPr lang="en-US" altLang="en-US" sz="24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160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Sales &amp; Marketing Straggles – How are you planning to market your product? 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Point#1-</a:t>
            </a:r>
            <a:r>
              <a:rPr lang="en-US" altLang="en-US" sz="1600" dirty="0" smtClean="0">
                <a:latin typeface="Gill Sans MT" panose="020B0502020104020203" pitchFamily="34" charset="0"/>
              </a:rPr>
              <a:t>Providing MP Online service to customers at a low price.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Point#2-</a:t>
            </a:r>
            <a:r>
              <a:rPr lang="en-US" altLang="en-US" sz="1600" dirty="0" smtClean="0">
                <a:latin typeface="Gill Sans MT" panose="020B0502020104020203" pitchFamily="34" charset="0"/>
              </a:rPr>
              <a:t>To give </a:t>
            </a:r>
            <a:r>
              <a:rPr lang="en-US" altLang="en-US" sz="1600" dirty="0" err="1" smtClean="0">
                <a:latin typeface="Gill Sans MT" panose="020B0502020104020203" pitchFamily="34" charset="0"/>
              </a:rPr>
              <a:t>cashback</a:t>
            </a:r>
            <a:r>
              <a:rPr lang="en-US" altLang="en-US" sz="1600" dirty="0" smtClean="0">
                <a:latin typeface="Gill Sans MT" panose="020B0502020104020203" pitchFamily="34" charset="0"/>
              </a:rPr>
              <a:t> according to the service to the customers in availing the service related to MP Online from the </a:t>
            </a:r>
            <a:r>
              <a:rPr lang="en-US" altLang="en-US" sz="1600" dirty="0" err="1" smtClean="0">
                <a:latin typeface="Gill Sans MT" panose="020B0502020104020203" pitchFamily="34" charset="0"/>
              </a:rPr>
              <a:t>plateform</a:t>
            </a:r>
            <a:r>
              <a:rPr lang="en-US" altLang="en-US" sz="1600" dirty="0" smtClean="0">
                <a:latin typeface="Gill Sans MT" panose="020B0502020104020203" pitchFamily="34" charset="0"/>
              </a:rPr>
              <a:t> of </a:t>
            </a:r>
            <a:r>
              <a:rPr lang="en-US" altLang="en-US" sz="1600" dirty="0" err="1" smtClean="0">
                <a:latin typeface="Gill Sans MT" panose="020B0502020104020203" pitchFamily="34" charset="0"/>
              </a:rPr>
              <a:t>Apnaonlines</a:t>
            </a:r>
            <a:r>
              <a:rPr lang="en-US" altLang="en-US" sz="1600" dirty="0" smtClean="0">
                <a:latin typeface="Gill Sans MT" panose="020B0502020104020203" pitchFamily="34" charset="0"/>
              </a:rPr>
              <a:t> 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3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Funding – How much you need?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Gill Sans MT" panose="020B0502020104020203" pitchFamily="34" charset="0"/>
              </a:rPr>
              <a:t>We need funding From 8 To 10 </a:t>
            </a:r>
            <a:r>
              <a:rPr lang="en-US" altLang="en-US" sz="2400" dirty="0" err="1" smtClean="0">
                <a:latin typeface="Gill Sans MT" panose="020B0502020104020203" pitchFamily="34" charset="0"/>
              </a:rPr>
              <a:t>Lakhs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 Only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Gill Sans MT" panose="020B0502020104020203" pitchFamily="34" charset="0"/>
            </a:endParaRPr>
          </a:p>
          <a:p>
            <a:pPr marL="342900" indent="-342900"/>
            <a:r>
              <a:rPr lang="en-US" altLang="en-US" sz="2400" dirty="0" smtClean="0">
                <a:latin typeface="+mj-lt"/>
              </a:rPr>
              <a:t>1- For marketing</a:t>
            </a:r>
          </a:p>
          <a:p>
            <a:pPr marL="342900" indent="-342900"/>
            <a:r>
              <a:rPr lang="en-US" altLang="en-US" sz="2400" dirty="0" smtClean="0">
                <a:latin typeface="+mj-lt"/>
              </a:rPr>
              <a:t>2-For software infrastructure</a:t>
            </a:r>
          </a:p>
          <a:p>
            <a:pPr marL="342900" indent="-342900"/>
            <a:r>
              <a:rPr lang="en-US" altLang="en-US" sz="2400" dirty="0" smtClean="0">
                <a:latin typeface="+mj-lt"/>
              </a:rPr>
              <a:t>3-To increase the team of marketing and office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171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Funding – How will you spend it in the period of 12 to 18 months?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r>
              <a:rPr lang="en-US" altLang="en-US" sz="2400" dirty="0" smtClean="0"/>
              <a:t>1- </a:t>
            </a:r>
            <a:r>
              <a:rPr lang="en-US" altLang="en-US" sz="2400" dirty="0" smtClean="0"/>
              <a:t>For marketing { </a:t>
            </a:r>
            <a:r>
              <a:rPr lang="en-US" altLang="en-US" sz="2400" dirty="0" err="1" smtClean="0"/>
              <a:t>Online,Offline</a:t>
            </a:r>
            <a:r>
              <a:rPr lang="en-US" altLang="en-US" sz="2400" dirty="0" smtClean="0"/>
              <a:t> Strategy}.</a:t>
            </a:r>
          </a:p>
          <a:p>
            <a:pPr marL="342900" indent="-342900"/>
            <a:r>
              <a:rPr lang="en-US" altLang="en-US" sz="2400" dirty="0" smtClean="0"/>
              <a:t>2- For software improvement.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1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Traction – Forecast revenue for next 1 to 2 years?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smtClean="0">
                <a:latin typeface="+mj-lt"/>
              </a:rPr>
              <a:t>Net Revenue Yearly 1 To 1.5 </a:t>
            </a:r>
            <a:r>
              <a:rPr lang="en-US" sz="2400" b="1" dirty="0" err="1" smtClean="0">
                <a:latin typeface="+mj-lt"/>
              </a:rPr>
              <a:t>Lakhs</a:t>
            </a:r>
            <a:r>
              <a:rPr lang="en-US" sz="2400" b="1" dirty="0" smtClean="0">
                <a:latin typeface="+mj-lt"/>
              </a:rPr>
              <a:t> Only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56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Tech Stack for your solution, if applicable 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Gill Sans MT" panose="020B0502020104020203" pitchFamily="34" charset="0"/>
              </a:rPr>
              <a:t>Online marketing for customers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43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Current Status/Stage of your startup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Stage? </a:t>
            </a: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sz="2400" b="1" dirty="0" smtClean="0">
                <a:latin typeface="+mj-lt"/>
              </a:rPr>
              <a:t>Execute and working </a:t>
            </a: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Revenue (Last Quarter/Last Year), if applicable</a:t>
            </a: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? 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: </a:t>
            </a:r>
            <a:r>
              <a:rPr lang="en-US" altLang="en-US" sz="2400" b="1" dirty="0" smtClean="0">
                <a:latin typeface="+mj-lt"/>
              </a:rPr>
              <a:t>Last Year</a:t>
            </a:r>
            <a:r>
              <a:rPr lang="en-US" altLang="en-US" sz="2400" b="1" dirty="0" smtClean="0">
                <a:latin typeface="+mj-lt"/>
              </a:rPr>
              <a:t> </a:t>
            </a:r>
            <a:r>
              <a:rPr lang="en-US" altLang="en-US" sz="2400" b="1" dirty="0" smtClean="0">
                <a:latin typeface="+mj-lt"/>
              </a:rPr>
              <a:t>1.5 </a:t>
            </a:r>
            <a:r>
              <a:rPr lang="en-US" altLang="en-US" sz="2400" b="1" dirty="0" err="1" smtClean="0">
                <a:latin typeface="+mj-lt"/>
              </a:rPr>
              <a:t>Lakh</a:t>
            </a:r>
            <a:r>
              <a:rPr lang="en-US" altLang="en-US" sz="2400" b="1" dirty="0" smtClean="0">
                <a:latin typeface="+mj-lt"/>
              </a:rPr>
              <a:t> Only</a:t>
            </a: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Number of unique customers</a:t>
            </a: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?: </a:t>
            </a:r>
            <a:r>
              <a:rPr lang="en-US" altLang="en-US" sz="2400" b="1" dirty="0" smtClean="0">
                <a:latin typeface="+mj-lt"/>
              </a:rPr>
              <a:t>100+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Downloads, if applicable? </a:t>
            </a: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2400" b="1" dirty="0" smtClean="0">
                <a:latin typeface="+mj-lt"/>
              </a:rPr>
              <a:t>1k+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5556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Contact Details 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Founder’s </a:t>
            </a: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Name: </a:t>
            </a:r>
            <a:r>
              <a:rPr lang="en-US" altLang="en-US" sz="2400" b="1" dirty="0" err="1" smtClean="0">
                <a:latin typeface="Gill Sans MT" panose="020B0502020104020203" pitchFamily="34" charset="0"/>
              </a:rPr>
              <a:t>Mr.Rahul</a:t>
            </a:r>
            <a:r>
              <a:rPr lang="en-US" alt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1" dirty="0" err="1" smtClean="0">
                <a:latin typeface="Gill Sans MT" panose="020B0502020104020203" pitchFamily="34" charset="0"/>
              </a:rPr>
              <a:t>Yadav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Email: </a:t>
            </a:r>
            <a:r>
              <a:rPr lang="en-US" altLang="en-US" sz="2400" b="1" dirty="0" smtClean="0">
                <a:latin typeface="Gill Sans MT" panose="020B0502020104020203" pitchFamily="34" charset="0"/>
              </a:rPr>
              <a:t>yadavcont@gmail.com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Mobile Number</a:t>
            </a: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2400" b="1" dirty="0" smtClean="0">
                <a:latin typeface="Gill Sans MT" panose="020B0502020104020203" pitchFamily="34" charset="0"/>
              </a:rPr>
              <a:t>8770765995,9907229895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Website, if </a:t>
            </a: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available:</a:t>
            </a: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1" dirty="0" err="1" smtClean="0">
                <a:latin typeface="Gill Sans MT" panose="020B0502020104020203" pitchFamily="34" charset="0"/>
              </a:rPr>
              <a:t>Apna</a:t>
            </a:r>
            <a:r>
              <a:rPr lang="en-US" altLang="en-US" sz="2400" b="1" dirty="0" smtClean="0">
                <a:latin typeface="Gill Sans MT" panose="020B0502020104020203" pitchFamily="34" charset="0"/>
              </a:rPr>
              <a:t> Online {Apnaonlines.com}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64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problem your startup is solving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en-US" sz="2400" b="1" dirty="0" smtClean="0">
                <a:latin typeface="Gill Sans MT" panose="020B0502020104020203" pitchFamily="34" charset="0"/>
              </a:rPr>
              <a:t>*For Vendor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 smtClean="0"/>
              <a:t>1= Being  able </a:t>
            </a:r>
            <a:r>
              <a:rPr lang="en-US" sz="1600" dirty="0" smtClean="0"/>
              <a:t>t</a:t>
            </a:r>
            <a:r>
              <a:rPr lang="en-US" sz="1600" dirty="0" smtClean="0"/>
              <a:t>o serve fewer customers at a time due to less shop space.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 smtClean="0"/>
              <a:t>2=Customers from other areas may not know about your shop and service.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dirty="0" smtClean="0">
                <a:latin typeface="+mj-lt"/>
              </a:rPr>
              <a:t>3=On seeing the crowd at your shop, the rest of the customers go to another shop.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dirty="0" smtClean="0">
                <a:latin typeface="+mj-lt"/>
              </a:rPr>
              <a:t>4=Failure to provide service to any customer if the shop is not opened.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2400" b="1" dirty="0" smtClean="0">
                <a:latin typeface="Gill Sans MT" panose="020B0502020104020203" pitchFamily="34" charset="0"/>
              </a:rPr>
              <a:t>*</a:t>
            </a:r>
            <a:r>
              <a:rPr lang="en-US" altLang="en-US" sz="2400" b="1" dirty="0" smtClean="0">
                <a:latin typeface="Gill Sans MT" panose="020B0502020104020203" pitchFamily="34" charset="0"/>
              </a:rPr>
              <a:t>For User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dirty="0" smtClean="0">
                <a:latin typeface="+mj-lt"/>
                <a:cs typeface="Mangal" pitchFamily="18" charset="0"/>
              </a:rPr>
              <a:t>1=Under any circumstances, you have to go to the shop and get the service.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dirty="0" smtClean="0">
                <a:latin typeface="+mj-lt"/>
                <a:cs typeface="Mangal" pitchFamily="18" charset="0"/>
              </a:rPr>
              <a:t>2=Being deprived of the service of MP Online for not getting the correct information on time.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dirty="0" smtClean="0">
                <a:latin typeface="+mj-lt"/>
                <a:cs typeface="Mangal" pitchFamily="18" charset="0"/>
              </a:rPr>
              <a:t>3</a:t>
            </a:r>
            <a:r>
              <a:rPr lang="en-US" altLang="en-US" sz="1600" dirty="0" smtClean="0">
                <a:latin typeface="+mj-lt"/>
                <a:cs typeface="Mangal" pitchFamily="18" charset="0"/>
              </a:rPr>
              <a:t>= Paying the desired amount of the shopkeeper on taking the service of MP Online shop.</a:t>
            </a:r>
          </a:p>
          <a:p>
            <a:pPr marL="285750" indent="-285750">
              <a:lnSpc>
                <a:spcPct val="150000"/>
              </a:lnSpc>
            </a:pPr>
            <a:endParaRPr lang="en-US" altLang="en-US" sz="1600" dirty="0" smtClean="0">
              <a:latin typeface="+mj-lt"/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US" altLang="en-US" sz="16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2 -</a:t>
            </a:r>
          </a:p>
        </p:txBody>
      </p:sp>
    </p:spTree>
    <p:extLst>
      <p:ext uri="{BB962C8B-B14F-4D97-AF65-F5344CB8AC3E}">
        <p14:creationId xmlns:p14="http://schemas.microsoft.com/office/powerpoint/2010/main" xmlns="" val="130423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xmlns="" id="{D742BE93-43F8-4004-84EE-CB9F1CB8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0203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are you solving that </a:t>
            </a:r>
            <a:r>
              <a:rPr lang="en-US" sz="36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problem</a:t>
            </a:r>
          </a:p>
          <a:p>
            <a:endParaRPr lang="en-US" sz="3600" b="1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sz="36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36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1714500" lvl="3" indent="-342900"/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794933" y="1481667"/>
            <a:ext cx="7315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en-US" sz="2400" b="1" dirty="0" smtClean="0">
                <a:latin typeface="Gill Sans MT" panose="020B0502020104020203" pitchFamily="34" charset="0"/>
              </a:rPr>
              <a:t>*For </a:t>
            </a:r>
            <a:r>
              <a:rPr lang="en-US" altLang="en-US" sz="2400" b="1" dirty="0" smtClean="0">
                <a:latin typeface="Gill Sans MT" panose="020B0502020104020203" pitchFamily="34" charset="0"/>
              </a:rPr>
              <a:t>Vendor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b="1" dirty="0" smtClean="0">
                <a:latin typeface="+mj-lt"/>
              </a:rPr>
              <a:t>1=</a:t>
            </a:r>
            <a:r>
              <a:rPr lang="en-US" altLang="en-US" sz="1600" dirty="0" smtClean="0">
                <a:latin typeface="Gill Sans MT" panose="020B0502020104020203" pitchFamily="34" charset="0"/>
              </a:rPr>
              <a:t>You can connect to the customers from anywhere without calling the shop through </a:t>
            </a:r>
            <a:r>
              <a:rPr lang="en-US" altLang="en-US" sz="1600" dirty="0" err="1" smtClean="0">
                <a:latin typeface="Gill Sans MT" panose="020B0502020104020203" pitchFamily="34" charset="0"/>
              </a:rPr>
              <a:t>Apnaonlines</a:t>
            </a:r>
            <a:r>
              <a:rPr lang="en-US" altLang="en-US" sz="1600" dirty="0" smtClean="0">
                <a:latin typeface="Gill Sans MT" panose="020B0502020104020203" pitchFamily="34" charset="0"/>
              </a:rPr>
              <a:t> App and Web.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b="1" dirty="0" smtClean="0">
                <a:latin typeface="+mj-lt"/>
              </a:rPr>
              <a:t>2=</a:t>
            </a:r>
            <a:r>
              <a:rPr lang="en-US" altLang="en-US" sz="1600" dirty="0" smtClean="0">
                <a:latin typeface="+mj-lt"/>
              </a:rPr>
              <a:t>Your shop and the service you provide can be viewed and received from anywhere through the </a:t>
            </a:r>
            <a:r>
              <a:rPr lang="en-US" altLang="en-US" sz="1600" dirty="0" err="1" smtClean="0">
                <a:latin typeface="+mj-lt"/>
              </a:rPr>
              <a:t>Apnaonlines</a:t>
            </a:r>
            <a:r>
              <a:rPr lang="en-US" altLang="en-US" sz="1600" dirty="0" smtClean="0">
                <a:latin typeface="+mj-lt"/>
              </a:rPr>
              <a:t> Mobile App.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b="1" dirty="0" smtClean="0">
                <a:latin typeface="+mj-lt"/>
              </a:rPr>
              <a:t>3=</a:t>
            </a:r>
            <a:r>
              <a:rPr lang="en-US" altLang="en-US" sz="1600" dirty="0" smtClean="0">
                <a:latin typeface="+mj-lt"/>
              </a:rPr>
              <a:t>Even when your shop is closed, you can connect with your customers and give them time to complete the service.</a:t>
            </a:r>
            <a:r>
              <a:rPr lang="en-US" altLang="en-US" sz="1600" b="1" dirty="0" smtClean="0">
                <a:latin typeface="Gill Sans MT" panose="020B0502020104020203" pitchFamily="34" charset="0"/>
              </a:rPr>
              <a:t> </a:t>
            </a:r>
            <a:endParaRPr lang="en-US" altLang="en-US" sz="1600" b="1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en-US" sz="2400" b="1" dirty="0" smtClean="0">
                <a:latin typeface="Gill Sans MT" panose="020B0502020104020203" pitchFamily="34" charset="0"/>
              </a:rPr>
              <a:t>*</a:t>
            </a:r>
            <a:r>
              <a:rPr lang="en-US" altLang="en-US" sz="2400" b="1" dirty="0" smtClean="0">
                <a:latin typeface="Gill Sans MT" panose="020B0502020104020203" pitchFamily="34" charset="0"/>
              </a:rPr>
              <a:t>For User </a:t>
            </a:r>
            <a:endParaRPr lang="en-US" altLang="en-US" sz="2400" b="1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en-US" sz="1600" b="1" dirty="0" smtClean="0">
                <a:latin typeface="+mj-lt"/>
              </a:rPr>
              <a:t>1= </a:t>
            </a:r>
            <a:r>
              <a:rPr lang="en-US" altLang="en-US" sz="1600" dirty="0" smtClean="0">
                <a:latin typeface="+mj-lt"/>
              </a:rPr>
              <a:t>You can take any service of MP Online from anywhere without going to the shop.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b="1" dirty="0" smtClean="0">
                <a:latin typeface="+mj-lt"/>
              </a:rPr>
              <a:t>2=</a:t>
            </a:r>
            <a:r>
              <a:rPr lang="en-US" altLang="en-US" sz="1600" dirty="0" smtClean="0">
                <a:latin typeface="+mj-lt"/>
              </a:rPr>
              <a:t>You will get daily new updates and notification from </a:t>
            </a:r>
            <a:r>
              <a:rPr lang="en-US" altLang="en-US" sz="1600" dirty="0" err="1" smtClean="0">
                <a:latin typeface="+mj-lt"/>
              </a:rPr>
              <a:t>Apnaonlines</a:t>
            </a:r>
            <a:r>
              <a:rPr lang="en-US" altLang="en-US" sz="1600" dirty="0" smtClean="0">
                <a:latin typeface="+mj-lt"/>
              </a:rPr>
              <a:t> App.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b="1" dirty="0" smtClean="0">
                <a:latin typeface="+mj-lt"/>
              </a:rPr>
              <a:t>3=</a:t>
            </a:r>
            <a:r>
              <a:rPr lang="en-US" altLang="en-US" sz="1600" dirty="0" smtClean="0">
                <a:latin typeface="+mj-lt"/>
              </a:rPr>
              <a:t>You can take service by selecting the </a:t>
            </a:r>
            <a:r>
              <a:rPr lang="en-US" altLang="en-US" sz="1600" dirty="0" err="1" smtClean="0">
                <a:latin typeface="+mj-lt"/>
              </a:rPr>
              <a:t>shoopkeeper</a:t>
            </a:r>
            <a:r>
              <a:rPr lang="en-US" altLang="en-US" sz="1600" dirty="0" smtClean="0">
                <a:latin typeface="+mj-lt"/>
              </a:rPr>
              <a:t> who gives low price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1600" b="1" dirty="0" smtClean="0">
                <a:latin typeface="+mj-lt"/>
              </a:rPr>
              <a:t>     </a:t>
            </a:r>
            <a:r>
              <a:rPr lang="en-US" altLang="en-US" sz="1600" dirty="0" smtClean="0">
                <a:latin typeface="+mj-lt"/>
              </a:rPr>
              <a:t>and good service through the </a:t>
            </a:r>
            <a:r>
              <a:rPr lang="en-US" altLang="en-US" sz="1600" dirty="0" err="1" smtClean="0">
                <a:latin typeface="+mj-lt"/>
              </a:rPr>
              <a:t>Apnaonlines</a:t>
            </a:r>
            <a:r>
              <a:rPr lang="en-US" altLang="en-US" sz="1600" dirty="0" smtClean="0">
                <a:latin typeface="+mj-lt"/>
              </a:rPr>
              <a:t> Mobile App.</a:t>
            </a:r>
            <a:endParaRPr lang="en-US" altLang="en-US" sz="1600" b="1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</a:pPr>
            <a:endParaRPr lang="en-US" altLang="en-US" sz="16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</a:pPr>
            <a:endParaRPr lang="en-US" altLang="en-US" sz="16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</a:pPr>
            <a:endParaRPr lang="en-US" altLang="en-US" sz="1600" b="1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</a:pPr>
            <a:endParaRPr lang="en-US" altLang="en-US" sz="24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0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is the USP of your solution 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Point# 1- </a:t>
            </a:r>
            <a:r>
              <a:rPr lang="en-US" altLang="en-US" sz="1600" dirty="0" smtClean="0">
                <a:latin typeface="+mj-lt"/>
              </a:rPr>
              <a:t>To get any service related to MP </a:t>
            </a:r>
            <a:r>
              <a:rPr lang="en-US" altLang="en-US" sz="1600" dirty="0" err="1" smtClean="0">
                <a:latin typeface="+mj-lt"/>
              </a:rPr>
              <a:t>Onlines</a:t>
            </a:r>
            <a:r>
              <a:rPr lang="en-US" altLang="en-US" sz="1600" dirty="0" smtClean="0">
                <a:latin typeface="+mj-lt"/>
              </a:rPr>
              <a:t> from anywhere.</a:t>
            </a: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Point# 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2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 - </a:t>
            </a:r>
            <a:r>
              <a:rPr lang="en-US" altLang="en-US" sz="1600" dirty="0" smtClean="0">
                <a:latin typeface="+mj-lt"/>
              </a:rPr>
              <a:t>Selecting a low price and good service provider according to the service you take.</a:t>
            </a:r>
          </a:p>
          <a:p>
            <a:pPr marL="342900" indent="-342900"/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Point# 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3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 -</a:t>
            </a:r>
            <a:r>
              <a:rPr lang="en-US" altLang="en-US" sz="1600" b="1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1600" dirty="0" smtClean="0">
                <a:latin typeface="+mj-lt"/>
              </a:rPr>
              <a:t>To get all the data of the service taken from MP Online at one place.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Point# 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4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 -</a:t>
            </a:r>
            <a:r>
              <a:rPr lang="en-US" altLang="en-US" sz="2400" dirty="0" smtClean="0">
                <a:latin typeface="+mj-lt"/>
              </a:rPr>
              <a:t> </a:t>
            </a:r>
            <a:r>
              <a:rPr lang="en-US" altLang="en-US" sz="1600" dirty="0" smtClean="0">
                <a:latin typeface="+mj-lt"/>
              </a:rPr>
              <a:t>Billing for any service, minor or major, taking by you</a:t>
            </a:r>
            <a:r>
              <a:rPr lang="en-US" altLang="en-US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0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much money you can arrange/have already arranged, to start your startup?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Franklin Gothic Book" pitchFamily="34" charset="0"/>
              </a:rPr>
              <a:t>Just only 8 To 10 </a:t>
            </a:r>
            <a:r>
              <a:rPr lang="en-US" altLang="en-US" sz="2400" b="1" dirty="0" err="1" smtClean="0">
                <a:latin typeface="Franklin Gothic Book" pitchFamily="34" charset="0"/>
              </a:rPr>
              <a:t>Lakhs</a:t>
            </a:r>
            <a:endParaRPr lang="en-US" altLang="en-US" sz="2400" b="1" dirty="0" smtClean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509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Who are/can be your customers?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Point# 1- </a:t>
            </a:r>
            <a:r>
              <a:rPr lang="en-US" altLang="en-US" sz="1600" dirty="0" smtClean="0">
                <a:latin typeface="+mj-lt"/>
              </a:rPr>
              <a:t>School Students {10</a:t>
            </a:r>
            <a:r>
              <a:rPr lang="en-US" altLang="en-US" sz="1600" baseline="30000" dirty="0" smtClean="0">
                <a:latin typeface="+mj-lt"/>
              </a:rPr>
              <a:t>th</a:t>
            </a:r>
            <a:r>
              <a:rPr lang="en-US" altLang="en-US" sz="1600" dirty="0" smtClean="0">
                <a:latin typeface="+mj-lt"/>
              </a:rPr>
              <a:t> to 12</a:t>
            </a:r>
            <a:r>
              <a:rPr lang="en-US" altLang="en-US" sz="1600" baseline="30000" dirty="0" smtClean="0">
                <a:latin typeface="+mj-lt"/>
              </a:rPr>
              <a:t>th</a:t>
            </a:r>
            <a:r>
              <a:rPr lang="en-US" altLang="en-US" sz="1600" dirty="0" smtClean="0">
                <a:latin typeface="+mj-lt"/>
              </a:rPr>
              <a:t> Class}</a:t>
            </a: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Point# 2 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– </a:t>
            </a:r>
            <a:r>
              <a:rPr lang="en-US" altLang="en-US" sz="1600" dirty="0" smtClean="0">
                <a:latin typeface="+mj-lt"/>
              </a:rPr>
              <a:t>All </a:t>
            </a:r>
            <a:r>
              <a:rPr lang="en-US" altLang="en-US" sz="1600" dirty="0" smtClean="0">
                <a:latin typeface="+mj-lt"/>
              </a:rPr>
              <a:t>Collage Students</a:t>
            </a:r>
            <a:endParaRPr lang="en-US" altLang="en-US" sz="16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Point# 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3 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– </a:t>
            </a:r>
            <a:r>
              <a:rPr lang="en-US" altLang="en-US" sz="1600" dirty="0" smtClean="0">
                <a:latin typeface="+mj-lt"/>
              </a:rPr>
              <a:t>Age between 15 to 40</a:t>
            </a: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1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will your customer access your product/service – Web/App/Offline etc.?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Point# 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1- </a:t>
            </a:r>
            <a:r>
              <a:rPr lang="en-US" altLang="en-US" sz="1600" dirty="0" smtClean="0">
                <a:latin typeface="+mj-lt"/>
              </a:rPr>
              <a:t>Through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1600" dirty="0" smtClean="0">
                <a:latin typeface="+mj-lt"/>
              </a:rPr>
              <a:t>Apnaonlines.com App &amp; Web</a:t>
            </a:r>
            <a:endParaRPr lang="en-US" altLang="en-US" sz="1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/>
            <a:endParaRPr lang="en-US" altLang="en-US" sz="1600" dirty="0">
              <a:latin typeface="Franklin Gothic Book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6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06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will you make money – Revenue Model?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Point# 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1-</a:t>
            </a:r>
            <a:r>
              <a:rPr lang="en-US" altLang="en-US" sz="1600" dirty="0" smtClean="0">
                <a:latin typeface="+mj-lt"/>
              </a:rPr>
              <a:t> By adding </a:t>
            </a:r>
            <a:r>
              <a:rPr lang="en-US" altLang="en-US" sz="1600" dirty="0" err="1" smtClean="0">
                <a:latin typeface="+mj-lt"/>
              </a:rPr>
              <a:t>plateform</a:t>
            </a:r>
            <a:r>
              <a:rPr lang="en-US" altLang="en-US" sz="1600" dirty="0" smtClean="0">
                <a:latin typeface="+mj-lt"/>
              </a:rPr>
              <a:t> charges as per service in some variable and simple services.</a:t>
            </a: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Point# 2 – </a:t>
            </a:r>
            <a:r>
              <a:rPr lang="en-US" altLang="en-US" sz="1600" dirty="0" smtClean="0">
                <a:latin typeface="+mj-lt"/>
              </a:rPr>
              <a:t>By giving franchising if this </a:t>
            </a:r>
            <a:r>
              <a:rPr lang="en-US" altLang="en-US" sz="1600" dirty="0" err="1" smtClean="0">
                <a:latin typeface="+mj-lt"/>
              </a:rPr>
              <a:t>stattup</a:t>
            </a:r>
            <a:r>
              <a:rPr lang="en-US" altLang="en-US" sz="1600" dirty="0" smtClean="0">
                <a:latin typeface="+mj-lt"/>
              </a:rPr>
              <a:t> is opened in another city in future.</a:t>
            </a:r>
            <a:endParaRPr lang="en-US" alt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/>
            <a:endParaRPr lang="en-US" altLang="en-US" sz="24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09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Any Competition/Rivals in the </a:t>
            </a:r>
            <a:r>
              <a:rPr lang="en-US" sz="36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market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600" b="1" dirty="0">
              <a:solidFill>
                <a:srgbClr val="C00000"/>
              </a:solidFill>
              <a:latin typeface="Franklin Gothic Book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600" b="1" dirty="0" smtClean="0">
              <a:solidFill>
                <a:srgbClr val="C00000"/>
              </a:solidFill>
              <a:latin typeface="Franklin Gothic Book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+mj-lt"/>
              </a:rPr>
              <a:t>No, this startup does not have any competition and rivals in the market.</a:t>
            </a:r>
            <a:endParaRPr lang="en-US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6866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7099</TotalTime>
  <Words>790</Words>
  <Application>Microsoft Office PowerPoint</Application>
  <PresentationFormat>Custom</PresentationFormat>
  <Paragraphs>130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Crop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</dc:creator>
  <cp:lastModifiedBy>my</cp:lastModifiedBy>
  <cp:revision>88</cp:revision>
  <dcterms:created xsi:type="dcterms:W3CDTF">2018-10-25T17:39:21Z</dcterms:created>
  <dcterms:modified xsi:type="dcterms:W3CDTF">2022-08-15T09:11:51Z</dcterms:modified>
</cp:coreProperties>
</file>