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2" r:id="rId2"/>
    <p:sldId id="292" r:id="rId3"/>
    <p:sldId id="257" r:id="rId4"/>
    <p:sldId id="293" r:id="rId5"/>
    <p:sldId id="294" r:id="rId6"/>
    <p:sldId id="295" r:id="rId7"/>
    <p:sldId id="296" r:id="rId8"/>
    <p:sldId id="297" r:id="rId9"/>
    <p:sldId id="298" r:id="rId10"/>
    <p:sldId id="299" r:id="rId11"/>
    <p:sldId id="300"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4" d="100"/>
          <a:sy n="84" d="100"/>
        </p:scale>
        <p:origin x="48" y="230"/>
      </p:cViewPr>
      <p:guideLst>
        <p:guide orient="horz" pos="240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DD5B9-CC47-4520-92D2-267C3A3C30CB}" type="datetimeFigureOut">
              <a:rPr lang="en-IN" smtClean="0"/>
              <a:t>22-06-2023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FF9AE-A50A-4DE8-8BA3-0E1B5AA6FF04}" type="slidenum">
              <a:rPr lang="en-IN" smtClean="0"/>
              <a:t>‹#›</a:t>
            </a:fld>
            <a:endParaRPr lang="en-IN"/>
          </a:p>
        </p:txBody>
      </p:sp>
    </p:spTree>
    <p:extLst>
      <p:ext uri="{BB962C8B-B14F-4D97-AF65-F5344CB8AC3E}">
        <p14:creationId xmlns:p14="http://schemas.microsoft.com/office/powerpoint/2010/main" val="1027648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6628" name="Slide Number Placeholder 3"/>
          <p:cNvSpPr>
            <a:spLocks noGrp="1"/>
          </p:cNvSpPr>
          <p:nvPr>
            <p:ph type="sldNum" sz="quarter" idx="5"/>
          </p:nvPr>
        </p:nvSpPr>
        <p:spPr bwMode="auto">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E7553E-22B9-42C4-8ED9-69508D6A7D92}" type="slidenum">
              <a:rPr kumimoji="0" 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37A6-E4AA-443D-A1E6-5C04F3E8C9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24586A-22D4-41DB-AFDC-80EA67C5EC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E2691B-9AB2-4029-BBB5-2647B2CB37DF}"/>
              </a:ext>
            </a:extLst>
          </p:cNvPr>
          <p:cNvSpPr>
            <a:spLocks noGrp="1"/>
          </p:cNvSpPr>
          <p:nvPr>
            <p:ph type="dt" sz="half" idx="10"/>
          </p:nvPr>
        </p:nvSpPr>
        <p:spPr/>
        <p:txBody>
          <a:bodyPr/>
          <a:lstStyle/>
          <a:p>
            <a:fld id="{7BEF07C1-CCD0-42FD-863D-070757D8FFA5}" type="datetimeFigureOut">
              <a:rPr lang="en-IN" smtClean="0"/>
              <a:t>22-06-2023</a:t>
            </a:fld>
            <a:endParaRPr lang="en-IN"/>
          </a:p>
        </p:txBody>
      </p:sp>
      <p:sp>
        <p:nvSpPr>
          <p:cNvPr id="5" name="Footer Placeholder 4">
            <a:extLst>
              <a:ext uri="{FF2B5EF4-FFF2-40B4-BE49-F238E27FC236}">
                <a16:creationId xmlns:a16="http://schemas.microsoft.com/office/drawing/2014/main" id="{F156A06F-8618-4ECA-B8D6-744FF2227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619CC-8C27-480E-872A-FC15775DEA09}"/>
              </a:ext>
            </a:extLst>
          </p:cNvPr>
          <p:cNvSpPr>
            <a:spLocks noGrp="1"/>
          </p:cNvSpPr>
          <p:nvPr>
            <p:ph type="sldNum" sz="quarter" idx="12"/>
          </p:nvPr>
        </p:nvSpPr>
        <p:spPr/>
        <p:txBody>
          <a:bodyPr/>
          <a:lstStyle/>
          <a:p>
            <a:fld id="{80CA2326-A2C8-4B58-9CA7-A43371F9BBC1}" type="slidenum">
              <a:rPr lang="en-IN" smtClean="0"/>
              <a:t>‹#›</a:t>
            </a:fld>
            <a:endParaRPr lang="en-IN"/>
          </a:p>
        </p:txBody>
      </p:sp>
    </p:spTree>
    <p:extLst>
      <p:ext uri="{BB962C8B-B14F-4D97-AF65-F5344CB8AC3E}">
        <p14:creationId xmlns:p14="http://schemas.microsoft.com/office/powerpoint/2010/main" val="412465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110F-11D5-4598-9724-F0577F88C7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77B0CF-7D75-473C-9B3D-757E6A8E32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4E11AC-6AE1-4C0E-BDA9-06175906D138}"/>
              </a:ext>
            </a:extLst>
          </p:cNvPr>
          <p:cNvSpPr>
            <a:spLocks noGrp="1"/>
          </p:cNvSpPr>
          <p:nvPr>
            <p:ph type="dt" sz="half" idx="10"/>
          </p:nvPr>
        </p:nvSpPr>
        <p:spPr/>
        <p:txBody>
          <a:bodyPr/>
          <a:lstStyle/>
          <a:p>
            <a:fld id="{7BEF07C1-CCD0-42FD-863D-070757D8FFA5}" type="datetimeFigureOut">
              <a:rPr lang="en-IN" smtClean="0"/>
              <a:t>22-06-2023</a:t>
            </a:fld>
            <a:endParaRPr lang="en-IN"/>
          </a:p>
        </p:txBody>
      </p:sp>
      <p:sp>
        <p:nvSpPr>
          <p:cNvPr id="5" name="Footer Placeholder 4">
            <a:extLst>
              <a:ext uri="{FF2B5EF4-FFF2-40B4-BE49-F238E27FC236}">
                <a16:creationId xmlns:a16="http://schemas.microsoft.com/office/drawing/2014/main" id="{0E16A0CC-EA4D-45C3-8BAA-AC466B3111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59ED3B-FA5A-4259-84E6-800FDD663485}"/>
              </a:ext>
            </a:extLst>
          </p:cNvPr>
          <p:cNvSpPr>
            <a:spLocks noGrp="1"/>
          </p:cNvSpPr>
          <p:nvPr>
            <p:ph type="sldNum" sz="quarter" idx="12"/>
          </p:nvPr>
        </p:nvSpPr>
        <p:spPr/>
        <p:txBody>
          <a:bodyPr/>
          <a:lstStyle/>
          <a:p>
            <a:fld id="{80CA2326-A2C8-4B58-9CA7-A43371F9BBC1}" type="slidenum">
              <a:rPr lang="en-IN" smtClean="0"/>
              <a:t>‹#›</a:t>
            </a:fld>
            <a:endParaRPr lang="en-IN"/>
          </a:p>
        </p:txBody>
      </p:sp>
    </p:spTree>
    <p:extLst>
      <p:ext uri="{BB962C8B-B14F-4D97-AF65-F5344CB8AC3E}">
        <p14:creationId xmlns:p14="http://schemas.microsoft.com/office/powerpoint/2010/main" val="119324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47C83F-2B42-4B98-8BB6-F31427B4F9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EA6AFA-60A6-46E4-BE6E-F32B483114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921D21-1E08-44B8-8269-3F43F0D91F57}"/>
              </a:ext>
            </a:extLst>
          </p:cNvPr>
          <p:cNvSpPr>
            <a:spLocks noGrp="1"/>
          </p:cNvSpPr>
          <p:nvPr>
            <p:ph type="dt" sz="half" idx="10"/>
          </p:nvPr>
        </p:nvSpPr>
        <p:spPr/>
        <p:txBody>
          <a:bodyPr/>
          <a:lstStyle/>
          <a:p>
            <a:fld id="{7BEF07C1-CCD0-42FD-863D-070757D8FFA5}" type="datetimeFigureOut">
              <a:rPr lang="en-IN" smtClean="0"/>
              <a:t>22-06-2023</a:t>
            </a:fld>
            <a:endParaRPr lang="en-IN"/>
          </a:p>
        </p:txBody>
      </p:sp>
      <p:sp>
        <p:nvSpPr>
          <p:cNvPr id="5" name="Footer Placeholder 4">
            <a:extLst>
              <a:ext uri="{FF2B5EF4-FFF2-40B4-BE49-F238E27FC236}">
                <a16:creationId xmlns:a16="http://schemas.microsoft.com/office/drawing/2014/main" id="{B5A1474B-E06E-4EAC-8A4B-C2A79BB478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6FB2E-573D-47EF-BE32-7B3D455D2FA9}"/>
              </a:ext>
            </a:extLst>
          </p:cNvPr>
          <p:cNvSpPr>
            <a:spLocks noGrp="1"/>
          </p:cNvSpPr>
          <p:nvPr>
            <p:ph type="sldNum" sz="quarter" idx="12"/>
          </p:nvPr>
        </p:nvSpPr>
        <p:spPr/>
        <p:txBody>
          <a:bodyPr/>
          <a:lstStyle/>
          <a:p>
            <a:fld id="{80CA2326-A2C8-4B58-9CA7-A43371F9BBC1}" type="slidenum">
              <a:rPr lang="en-IN" smtClean="0"/>
              <a:t>‹#›</a:t>
            </a:fld>
            <a:endParaRPr lang="en-IN"/>
          </a:p>
        </p:txBody>
      </p:sp>
    </p:spTree>
    <p:extLst>
      <p:ext uri="{BB962C8B-B14F-4D97-AF65-F5344CB8AC3E}">
        <p14:creationId xmlns:p14="http://schemas.microsoft.com/office/powerpoint/2010/main" val="398266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6965-78BC-4831-9123-F0038C3914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AEB8A8-5762-4245-8E47-7911568024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C3CB19-2488-4BF6-963C-C314B48F8832}"/>
              </a:ext>
            </a:extLst>
          </p:cNvPr>
          <p:cNvSpPr>
            <a:spLocks noGrp="1"/>
          </p:cNvSpPr>
          <p:nvPr>
            <p:ph type="dt" sz="half" idx="10"/>
          </p:nvPr>
        </p:nvSpPr>
        <p:spPr/>
        <p:txBody>
          <a:bodyPr/>
          <a:lstStyle/>
          <a:p>
            <a:fld id="{7BEF07C1-CCD0-42FD-863D-070757D8FFA5}" type="datetimeFigureOut">
              <a:rPr lang="en-IN" smtClean="0"/>
              <a:t>22-06-2023</a:t>
            </a:fld>
            <a:endParaRPr lang="en-IN"/>
          </a:p>
        </p:txBody>
      </p:sp>
      <p:sp>
        <p:nvSpPr>
          <p:cNvPr id="5" name="Footer Placeholder 4">
            <a:extLst>
              <a:ext uri="{FF2B5EF4-FFF2-40B4-BE49-F238E27FC236}">
                <a16:creationId xmlns:a16="http://schemas.microsoft.com/office/drawing/2014/main" id="{4D4218FC-C1E0-46EA-9AD0-F90FF679AC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B6ACC8-6000-437F-872F-A63F225F65F3}"/>
              </a:ext>
            </a:extLst>
          </p:cNvPr>
          <p:cNvSpPr>
            <a:spLocks noGrp="1"/>
          </p:cNvSpPr>
          <p:nvPr>
            <p:ph type="sldNum" sz="quarter" idx="12"/>
          </p:nvPr>
        </p:nvSpPr>
        <p:spPr/>
        <p:txBody>
          <a:bodyPr/>
          <a:lstStyle/>
          <a:p>
            <a:fld id="{80CA2326-A2C8-4B58-9CA7-A43371F9BBC1}" type="slidenum">
              <a:rPr lang="en-IN" smtClean="0"/>
              <a:t>‹#›</a:t>
            </a:fld>
            <a:endParaRPr lang="en-IN"/>
          </a:p>
        </p:txBody>
      </p:sp>
    </p:spTree>
    <p:extLst>
      <p:ext uri="{BB962C8B-B14F-4D97-AF65-F5344CB8AC3E}">
        <p14:creationId xmlns:p14="http://schemas.microsoft.com/office/powerpoint/2010/main" val="2759197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1449-2DA7-4F99-BA88-BDEC1C505C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6D461F-AA90-4AF4-9B13-FC2941C0F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0D8727-ADDD-4D03-BD9B-EC9689D2DD0A}"/>
              </a:ext>
            </a:extLst>
          </p:cNvPr>
          <p:cNvSpPr>
            <a:spLocks noGrp="1"/>
          </p:cNvSpPr>
          <p:nvPr>
            <p:ph type="dt" sz="half" idx="10"/>
          </p:nvPr>
        </p:nvSpPr>
        <p:spPr/>
        <p:txBody>
          <a:bodyPr/>
          <a:lstStyle/>
          <a:p>
            <a:fld id="{7BEF07C1-CCD0-42FD-863D-070757D8FFA5}" type="datetimeFigureOut">
              <a:rPr lang="en-IN" smtClean="0"/>
              <a:t>22-06-2023</a:t>
            </a:fld>
            <a:endParaRPr lang="en-IN"/>
          </a:p>
        </p:txBody>
      </p:sp>
      <p:sp>
        <p:nvSpPr>
          <p:cNvPr id="5" name="Footer Placeholder 4">
            <a:extLst>
              <a:ext uri="{FF2B5EF4-FFF2-40B4-BE49-F238E27FC236}">
                <a16:creationId xmlns:a16="http://schemas.microsoft.com/office/drawing/2014/main" id="{0ECAFF7F-BE66-4C76-B51F-D8AFDDA17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69961A-0855-43A6-BB9B-6614CA348D15}"/>
              </a:ext>
            </a:extLst>
          </p:cNvPr>
          <p:cNvSpPr>
            <a:spLocks noGrp="1"/>
          </p:cNvSpPr>
          <p:nvPr>
            <p:ph type="sldNum" sz="quarter" idx="12"/>
          </p:nvPr>
        </p:nvSpPr>
        <p:spPr/>
        <p:txBody>
          <a:bodyPr/>
          <a:lstStyle/>
          <a:p>
            <a:fld id="{80CA2326-A2C8-4B58-9CA7-A43371F9BBC1}" type="slidenum">
              <a:rPr lang="en-IN" smtClean="0"/>
              <a:t>‹#›</a:t>
            </a:fld>
            <a:endParaRPr lang="en-IN"/>
          </a:p>
        </p:txBody>
      </p:sp>
    </p:spTree>
    <p:extLst>
      <p:ext uri="{BB962C8B-B14F-4D97-AF65-F5344CB8AC3E}">
        <p14:creationId xmlns:p14="http://schemas.microsoft.com/office/powerpoint/2010/main" val="410324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33FA-F9A2-461D-AA70-FC9592E5BD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C80AEA-0FD9-4797-8137-B53637395C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A29A8E-32D0-47B3-9D4D-1D066C96EF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073A0C-638D-4177-A0FB-7D81FBBFA838}"/>
              </a:ext>
            </a:extLst>
          </p:cNvPr>
          <p:cNvSpPr>
            <a:spLocks noGrp="1"/>
          </p:cNvSpPr>
          <p:nvPr>
            <p:ph type="dt" sz="half" idx="10"/>
          </p:nvPr>
        </p:nvSpPr>
        <p:spPr/>
        <p:txBody>
          <a:bodyPr/>
          <a:lstStyle/>
          <a:p>
            <a:fld id="{7BEF07C1-CCD0-42FD-863D-070757D8FFA5}" type="datetimeFigureOut">
              <a:rPr lang="en-IN" smtClean="0"/>
              <a:t>22-06-2023</a:t>
            </a:fld>
            <a:endParaRPr lang="en-IN"/>
          </a:p>
        </p:txBody>
      </p:sp>
      <p:sp>
        <p:nvSpPr>
          <p:cNvPr id="6" name="Footer Placeholder 5">
            <a:extLst>
              <a:ext uri="{FF2B5EF4-FFF2-40B4-BE49-F238E27FC236}">
                <a16:creationId xmlns:a16="http://schemas.microsoft.com/office/drawing/2014/main" id="{67054BE8-95EA-4AE5-B337-B4986B5D60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11EB92-1006-45DB-AAE7-448BCB98AA5C}"/>
              </a:ext>
            </a:extLst>
          </p:cNvPr>
          <p:cNvSpPr>
            <a:spLocks noGrp="1"/>
          </p:cNvSpPr>
          <p:nvPr>
            <p:ph type="sldNum" sz="quarter" idx="12"/>
          </p:nvPr>
        </p:nvSpPr>
        <p:spPr/>
        <p:txBody>
          <a:bodyPr/>
          <a:lstStyle/>
          <a:p>
            <a:fld id="{80CA2326-A2C8-4B58-9CA7-A43371F9BBC1}" type="slidenum">
              <a:rPr lang="en-IN" smtClean="0"/>
              <a:t>‹#›</a:t>
            </a:fld>
            <a:endParaRPr lang="en-IN"/>
          </a:p>
        </p:txBody>
      </p:sp>
    </p:spTree>
    <p:extLst>
      <p:ext uri="{BB962C8B-B14F-4D97-AF65-F5344CB8AC3E}">
        <p14:creationId xmlns:p14="http://schemas.microsoft.com/office/powerpoint/2010/main" val="146823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6576-FFF2-4A9C-BCEC-B8640844A1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3D5116-5383-476C-AAD3-11FA8D5BB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5B9722-DDFF-4C19-9146-7C2CA40327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AA3E68-879F-4FE2-BBFF-89303AF94B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C546D2-276A-47DF-ABC2-2E11BF6D32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159F36-31DE-4A9A-8E4F-10215FB5D22B}"/>
              </a:ext>
            </a:extLst>
          </p:cNvPr>
          <p:cNvSpPr>
            <a:spLocks noGrp="1"/>
          </p:cNvSpPr>
          <p:nvPr>
            <p:ph type="dt" sz="half" idx="10"/>
          </p:nvPr>
        </p:nvSpPr>
        <p:spPr/>
        <p:txBody>
          <a:bodyPr/>
          <a:lstStyle/>
          <a:p>
            <a:fld id="{7BEF07C1-CCD0-42FD-863D-070757D8FFA5}" type="datetimeFigureOut">
              <a:rPr lang="en-IN" smtClean="0"/>
              <a:t>22-06-2023</a:t>
            </a:fld>
            <a:endParaRPr lang="en-IN"/>
          </a:p>
        </p:txBody>
      </p:sp>
      <p:sp>
        <p:nvSpPr>
          <p:cNvPr id="8" name="Footer Placeholder 7">
            <a:extLst>
              <a:ext uri="{FF2B5EF4-FFF2-40B4-BE49-F238E27FC236}">
                <a16:creationId xmlns:a16="http://schemas.microsoft.com/office/drawing/2014/main" id="{1DE2DBC6-94BA-4700-9518-B47DC708CC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A66D2F-DF1D-4D36-87BD-8E27B7E27AFD}"/>
              </a:ext>
            </a:extLst>
          </p:cNvPr>
          <p:cNvSpPr>
            <a:spLocks noGrp="1"/>
          </p:cNvSpPr>
          <p:nvPr>
            <p:ph type="sldNum" sz="quarter" idx="12"/>
          </p:nvPr>
        </p:nvSpPr>
        <p:spPr/>
        <p:txBody>
          <a:bodyPr/>
          <a:lstStyle/>
          <a:p>
            <a:fld id="{80CA2326-A2C8-4B58-9CA7-A43371F9BBC1}" type="slidenum">
              <a:rPr lang="en-IN" smtClean="0"/>
              <a:t>‹#›</a:t>
            </a:fld>
            <a:endParaRPr lang="en-IN"/>
          </a:p>
        </p:txBody>
      </p:sp>
    </p:spTree>
    <p:extLst>
      <p:ext uri="{BB962C8B-B14F-4D97-AF65-F5344CB8AC3E}">
        <p14:creationId xmlns:p14="http://schemas.microsoft.com/office/powerpoint/2010/main" val="100466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BC9E-8F00-49B6-8DC7-7CCA2E9E9D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32048E-B309-40FB-AB5A-5C889AF07989}"/>
              </a:ext>
            </a:extLst>
          </p:cNvPr>
          <p:cNvSpPr>
            <a:spLocks noGrp="1"/>
          </p:cNvSpPr>
          <p:nvPr>
            <p:ph type="dt" sz="half" idx="10"/>
          </p:nvPr>
        </p:nvSpPr>
        <p:spPr/>
        <p:txBody>
          <a:bodyPr/>
          <a:lstStyle/>
          <a:p>
            <a:fld id="{7BEF07C1-CCD0-42FD-863D-070757D8FFA5}" type="datetimeFigureOut">
              <a:rPr lang="en-IN" smtClean="0"/>
              <a:t>22-06-2023</a:t>
            </a:fld>
            <a:endParaRPr lang="en-IN"/>
          </a:p>
        </p:txBody>
      </p:sp>
      <p:sp>
        <p:nvSpPr>
          <p:cNvPr id="4" name="Footer Placeholder 3">
            <a:extLst>
              <a:ext uri="{FF2B5EF4-FFF2-40B4-BE49-F238E27FC236}">
                <a16:creationId xmlns:a16="http://schemas.microsoft.com/office/drawing/2014/main" id="{91826071-2D98-444A-B583-EA8B810F0E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1C58BA-C3C0-4A92-99F7-03E8A79E1DB1}"/>
              </a:ext>
            </a:extLst>
          </p:cNvPr>
          <p:cNvSpPr>
            <a:spLocks noGrp="1"/>
          </p:cNvSpPr>
          <p:nvPr>
            <p:ph type="sldNum" sz="quarter" idx="12"/>
          </p:nvPr>
        </p:nvSpPr>
        <p:spPr/>
        <p:txBody>
          <a:bodyPr/>
          <a:lstStyle/>
          <a:p>
            <a:fld id="{80CA2326-A2C8-4B58-9CA7-A43371F9BBC1}" type="slidenum">
              <a:rPr lang="en-IN" smtClean="0"/>
              <a:t>‹#›</a:t>
            </a:fld>
            <a:endParaRPr lang="en-IN"/>
          </a:p>
        </p:txBody>
      </p:sp>
    </p:spTree>
    <p:extLst>
      <p:ext uri="{BB962C8B-B14F-4D97-AF65-F5344CB8AC3E}">
        <p14:creationId xmlns:p14="http://schemas.microsoft.com/office/powerpoint/2010/main" val="52845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9E2DD-B075-49A7-82B9-48AE81A86F35}"/>
              </a:ext>
            </a:extLst>
          </p:cNvPr>
          <p:cNvSpPr>
            <a:spLocks noGrp="1"/>
          </p:cNvSpPr>
          <p:nvPr>
            <p:ph type="dt" sz="half" idx="10"/>
          </p:nvPr>
        </p:nvSpPr>
        <p:spPr/>
        <p:txBody>
          <a:bodyPr/>
          <a:lstStyle/>
          <a:p>
            <a:fld id="{7BEF07C1-CCD0-42FD-863D-070757D8FFA5}" type="datetimeFigureOut">
              <a:rPr lang="en-IN" smtClean="0"/>
              <a:t>22-06-2023</a:t>
            </a:fld>
            <a:endParaRPr lang="en-IN"/>
          </a:p>
        </p:txBody>
      </p:sp>
      <p:sp>
        <p:nvSpPr>
          <p:cNvPr id="3" name="Footer Placeholder 2">
            <a:extLst>
              <a:ext uri="{FF2B5EF4-FFF2-40B4-BE49-F238E27FC236}">
                <a16:creationId xmlns:a16="http://schemas.microsoft.com/office/drawing/2014/main" id="{A83D805B-B258-48F3-8C98-F869C54EC9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DDBA6D-CB3E-4192-9BEA-1462D69EE203}"/>
              </a:ext>
            </a:extLst>
          </p:cNvPr>
          <p:cNvSpPr>
            <a:spLocks noGrp="1"/>
          </p:cNvSpPr>
          <p:nvPr>
            <p:ph type="sldNum" sz="quarter" idx="12"/>
          </p:nvPr>
        </p:nvSpPr>
        <p:spPr/>
        <p:txBody>
          <a:bodyPr/>
          <a:lstStyle/>
          <a:p>
            <a:fld id="{80CA2326-A2C8-4B58-9CA7-A43371F9BBC1}" type="slidenum">
              <a:rPr lang="en-IN" smtClean="0"/>
              <a:t>‹#›</a:t>
            </a:fld>
            <a:endParaRPr lang="en-IN"/>
          </a:p>
        </p:txBody>
      </p:sp>
    </p:spTree>
    <p:extLst>
      <p:ext uri="{BB962C8B-B14F-4D97-AF65-F5344CB8AC3E}">
        <p14:creationId xmlns:p14="http://schemas.microsoft.com/office/powerpoint/2010/main" val="1835463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ED6A-719A-42C5-A97D-6C37CC648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4517AB-9975-42B4-9F9E-626DBB06E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A59DC9-2ED4-4FD9-A683-66A3E1492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BDF60-B1A4-4556-AC7A-C704CA110057}"/>
              </a:ext>
            </a:extLst>
          </p:cNvPr>
          <p:cNvSpPr>
            <a:spLocks noGrp="1"/>
          </p:cNvSpPr>
          <p:nvPr>
            <p:ph type="dt" sz="half" idx="10"/>
          </p:nvPr>
        </p:nvSpPr>
        <p:spPr/>
        <p:txBody>
          <a:bodyPr/>
          <a:lstStyle/>
          <a:p>
            <a:fld id="{7BEF07C1-CCD0-42FD-863D-070757D8FFA5}" type="datetimeFigureOut">
              <a:rPr lang="en-IN" smtClean="0"/>
              <a:t>22-06-2023</a:t>
            </a:fld>
            <a:endParaRPr lang="en-IN"/>
          </a:p>
        </p:txBody>
      </p:sp>
      <p:sp>
        <p:nvSpPr>
          <p:cNvPr id="6" name="Footer Placeholder 5">
            <a:extLst>
              <a:ext uri="{FF2B5EF4-FFF2-40B4-BE49-F238E27FC236}">
                <a16:creationId xmlns:a16="http://schemas.microsoft.com/office/drawing/2014/main" id="{6300E547-9F0E-4BB5-B1F2-40B0807FCD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DA503D-EE77-4854-B9B2-E63C9BC296EC}"/>
              </a:ext>
            </a:extLst>
          </p:cNvPr>
          <p:cNvSpPr>
            <a:spLocks noGrp="1"/>
          </p:cNvSpPr>
          <p:nvPr>
            <p:ph type="sldNum" sz="quarter" idx="12"/>
          </p:nvPr>
        </p:nvSpPr>
        <p:spPr/>
        <p:txBody>
          <a:bodyPr/>
          <a:lstStyle/>
          <a:p>
            <a:fld id="{80CA2326-A2C8-4B58-9CA7-A43371F9BBC1}" type="slidenum">
              <a:rPr lang="en-IN" smtClean="0"/>
              <a:t>‹#›</a:t>
            </a:fld>
            <a:endParaRPr lang="en-IN"/>
          </a:p>
        </p:txBody>
      </p:sp>
    </p:spTree>
    <p:extLst>
      <p:ext uri="{BB962C8B-B14F-4D97-AF65-F5344CB8AC3E}">
        <p14:creationId xmlns:p14="http://schemas.microsoft.com/office/powerpoint/2010/main" val="3712886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3465-8DB1-4DDF-897C-DD095BFD4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FA3A81-AE51-4081-84A6-EC313AC11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5FDCAF-C9D6-4D98-B1D7-E172A0FB8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E6044-3718-4DAE-8D2B-13B621FAE03D}"/>
              </a:ext>
            </a:extLst>
          </p:cNvPr>
          <p:cNvSpPr>
            <a:spLocks noGrp="1"/>
          </p:cNvSpPr>
          <p:nvPr>
            <p:ph type="dt" sz="half" idx="10"/>
          </p:nvPr>
        </p:nvSpPr>
        <p:spPr/>
        <p:txBody>
          <a:bodyPr/>
          <a:lstStyle/>
          <a:p>
            <a:fld id="{7BEF07C1-CCD0-42FD-863D-070757D8FFA5}" type="datetimeFigureOut">
              <a:rPr lang="en-IN" smtClean="0"/>
              <a:t>22-06-2023</a:t>
            </a:fld>
            <a:endParaRPr lang="en-IN"/>
          </a:p>
        </p:txBody>
      </p:sp>
      <p:sp>
        <p:nvSpPr>
          <p:cNvPr id="6" name="Footer Placeholder 5">
            <a:extLst>
              <a:ext uri="{FF2B5EF4-FFF2-40B4-BE49-F238E27FC236}">
                <a16:creationId xmlns:a16="http://schemas.microsoft.com/office/drawing/2014/main" id="{50F1D6A7-0D04-4DBB-AC3B-DB69B9F5E5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CB9E53-DE45-44EC-8C68-E33B35EB4741}"/>
              </a:ext>
            </a:extLst>
          </p:cNvPr>
          <p:cNvSpPr>
            <a:spLocks noGrp="1"/>
          </p:cNvSpPr>
          <p:nvPr>
            <p:ph type="sldNum" sz="quarter" idx="12"/>
          </p:nvPr>
        </p:nvSpPr>
        <p:spPr/>
        <p:txBody>
          <a:bodyPr/>
          <a:lstStyle/>
          <a:p>
            <a:fld id="{80CA2326-A2C8-4B58-9CA7-A43371F9BBC1}" type="slidenum">
              <a:rPr lang="en-IN" smtClean="0"/>
              <a:t>‹#›</a:t>
            </a:fld>
            <a:endParaRPr lang="en-IN"/>
          </a:p>
        </p:txBody>
      </p:sp>
    </p:spTree>
    <p:extLst>
      <p:ext uri="{BB962C8B-B14F-4D97-AF65-F5344CB8AC3E}">
        <p14:creationId xmlns:p14="http://schemas.microsoft.com/office/powerpoint/2010/main" val="321516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5FDE12-E444-416D-AF97-9EDAC1D2F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B0A84D-3099-444B-B64D-191B2C9AF6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D4CC6-E98C-4A73-AC3B-6A2198F53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F07C1-CCD0-42FD-863D-070757D8FFA5}" type="datetimeFigureOut">
              <a:rPr lang="en-IN" smtClean="0"/>
              <a:t>22-06-2023</a:t>
            </a:fld>
            <a:endParaRPr lang="en-IN"/>
          </a:p>
        </p:txBody>
      </p:sp>
      <p:sp>
        <p:nvSpPr>
          <p:cNvPr id="5" name="Footer Placeholder 4">
            <a:extLst>
              <a:ext uri="{FF2B5EF4-FFF2-40B4-BE49-F238E27FC236}">
                <a16:creationId xmlns:a16="http://schemas.microsoft.com/office/drawing/2014/main" id="{EE47C867-7234-489E-A916-B2171CA300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57CD0C-69CD-41AB-9954-0CF7254D8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A2326-A2C8-4B58-9CA7-A43371F9BBC1}" type="slidenum">
              <a:rPr lang="en-IN" smtClean="0"/>
              <a:t>‹#›</a:t>
            </a:fld>
            <a:endParaRPr lang="en-IN"/>
          </a:p>
        </p:txBody>
      </p:sp>
    </p:spTree>
    <p:extLst>
      <p:ext uri="{BB962C8B-B14F-4D97-AF65-F5344CB8AC3E}">
        <p14:creationId xmlns:p14="http://schemas.microsoft.com/office/powerpoint/2010/main" val="233735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bungreenabhay@gmail.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jf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C7BB790-0895-4D77-908D-02397F9641E2}"/>
              </a:ext>
            </a:extLst>
          </p:cNvPr>
          <p:cNvPicPr>
            <a:picLocks noChangeAspect="1"/>
          </p:cNvPicPr>
          <p:nvPr/>
        </p:nvPicPr>
        <p:blipFill rotWithShape="1">
          <a:blip r:embed="rId3">
            <a:extLst>
              <a:ext uri="{28A0092B-C50C-407E-A947-70E740481C1C}">
                <a14:useLocalDpi xmlns:a14="http://schemas.microsoft.com/office/drawing/2010/main" val="0"/>
              </a:ext>
            </a:extLst>
          </a:blip>
          <a:srcRect l="8783" r="67004"/>
          <a:stretch/>
        </p:blipFill>
        <p:spPr>
          <a:xfrm>
            <a:off x="4103390" y="216397"/>
            <a:ext cx="3337560" cy="4038241"/>
          </a:xfrm>
          <a:prstGeom prst="rect">
            <a:avLst/>
          </a:prstGeom>
        </p:spPr>
      </p:pic>
      <p:pic>
        <p:nvPicPr>
          <p:cNvPr id="3" name="Picture 2">
            <a:extLst>
              <a:ext uri="{FF2B5EF4-FFF2-40B4-BE49-F238E27FC236}">
                <a16:creationId xmlns:a16="http://schemas.microsoft.com/office/drawing/2014/main" id="{2763FCE7-144E-2C18-8F96-988B2FAADAC6}"/>
              </a:ext>
            </a:extLst>
          </p:cNvPr>
          <p:cNvPicPr>
            <a:picLocks noChangeAspect="1"/>
          </p:cNvPicPr>
          <p:nvPr/>
        </p:nvPicPr>
        <p:blipFill rotWithShape="1">
          <a:blip r:embed="rId4">
            <a:extLst>
              <a:ext uri="{28A0092B-C50C-407E-A947-70E740481C1C}">
                <a14:useLocalDpi xmlns:a14="http://schemas.microsoft.com/office/drawing/2010/main" val="0"/>
              </a:ext>
            </a:extLst>
          </a:blip>
          <a:srcRect l="32703" r="7893"/>
          <a:stretch/>
        </p:blipFill>
        <p:spPr>
          <a:xfrm>
            <a:off x="3537369" y="3429000"/>
            <a:ext cx="4469603" cy="2693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par>
                                <p:cTn id="10" presetID="2" presetClass="entr" presetSubtype="4"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E057-6268-4A17-BA0B-13A9122D4B99}"/>
              </a:ext>
            </a:extLst>
          </p:cNvPr>
          <p:cNvSpPr>
            <a:spLocks noGrp="1"/>
          </p:cNvSpPr>
          <p:nvPr>
            <p:ph type="title"/>
          </p:nvPr>
        </p:nvSpPr>
        <p:spPr>
          <a:xfrm>
            <a:off x="3289852" y="1168836"/>
            <a:ext cx="10515600" cy="1325563"/>
          </a:xfrm>
        </p:spPr>
        <p:txBody>
          <a:bodyPr/>
          <a:lstStyle/>
          <a:p>
            <a:r>
              <a:rPr lang="en-GB" b="1" dirty="0">
                <a:latin typeface="Trebuchet MS"/>
                <a:ea typeface="ＭＳ Ｐゴシック"/>
                <a:cs typeface="Arial"/>
              </a:rPr>
              <a:t>MVP STAGE</a:t>
            </a:r>
            <a:endParaRPr lang="en-IN" dirty="0"/>
          </a:p>
        </p:txBody>
      </p:sp>
      <p:sp>
        <p:nvSpPr>
          <p:cNvPr id="5" name="Flowchart: Process 4">
            <a:extLst>
              <a:ext uri="{FF2B5EF4-FFF2-40B4-BE49-F238E27FC236}">
                <a16:creationId xmlns:a16="http://schemas.microsoft.com/office/drawing/2014/main" id="{46705BF1-B580-47A1-80E3-DEB87B989BAE}"/>
              </a:ext>
            </a:extLst>
          </p:cNvPr>
          <p:cNvSpPr/>
          <p:nvPr/>
        </p:nvSpPr>
        <p:spPr>
          <a:xfrm>
            <a:off x="0" y="73152"/>
            <a:ext cx="9838944" cy="45719"/>
          </a:xfrm>
          <a:prstGeom prst="flowChartProcess">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highlight>
                <a:srgbClr val="FF0000"/>
              </a:highlight>
            </a:endParaRPr>
          </a:p>
        </p:txBody>
      </p:sp>
      <p:sp>
        <p:nvSpPr>
          <p:cNvPr id="6" name="Flowchart: Process 5">
            <a:extLst>
              <a:ext uri="{FF2B5EF4-FFF2-40B4-BE49-F238E27FC236}">
                <a16:creationId xmlns:a16="http://schemas.microsoft.com/office/drawing/2014/main" id="{8EB02866-9903-4C7C-96FE-BE317704AC44}"/>
              </a:ext>
            </a:extLst>
          </p:cNvPr>
          <p:cNvSpPr/>
          <p:nvPr/>
        </p:nvSpPr>
        <p:spPr>
          <a:xfrm rot="16200000" flipV="1">
            <a:off x="-3245358" y="3402333"/>
            <a:ext cx="6858002" cy="53337"/>
          </a:xfrm>
          <a:prstGeom prst="flowChart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pic>
        <p:nvPicPr>
          <p:cNvPr id="3" name="Picture 2">
            <a:extLst>
              <a:ext uri="{FF2B5EF4-FFF2-40B4-BE49-F238E27FC236}">
                <a16:creationId xmlns:a16="http://schemas.microsoft.com/office/drawing/2014/main" id="{B2EE9559-09D7-2246-F581-C2F1DE90EFED}"/>
              </a:ext>
            </a:extLst>
          </p:cNvPr>
          <p:cNvPicPr>
            <a:picLocks noChangeAspect="1"/>
          </p:cNvPicPr>
          <p:nvPr/>
        </p:nvPicPr>
        <p:blipFill rotWithShape="1">
          <a:blip r:embed="rId2">
            <a:extLst>
              <a:ext uri="{28A0092B-C50C-407E-A947-70E740481C1C}">
                <a14:useLocalDpi xmlns:a14="http://schemas.microsoft.com/office/drawing/2010/main" val="0"/>
              </a:ext>
            </a:extLst>
          </a:blip>
          <a:srcRect l="8783" r="67004"/>
          <a:stretch/>
        </p:blipFill>
        <p:spPr>
          <a:xfrm>
            <a:off x="11109619" y="0"/>
            <a:ext cx="966030" cy="1168836"/>
          </a:xfrm>
          <a:prstGeom prst="rect">
            <a:avLst/>
          </a:prstGeom>
        </p:spPr>
      </p:pic>
      <p:pic>
        <p:nvPicPr>
          <p:cNvPr id="4" name="Picture 3">
            <a:extLst>
              <a:ext uri="{FF2B5EF4-FFF2-40B4-BE49-F238E27FC236}">
                <a16:creationId xmlns:a16="http://schemas.microsoft.com/office/drawing/2014/main" id="{DE6F1E3A-4F8D-0DD2-CCCA-90104E1A9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1814" y="2575262"/>
            <a:ext cx="2025349" cy="3576680"/>
          </a:xfrm>
          <a:prstGeom prst="rect">
            <a:avLst/>
          </a:prstGeom>
          <a:noFill/>
          <a:effectLst>
            <a:outerShdw blurRad="50800" dist="50800" dir="5400000" sx="3000" sy="3000" algn="ctr" rotWithShape="0">
              <a:srgbClr val="000000">
                <a:alpha val="43137"/>
              </a:srgbClr>
            </a:outerShdw>
          </a:effectLst>
        </p:spPr>
      </p:pic>
    </p:spTree>
    <p:extLst>
      <p:ext uri="{BB962C8B-B14F-4D97-AF65-F5344CB8AC3E}">
        <p14:creationId xmlns:p14="http://schemas.microsoft.com/office/powerpoint/2010/main" val="36364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80">
                                          <p:stCondLst>
                                            <p:cond delay="0"/>
                                          </p:stCondLst>
                                        </p:cTn>
                                        <p:tgtEl>
                                          <p:spTgt spid="4"/>
                                        </p:tgtEl>
                                      </p:cBhvr>
                                    </p:animEffect>
                                    <p:anim calcmode="lin" valueType="num">
                                      <p:cBhvr>
                                        <p:cTn id="2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5" dur="26">
                                          <p:stCondLst>
                                            <p:cond delay="650"/>
                                          </p:stCondLst>
                                        </p:cTn>
                                        <p:tgtEl>
                                          <p:spTgt spid="4"/>
                                        </p:tgtEl>
                                      </p:cBhvr>
                                      <p:to x="100000" y="60000"/>
                                    </p:animScale>
                                    <p:animScale>
                                      <p:cBhvr>
                                        <p:cTn id="26" dur="166" decel="50000">
                                          <p:stCondLst>
                                            <p:cond delay="676"/>
                                          </p:stCondLst>
                                        </p:cTn>
                                        <p:tgtEl>
                                          <p:spTgt spid="4"/>
                                        </p:tgtEl>
                                      </p:cBhvr>
                                      <p:to x="100000" y="100000"/>
                                    </p:animScale>
                                    <p:animScale>
                                      <p:cBhvr>
                                        <p:cTn id="27" dur="26">
                                          <p:stCondLst>
                                            <p:cond delay="1312"/>
                                          </p:stCondLst>
                                        </p:cTn>
                                        <p:tgtEl>
                                          <p:spTgt spid="4"/>
                                        </p:tgtEl>
                                      </p:cBhvr>
                                      <p:to x="100000" y="80000"/>
                                    </p:animScale>
                                    <p:animScale>
                                      <p:cBhvr>
                                        <p:cTn id="28" dur="166" decel="50000">
                                          <p:stCondLst>
                                            <p:cond delay="1338"/>
                                          </p:stCondLst>
                                        </p:cTn>
                                        <p:tgtEl>
                                          <p:spTgt spid="4"/>
                                        </p:tgtEl>
                                      </p:cBhvr>
                                      <p:to x="100000" y="100000"/>
                                    </p:animScale>
                                    <p:animScale>
                                      <p:cBhvr>
                                        <p:cTn id="29" dur="26">
                                          <p:stCondLst>
                                            <p:cond delay="1642"/>
                                          </p:stCondLst>
                                        </p:cTn>
                                        <p:tgtEl>
                                          <p:spTgt spid="4"/>
                                        </p:tgtEl>
                                      </p:cBhvr>
                                      <p:to x="100000" y="90000"/>
                                    </p:animScale>
                                    <p:animScale>
                                      <p:cBhvr>
                                        <p:cTn id="30" dur="166" decel="50000">
                                          <p:stCondLst>
                                            <p:cond delay="1668"/>
                                          </p:stCondLst>
                                        </p:cTn>
                                        <p:tgtEl>
                                          <p:spTgt spid="4"/>
                                        </p:tgtEl>
                                      </p:cBhvr>
                                      <p:to x="100000" y="100000"/>
                                    </p:animScale>
                                    <p:animScale>
                                      <p:cBhvr>
                                        <p:cTn id="31" dur="26">
                                          <p:stCondLst>
                                            <p:cond delay="1808"/>
                                          </p:stCondLst>
                                        </p:cTn>
                                        <p:tgtEl>
                                          <p:spTgt spid="4"/>
                                        </p:tgtEl>
                                      </p:cBhvr>
                                      <p:to x="100000" y="95000"/>
                                    </p:animScale>
                                    <p:animScale>
                                      <p:cBhvr>
                                        <p:cTn id="3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E057-6268-4A17-BA0B-13A9122D4B99}"/>
              </a:ext>
            </a:extLst>
          </p:cNvPr>
          <p:cNvSpPr>
            <a:spLocks noGrp="1"/>
          </p:cNvSpPr>
          <p:nvPr>
            <p:ph type="title"/>
          </p:nvPr>
        </p:nvSpPr>
        <p:spPr/>
        <p:txBody>
          <a:bodyPr/>
          <a:lstStyle/>
          <a:p>
            <a:r>
              <a:rPr lang="en-GB" b="1" dirty="0">
                <a:latin typeface="Trebuchet MS"/>
                <a:ea typeface="ＭＳ Ｐゴシック"/>
                <a:cs typeface="Arial"/>
              </a:rPr>
              <a:t>Contact Details</a:t>
            </a:r>
            <a:endParaRPr lang="en-IN" dirty="0"/>
          </a:p>
        </p:txBody>
      </p:sp>
      <p:sp>
        <p:nvSpPr>
          <p:cNvPr id="5" name="Flowchart: Process 4">
            <a:extLst>
              <a:ext uri="{FF2B5EF4-FFF2-40B4-BE49-F238E27FC236}">
                <a16:creationId xmlns:a16="http://schemas.microsoft.com/office/drawing/2014/main" id="{46705BF1-B580-47A1-80E3-DEB87B989BAE}"/>
              </a:ext>
            </a:extLst>
          </p:cNvPr>
          <p:cNvSpPr/>
          <p:nvPr/>
        </p:nvSpPr>
        <p:spPr>
          <a:xfrm>
            <a:off x="0" y="73152"/>
            <a:ext cx="9838944" cy="45719"/>
          </a:xfrm>
          <a:prstGeom prst="flowChartProcess">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highlight>
                <a:srgbClr val="FF0000"/>
              </a:highlight>
            </a:endParaRPr>
          </a:p>
        </p:txBody>
      </p:sp>
      <p:sp>
        <p:nvSpPr>
          <p:cNvPr id="6" name="Flowchart: Process 5">
            <a:extLst>
              <a:ext uri="{FF2B5EF4-FFF2-40B4-BE49-F238E27FC236}">
                <a16:creationId xmlns:a16="http://schemas.microsoft.com/office/drawing/2014/main" id="{8EB02866-9903-4C7C-96FE-BE317704AC44}"/>
              </a:ext>
            </a:extLst>
          </p:cNvPr>
          <p:cNvSpPr/>
          <p:nvPr/>
        </p:nvSpPr>
        <p:spPr>
          <a:xfrm rot="16200000" flipV="1">
            <a:off x="-3245358" y="3402333"/>
            <a:ext cx="6858002" cy="53337"/>
          </a:xfrm>
          <a:prstGeom prst="flowChart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pic>
        <p:nvPicPr>
          <p:cNvPr id="3" name="Picture 2">
            <a:extLst>
              <a:ext uri="{FF2B5EF4-FFF2-40B4-BE49-F238E27FC236}">
                <a16:creationId xmlns:a16="http://schemas.microsoft.com/office/drawing/2014/main" id="{B2EE9559-09D7-2246-F581-C2F1DE90EFED}"/>
              </a:ext>
            </a:extLst>
          </p:cNvPr>
          <p:cNvPicPr>
            <a:picLocks noChangeAspect="1"/>
          </p:cNvPicPr>
          <p:nvPr/>
        </p:nvPicPr>
        <p:blipFill rotWithShape="1">
          <a:blip r:embed="rId2">
            <a:extLst>
              <a:ext uri="{28A0092B-C50C-407E-A947-70E740481C1C}">
                <a14:useLocalDpi xmlns:a14="http://schemas.microsoft.com/office/drawing/2010/main" val="0"/>
              </a:ext>
            </a:extLst>
          </a:blip>
          <a:srcRect l="8783" r="67004"/>
          <a:stretch/>
        </p:blipFill>
        <p:spPr>
          <a:xfrm>
            <a:off x="11109619" y="0"/>
            <a:ext cx="966030" cy="1168836"/>
          </a:xfrm>
          <a:prstGeom prst="rect">
            <a:avLst/>
          </a:prstGeom>
        </p:spPr>
      </p:pic>
      <p:sp>
        <p:nvSpPr>
          <p:cNvPr id="9" name="Rectangle 8">
            <a:extLst>
              <a:ext uri="{FF2B5EF4-FFF2-40B4-BE49-F238E27FC236}">
                <a16:creationId xmlns:a16="http://schemas.microsoft.com/office/drawing/2014/main" id="{07096075-ADB2-D865-8BDF-2867EF16CA54}"/>
              </a:ext>
            </a:extLst>
          </p:cNvPr>
          <p:cNvSpPr/>
          <p:nvPr/>
        </p:nvSpPr>
        <p:spPr>
          <a:xfrm>
            <a:off x="1314793" y="2467331"/>
            <a:ext cx="9035192" cy="1754326"/>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ABHAY P S BUNDELA</a:t>
            </a:r>
          </a:p>
          <a:p>
            <a:pPr algn="ctr"/>
            <a:r>
              <a:rPr lang="en-US" sz="2400" dirty="0">
                <a:ln w="0"/>
                <a:effectLst>
                  <a:outerShdw blurRad="38100" dist="19050" dir="2700000" algn="tl" rotWithShape="0">
                    <a:schemeClr val="dk1">
                      <a:alpha val="40000"/>
                    </a:schemeClr>
                  </a:outerShdw>
                </a:effectLst>
              </a:rPr>
              <a:t>(CEO)</a:t>
            </a:r>
          </a:p>
          <a:p>
            <a:pPr algn="ctr"/>
            <a:r>
              <a:rPr lang="en-US" sz="2400" dirty="0">
                <a:ln w="0"/>
                <a:effectLst>
                  <a:outerShdw blurRad="38100" dist="19050" dir="2700000" algn="tl" rotWithShape="0">
                    <a:schemeClr val="dk1">
                      <a:alpha val="40000"/>
                    </a:schemeClr>
                  </a:outerShdw>
                </a:effectLst>
              </a:rPr>
              <a:t>Email. </a:t>
            </a:r>
            <a:r>
              <a:rPr lang="en-US" sz="2400" dirty="0">
                <a:ln w="0"/>
                <a:effectLst>
                  <a:outerShdw blurRad="38100" dist="19050" dir="2700000" algn="tl" rotWithShape="0">
                    <a:schemeClr val="dk1">
                      <a:alpha val="40000"/>
                    </a:schemeClr>
                  </a:outerShdw>
                </a:effectLst>
                <a:hlinkClick r:id="rId3"/>
              </a:rPr>
              <a:t>bungreenabhay@gmail.com</a:t>
            </a:r>
            <a:endParaRPr lang="en-US" sz="2400" dirty="0">
              <a:ln w="0"/>
              <a:effectLst>
                <a:outerShdw blurRad="38100" dist="19050" dir="2700000" algn="tl" rotWithShape="0">
                  <a:schemeClr val="dk1">
                    <a:alpha val="40000"/>
                  </a:schemeClr>
                </a:outerShdw>
              </a:effectLst>
            </a:endParaRPr>
          </a:p>
          <a:p>
            <a:pPr algn="ctr"/>
            <a:r>
              <a:rPr lang="en-US" sz="2400" b="0" cap="none" spc="0" dirty="0">
                <a:ln w="0"/>
                <a:solidFill>
                  <a:schemeClr val="tx1"/>
                </a:solidFill>
                <a:effectLst>
                  <a:outerShdw blurRad="38100" dist="19050" dir="2700000" algn="tl" rotWithShape="0">
                    <a:schemeClr val="dk1">
                      <a:alpha val="40000"/>
                    </a:schemeClr>
                  </a:outerShdw>
                </a:effectLst>
              </a:rPr>
              <a:t>Mobile No. 9406601037</a:t>
            </a:r>
          </a:p>
        </p:txBody>
      </p:sp>
    </p:spTree>
    <p:extLst>
      <p:ext uri="{BB962C8B-B14F-4D97-AF65-F5344CB8AC3E}">
        <p14:creationId xmlns:p14="http://schemas.microsoft.com/office/powerpoint/2010/main" val="80787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E057-6268-4A17-BA0B-13A9122D4B99}"/>
              </a:ext>
            </a:extLst>
          </p:cNvPr>
          <p:cNvSpPr>
            <a:spLocks noGrp="1"/>
          </p:cNvSpPr>
          <p:nvPr>
            <p:ph type="title"/>
          </p:nvPr>
        </p:nvSpPr>
        <p:spPr>
          <a:xfrm>
            <a:off x="4257556" y="4614665"/>
            <a:ext cx="10515600" cy="1325563"/>
          </a:xfrm>
        </p:spPr>
        <p:txBody>
          <a:bodyPr>
            <a:noAutofit/>
          </a:bodyPr>
          <a:lstStyle/>
          <a:p>
            <a:r>
              <a:rPr lang="en-GB" sz="8800" b="1" dirty="0">
                <a:solidFill>
                  <a:schemeClr val="accent6"/>
                </a:solidFill>
                <a:latin typeface="Blackadder ITC" panose="04020505051007020D02" pitchFamily="82" charset="0"/>
                <a:ea typeface="ＭＳ Ｐゴシック"/>
                <a:cs typeface="Arial"/>
              </a:rPr>
              <a:t>Thank </a:t>
            </a:r>
            <a:r>
              <a:rPr lang="en-GB" sz="8800" b="1" dirty="0">
                <a:solidFill>
                  <a:schemeClr val="accent4"/>
                </a:solidFill>
                <a:latin typeface="Blackadder ITC" panose="04020505051007020D02" pitchFamily="82" charset="0"/>
                <a:ea typeface="ＭＳ Ｐゴシック"/>
                <a:cs typeface="Arial"/>
              </a:rPr>
              <a:t>you</a:t>
            </a:r>
            <a:endParaRPr lang="en-IN" sz="8800" dirty="0">
              <a:solidFill>
                <a:schemeClr val="accent4"/>
              </a:solidFill>
              <a:latin typeface="Blackadder ITC" panose="04020505051007020D02" pitchFamily="82" charset="0"/>
            </a:endParaRPr>
          </a:p>
        </p:txBody>
      </p:sp>
      <p:sp>
        <p:nvSpPr>
          <p:cNvPr id="5" name="Flowchart: Process 4">
            <a:extLst>
              <a:ext uri="{FF2B5EF4-FFF2-40B4-BE49-F238E27FC236}">
                <a16:creationId xmlns:a16="http://schemas.microsoft.com/office/drawing/2014/main" id="{46705BF1-B580-47A1-80E3-DEB87B989BAE}"/>
              </a:ext>
            </a:extLst>
          </p:cNvPr>
          <p:cNvSpPr/>
          <p:nvPr/>
        </p:nvSpPr>
        <p:spPr>
          <a:xfrm>
            <a:off x="0" y="73152"/>
            <a:ext cx="9838944" cy="45719"/>
          </a:xfrm>
          <a:prstGeom prst="flowChartProcess">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highlight>
                <a:srgbClr val="FF0000"/>
              </a:highlight>
            </a:endParaRPr>
          </a:p>
        </p:txBody>
      </p:sp>
      <p:sp>
        <p:nvSpPr>
          <p:cNvPr id="6" name="Flowchart: Process 5">
            <a:extLst>
              <a:ext uri="{FF2B5EF4-FFF2-40B4-BE49-F238E27FC236}">
                <a16:creationId xmlns:a16="http://schemas.microsoft.com/office/drawing/2014/main" id="{8EB02866-9903-4C7C-96FE-BE317704AC44}"/>
              </a:ext>
            </a:extLst>
          </p:cNvPr>
          <p:cNvSpPr/>
          <p:nvPr/>
        </p:nvSpPr>
        <p:spPr>
          <a:xfrm rot="16200000" flipV="1">
            <a:off x="-3245358" y="3402333"/>
            <a:ext cx="6858002" cy="53337"/>
          </a:xfrm>
          <a:prstGeom prst="flowChart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pic>
        <p:nvPicPr>
          <p:cNvPr id="3" name="Picture 2">
            <a:extLst>
              <a:ext uri="{FF2B5EF4-FFF2-40B4-BE49-F238E27FC236}">
                <a16:creationId xmlns:a16="http://schemas.microsoft.com/office/drawing/2014/main" id="{B2EE9559-09D7-2246-F581-C2F1DE90EFED}"/>
              </a:ext>
            </a:extLst>
          </p:cNvPr>
          <p:cNvPicPr>
            <a:picLocks noChangeAspect="1"/>
          </p:cNvPicPr>
          <p:nvPr/>
        </p:nvPicPr>
        <p:blipFill rotWithShape="1">
          <a:blip r:embed="rId2">
            <a:extLst>
              <a:ext uri="{28A0092B-C50C-407E-A947-70E740481C1C}">
                <a14:useLocalDpi xmlns:a14="http://schemas.microsoft.com/office/drawing/2010/main" val="0"/>
              </a:ext>
            </a:extLst>
          </a:blip>
          <a:srcRect l="8783" r="67004"/>
          <a:stretch/>
        </p:blipFill>
        <p:spPr>
          <a:xfrm>
            <a:off x="4570836" y="357808"/>
            <a:ext cx="3527996" cy="4268655"/>
          </a:xfrm>
          <a:prstGeom prst="rect">
            <a:avLst/>
          </a:prstGeom>
        </p:spPr>
      </p:pic>
    </p:spTree>
    <p:extLst>
      <p:ext uri="{BB962C8B-B14F-4D97-AF65-F5344CB8AC3E}">
        <p14:creationId xmlns:p14="http://schemas.microsoft.com/office/powerpoint/2010/main" val="277734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E057-6268-4A17-BA0B-13A9122D4B99}"/>
              </a:ext>
            </a:extLst>
          </p:cNvPr>
          <p:cNvSpPr>
            <a:spLocks noGrp="1"/>
          </p:cNvSpPr>
          <p:nvPr>
            <p:ph type="title"/>
          </p:nvPr>
        </p:nvSpPr>
        <p:spPr/>
        <p:txBody>
          <a:bodyPr/>
          <a:lstStyle/>
          <a:p>
            <a:r>
              <a:rPr lang="en-GB" sz="4400" b="1" dirty="0">
                <a:latin typeface="Trebuchet MS"/>
                <a:ea typeface="ＭＳ Ｐゴシック"/>
                <a:cs typeface="Arial"/>
              </a:rPr>
              <a:t>PROBLEM </a:t>
            </a:r>
            <a:endParaRPr lang="en-IN" dirty="0"/>
          </a:p>
        </p:txBody>
      </p:sp>
      <p:sp>
        <p:nvSpPr>
          <p:cNvPr id="5" name="Flowchart: Process 4">
            <a:extLst>
              <a:ext uri="{FF2B5EF4-FFF2-40B4-BE49-F238E27FC236}">
                <a16:creationId xmlns:a16="http://schemas.microsoft.com/office/drawing/2014/main" id="{46705BF1-B580-47A1-80E3-DEB87B989BAE}"/>
              </a:ext>
            </a:extLst>
          </p:cNvPr>
          <p:cNvSpPr/>
          <p:nvPr/>
        </p:nvSpPr>
        <p:spPr>
          <a:xfrm>
            <a:off x="0" y="73152"/>
            <a:ext cx="9838944" cy="45719"/>
          </a:xfrm>
          <a:prstGeom prst="flowChartProcess">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highlight>
                <a:srgbClr val="FF0000"/>
              </a:highlight>
            </a:endParaRPr>
          </a:p>
        </p:txBody>
      </p:sp>
      <p:sp>
        <p:nvSpPr>
          <p:cNvPr id="6" name="Flowchart: Process 5">
            <a:extLst>
              <a:ext uri="{FF2B5EF4-FFF2-40B4-BE49-F238E27FC236}">
                <a16:creationId xmlns:a16="http://schemas.microsoft.com/office/drawing/2014/main" id="{8EB02866-9903-4C7C-96FE-BE317704AC44}"/>
              </a:ext>
            </a:extLst>
          </p:cNvPr>
          <p:cNvSpPr/>
          <p:nvPr/>
        </p:nvSpPr>
        <p:spPr>
          <a:xfrm rot="16200000" flipV="1">
            <a:off x="-3245358" y="3402333"/>
            <a:ext cx="6858002" cy="53337"/>
          </a:xfrm>
          <a:prstGeom prst="flowChart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sp>
        <p:nvSpPr>
          <p:cNvPr id="7" name="Content Placeholder 2">
            <a:extLst>
              <a:ext uri="{FF2B5EF4-FFF2-40B4-BE49-F238E27FC236}">
                <a16:creationId xmlns:a16="http://schemas.microsoft.com/office/drawing/2014/main" id="{AB3CE794-8BDC-454B-AD56-AE7C5DAFE04C}"/>
              </a:ext>
            </a:extLst>
          </p:cNvPr>
          <p:cNvSpPr txBox="1">
            <a:spLocks/>
          </p:cNvSpPr>
          <p:nvPr/>
        </p:nvSpPr>
        <p:spPr>
          <a:xfrm>
            <a:off x="621138" y="1936942"/>
            <a:ext cx="7406843" cy="395682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To minimize the dependency on foreign countries for LPG Gas and reduce</a:t>
            </a:r>
            <a:r>
              <a:rPr kumimoji="0" lang="en-IN" sz="2000" b="0" i="0" u="none" strike="noStrike" kern="1200" cap="none" spc="0" normalizeH="0" noProof="0" dirty="0">
                <a:ln>
                  <a:noFill/>
                </a:ln>
                <a:solidFill>
                  <a:sysClr val="windowText" lastClr="000000">
                    <a:lumMod val="75000"/>
                    <a:lumOff val="25000"/>
                  </a:sysClr>
                </a:solidFill>
                <a:effectLst/>
                <a:uLnTx/>
                <a:uFillTx/>
                <a:latin typeface="Trebuchet MS" panose="020B0603020202020204"/>
                <a:ea typeface="+mn-ea"/>
                <a:cs typeface="+mn-cs"/>
              </a:rPr>
              <a:t> the use of LPG Gas</a:t>
            </a:r>
            <a:r>
              <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LPG is limited in the environment to use.</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IN" sz="2000" dirty="0">
                <a:solidFill>
                  <a:sysClr val="windowText" lastClr="000000">
                    <a:lumMod val="75000"/>
                    <a:lumOff val="25000"/>
                  </a:sysClr>
                </a:solidFill>
                <a:latin typeface="Trebuchet MS" panose="020B0603020202020204"/>
              </a:rPr>
              <a:t>LPG is harmful to the environment it is a type of pollutant gas.</a:t>
            </a:r>
            <a:endPar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LPG is heavy or dense gas.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LPG prize is fluctuate due to various factors. Such as global oil and gas market changes, Supply and demand dynamics, and geopolitical events.</a:t>
            </a:r>
          </a:p>
          <a:p>
            <a:pPr lvl="0">
              <a:buClr>
                <a:srgbClr val="90C226"/>
              </a:buClr>
              <a:defRPr/>
            </a:pPr>
            <a:r>
              <a:rPr lang="en-US" sz="2000" dirty="0">
                <a:solidFill>
                  <a:sysClr val="windowText" lastClr="000000">
                    <a:lumMod val="75000"/>
                    <a:lumOff val="25000"/>
                  </a:sysClr>
                </a:solidFill>
                <a:latin typeface="Trebuchet MS" panose="020B0603020202020204"/>
              </a:rPr>
              <a:t>As we all know the price of LPG Gas is so high. The dependency on foreign countries for LPG Gas. LPG is limited in the environment to use. LPG is harmful to the environment it is a type of pollutant gas.</a:t>
            </a:r>
          </a:p>
          <a:p>
            <a:pPr lvl="0">
              <a:buClr>
                <a:srgbClr val="90C226"/>
              </a:buClr>
              <a:defRPr/>
            </a:pPr>
            <a:r>
              <a:rPr lang="en-US" sz="2000" dirty="0">
                <a:solidFill>
                  <a:sysClr val="windowText" lastClr="000000">
                    <a:lumMod val="75000"/>
                    <a:lumOff val="25000"/>
                  </a:sysClr>
                </a:solidFill>
                <a:latin typeface="Trebuchet MS" panose="020B0603020202020204"/>
              </a:rPr>
              <a:t>LPG is a heavy or dense gas and dangerous gas. LPG price fluctuates due to various factors. Such as global oil and gas market changes, Supply and demand dynamics, and geopolitical events. There is less use of organic waste.</a:t>
            </a:r>
          </a:p>
          <a:p>
            <a:pPr lvl="0">
              <a:buClr>
                <a:srgbClr val="90C226"/>
              </a:buClr>
              <a:defRPr/>
            </a:pPr>
            <a:r>
              <a:rPr lang="en-US" sz="2000" dirty="0">
                <a:solidFill>
                  <a:sysClr val="windowText" lastClr="000000">
                    <a:lumMod val="75000"/>
                    <a:lumOff val="25000"/>
                  </a:sysClr>
                </a:solidFill>
                <a:latin typeface="Trebuchet MS" panose="020B0603020202020204"/>
              </a:rPr>
              <a:t>We see too many cows in cities they are roaming because the Goshala financial strength is weak. </a:t>
            </a:r>
            <a:endPar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pic>
        <p:nvPicPr>
          <p:cNvPr id="3" name="Picture 2">
            <a:extLst>
              <a:ext uri="{FF2B5EF4-FFF2-40B4-BE49-F238E27FC236}">
                <a16:creationId xmlns:a16="http://schemas.microsoft.com/office/drawing/2014/main" id="{B2EE9559-09D7-2246-F581-C2F1DE90EFED}"/>
              </a:ext>
            </a:extLst>
          </p:cNvPr>
          <p:cNvPicPr>
            <a:picLocks noChangeAspect="1"/>
          </p:cNvPicPr>
          <p:nvPr/>
        </p:nvPicPr>
        <p:blipFill rotWithShape="1">
          <a:blip r:embed="rId2">
            <a:extLst>
              <a:ext uri="{28A0092B-C50C-407E-A947-70E740481C1C}">
                <a14:useLocalDpi xmlns:a14="http://schemas.microsoft.com/office/drawing/2010/main" val="0"/>
              </a:ext>
            </a:extLst>
          </a:blip>
          <a:srcRect l="8783" r="67004"/>
          <a:stretch/>
        </p:blipFill>
        <p:spPr>
          <a:xfrm>
            <a:off x="11109619" y="0"/>
            <a:ext cx="966030" cy="1168836"/>
          </a:xfrm>
          <a:prstGeom prst="rect">
            <a:avLst/>
          </a:prstGeom>
        </p:spPr>
      </p:pic>
      <p:pic>
        <p:nvPicPr>
          <p:cNvPr id="1032" name="Picture 8" descr="Lpg Gas Cylinder Price Hike India Stock Vector (Royalty Free) 1798934671 |  Shutterstock">
            <a:extLst>
              <a:ext uri="{FF2B5EF4-FFF2-40B4-BE49-F238E27FC236}">
                <a16:creationId xmlns:a16="http://schemas.microsoft.com/office/drawing/2014/main" id="{9D89556F-6D59-3198-5464-021CBB5EF7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673"/>
          <a:stretch/>
        </p:blipFill>
        <p:spPr bwMode="auto">
          <a:xfrm rot="410355">
            <a:off x="8825578" y="1103358"/>
            <a:ext cx="1970097" cy="1420915"/>
          </a:xfrm>
          <a:prstGeom prst="roundRect">
            <a:avLst>
              <a:gd name="adj" fmla="val 19030"/>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26" name="Picture 2" descr="Premium Photo | Compost pile organic waste recycling waste concept humus  compost bio organic waste rotting">
            <a:extLst>
              <a:ext uri="{FF2B5EF4-FFF2-40B4-BE49-F238E27FC236}">
                <a16:creationId xmlns:a16="http://schemas.microsoft.com/office/drawing/2014/main" id="{6FDC498A-92D4-7DC3-B7E2-A88C2A743A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91537">
            <a:off x="9783199" y="3241594"/>
            <a:ext cx="2024953" cy="1347514"/>
          </a:xfrm>
          <a:prstGeom prst="roundRect">
            <a:avLst>
              <a:gd name="adj" fmla="val 50000"/>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4" name="Picture 4" descr="Cows claim right of way on Delhi roads | Delhi News - Times of India">
            <a:extLst>
              <a:ext uri="{FF2B5EF4-FFF2-40B4-BE49-F238E27FC236}">
                <a16:creationId xmlns:a16="http://schemas.microsoft.com/office/drawing/2014/main" id="{EA6BA002-A5FE-DB31-5C86-97F3A0AEB5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91504">
            <a:off x="8624270" y="5085490"/>
            <a:ext cx="1769696" cy="1325564"/>
          </a:xfrm>
          <a:prstGeom prst="roundRect">
            <a:avLst>
              <a:gd name="adj" fmla="val 43396"/>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01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31"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anim calcmode="lin" valueType="num">
                                      <p:cBhvr>
                                        <p:cTn id="23" dur="1000" fill="hold"/>
                                        <p:tgtEl>
                                          <p:spTgt spid="1032"/>
                                        </p:tgtEl>
                                        <p:attrNameLst>
                                          <p:attrName>ppt_w</p:attrName>
                                        </p:attrNameLst>
                                      </p:cBhvr>
                                      <p:tavLst>
                                        <p:tav tm="0">
                                          <p:val>
                                            <p:fltVal val="0"/>
                                          </p:val>
                                        </p:tav>
                                        <p:tav tm="100000">
                                          <p:val>
                                            <p:strVal val="#ppt_w"/>
                                          </p:val>
                                        </p:tav>
                                      </p:tavLst>
                                    </p:anim>
                                    <p:anim calcmode="lin" valueType="num">
                                      <p:cBhvr>
                                        <p:cTn id="24" dur="1000" fill="hold"/>
                                        <p:tgtEl>
                                          <p:spTgt spid="1032"/>
                                        </p:tgtEl>
                                        <p:attrNameLst>
                                          <p:attrName>ppt_h</p:attrName>
                                        </p:attrNameLst>
                                      </p:cBhvr>
                                      <p:tavLst>
                                        <p:tav tm="0">
                                          <p:val>
                                            <p:fltVal val="0"/>
                                          </p:val>
                                        </p:tav>
                                        <p:tav tm="100000">
                                          <p:val>
                                            <p:strVal val="#ppt_h"/>
                                          </p:val>
                                        </p:tav>
                                      </p:tavLst>
                                    </p:anim>
                                    <p:anim calcmode="lin" valueType="num">
                                      <p:cBhvr>
                                        <p:cTn id="25" dur="1000" fill="hold"/>
                                        <p:tgtEl>
                                          <p:spTgt spid="1032"/>
                                        </p:tgtEl>
                                        <p:attrNameLst>
                                          <p:attrName>style.rotation</p:attrName>
                                        </p:attrNameLst>
                                      </p:cBhvr>
                                      <p:tavLst>
                                        <p:tav tm="0">
                                          <p:val>
                                            <p:fltVal val="90"/>
                                          </p:val>
                                        </p:tav>
                                        <p:tav tm="100000">
                                          <p:val>
                                            <p:fltVal val="0"/>
                                          </p:val>
                                        </p:tav>
                                      </p:tavLst>
                                    </p:anim>
                                    <p:animEffect transition="in" filter="fade">
                                      <p:cBhvr>
                                        <p:cTn id="26" dur="1000"/>
                                        <p:tgtEl>
                                          <p:spTgt spid="1032"/>
                                        </p:tgtEl>
                                      </p:cBhvr>
                                    </p:animEffect>
                                  </p:childTnLst>
                                </p:cTn>
                              </p:par>
                              <p:par>
                                <p:cTn id="27" presetID="31"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anim calcmode="lin" valueType="num">
                                      <p:cBhvr>
                                        <p:cTn id="29" dur="1000" fill="hold"/>
                                        <p:tgtEl>
                                          <p:spTgt spid="1026"/>
                                        </p:tgtEl>
                                        <p:attrNameLst>
                                          <p:attrName>ppt_w</p:attrName>
                                        </p:attrNameLst>
                                      </p:cBhvr>
                                      <p:tavLst>
                                        <p:tav tm="0">
                                          <p:val>
                                            <p:fltVal val="0"/>
                                          </p:val>
                                        </p:tav>
                                        <p:tav tm="100000">
                                          <p:val>
                                            <p:strVal val="#ppt_w"/>
                                          </p:val>
                                        </p:tav>
                                      </p:tavLst>
                                    </p:anim>
                                    <p:anim calcmode="lin" valueType="num">
                                      <p:cBhvr>
                                        <p:cTn id="30" dur="1000" fill="hold"/>
                                        <p:tgtEl>
                                          <p:spTgt spid="1026"/>
                                        </p:tgtEl>
                                        <p:attrNameLst>
                                          <p:attrName>ppt_h</p:attrName>
                                        </p:attrNameLst>
                                      </p:cBhvr>
                                      <p:tavLst>
                                        <p:tav tm="0">
                                          <p:val>
                                            <p:fltVal val="0"/>
                                          </p:val>
                                        </p:tav>
                                        <p:tav tm="100000">
                                          <p:val>
                                            <p:strVal val="#ppt_h"/>
                                          </p:val>
                                        </p:tav>
                                      </p:tavLst>
                                    </p:anim>
                                    <p:anim calcmode="lin" valueType="num">
                                      <p:cBhvr>
                                        <p:cTn id="31" dur="1000" fill="hold"/>
                                        <p:tgtEl>
                                          <p:spTgt spid="1026"/>
                                        </p:tgtEl>
                                        <p:attrNameLst>
                                          <p:attrName>style.rotation</p:attrName>
                                        </p:attrNameLst>
                                      </p:cBhvr>
                                      <p:tavLst>
                                        <p:tav tm="0">
                                          <p:val>
                                            <p:fltVal val="90"/>
                                          </p:val>
                                        </p:tav>
                                        <p:tav tm="100000">
                                          <p:val>
                                            <p:fltVal val="0"/>
                                          </p:val>
                                        </p:tav>
                                      </p:tavLst>
                                    </p:anim>
                                    <p:animEffect transition="in" filter="fade">
                                      <p:cBhvr>
                                        <p:cTn id="32" dur="1000"/>
                                        <p:tgtEl>
                                          <p:spTgt spid="1026"/>
                                        </p:tgtEl>
                                      </p:cBhvr>
                                    </p:animEffect>
                                  </p:childTnLst>
                                </p:cTn>
                              </p:par>
                              <p:par>
                                <p:cTn id="33" presetID="3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0" fill="hold"/>
                                        <p:tgtEl>
                                          <p:spTgt spid="4"/>
                                        </p:tgtEl>
                                        <p:attrNameLst>
                                          <p:attrName>ppt_w</p:attrName>
                                        </p:attrNameLst>
                                      </p:cBhvr>
                                      <p:tavLst>
                                        <p:tav tm="0">
                                          <p:val>
                                            <p:fltVal val="0"/>
                                          </p:val>
                                        </p:tav>
                                        <p:tav tm="100000">
                                          <p:val>
                                            <p:strVal val="#ppt_w"/>
                                          </p:val>
                                        </p:tav>
                                      </p:tavLst>
                                    </p:anim>
                                    <p:anim calcmode="lin" valueType="num">
                                      <p:cBhvr>
                                        <p:cTn id="36" dur="1000" fill="hold"/>
                                        <p:tgtEl>
                                          <p:spTgt spid="4"/>
                                        </p:tgtEl>
                                        <p:attrNameLst>
                                          <p:attrName>ppt_h</p:attrName>
                                        </p:attrNameLst>
                                      </p:cBhvr>
                                      <p:tavLst>
                                        <p:tav tm="0">
                                          <p:val>
                                            <p:fltVal val="0"/>
                                          </p:val>
                                        </p:tav>
                                        <p:tav tm="100000">
                                          <p:val>
                                            <p:strVal val="#ppt_h"/>
                                          </p:val>
                                        </p:tav>
                                      </p:tavLst>
                                    </p:anim>
                                    <p:anim calcmode="lin" valueType="num">
                                      <p:cBhvr>
                                        <p:cTn id="37" dur="1000" fill="hold"/>
                                        <p:tgtEl>
                                          <p:spTgt spid="4"/>
                                        </p:tgtEl>
                                        <p:attrNameLst>
                                          <p:attrName>style.rotation</p:attrName>
                                        </p:attrNameLst>
                                      </p:cBhvr>
                                      <p:tavLst>
                                        <p:tav tm="0">
                                          <p:val>
                                            <p:fltVal val="90"/>
                                          </p:val>
                                        </p:tav>
                                        <p:tav tm="100000">
                                          <p:val>
                                            <p:fltVal val="0"/>
                                          </p:val>
                                        </p:tav>
                                      </p:tavLst>
                                    </p:anim>
                                    <p:animEffect transition="in" filter="fade">
                                      <p:cBhvr>
                                        <p:cTn id="3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E057-6268-4A17-BA0B-13A9122D4B99}"/>
              </a:ext>
            </a:extLst>
          </p:cNvPr>
          <p:cNvSpPr>
            <a:spLocks noGrp="1"/>
          </p:cNvSpPr>
          <p:nvPr>
            <p:ph type="title"/>
          </p:nvPr>
        </p:nvSpPr>
        <p:spPr/>
        <p:txBody>
          <a:bodyPr/>
          <a:lstStyle/>
          <a:p>
            <a:r>
              <a:rPr lang="en-GB" b="1" dirty="0">
                <a:latin typeface="Trebuchet MS"/>
                <a:ea typeface="ＭＳ Ｐゴシック"/>
                <a:cs typeface="Arial"/>
              </a:rPr>
              <a:t>SOLUTION</a:t>
            </a:r>
            <a:endParaRPr lang="en-IN" dirty="0"/>
          </a:p>
        </p:txBody>
      </p:sp>
      <p:sp>
        <p:nvSpPr>
          <p:cNvPr id="5" name="Flowchart: Process 4">
            <a:extLst>
              <a:ext uri="{FF2B5EF4-FFF2-40B4-BE49-F238E27FC236}">
                <a16:creationId xmlns:a16="http://schemas.microsoft.com/office/drawing/2014/main" id="{46705BF1-B580-47A1-80E3-DEB87B989BAE}"/>
              </a:ext>
            </a:extLst>
          </p:cNvPr>
          <p:cNvSpPr/>
          <p:nvPr/>
        </p:nvSpPr>
        <p:spPr>
          <a:xfrm>
            <a:off x="0" y="73152"/>
            <a:ext cx="9838944" cy="45719"/>
          </a:xfrm>
          <a:prstGeom prst="flowChartProcess">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highlight>
                <a:srgbClr val="FF0000"/>
              </a:highlight>
            </a:endParaRPr>
          </a:p>
        </p:txBody>
      </p:sp>
      <p:sp>
        <p:nvSpPr>
          <p:cNvPr id="6" name="Flowchart: Process 5">
            <a:extLst>
              <a:ext uri="{FF2B5EF4-FFF2-40B4-BE49-F238E27FC236}">
                <a16:creationId xmlns:a16="http://schemas.microsoft.com/office/drawing/2014/main" id="{8EB02866-9903-4C7C-96FE-BE317704AC44}"/>
              </a:ext>
            </a:extLst>
          </p:cNvPr>
          <p:cNvSpPr/>
          <p:nvPr/>
        </p:nvSpPr>
        <p:spPr>
          <a:xfrm rot="16200000" flipV="1">
            <a:off x="-3245358" y="3402333"/>
            <a:ext cx="6858002" cy="53337"/>
          </a:xfrm>
          <a:prstGeom prst="flowChart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sp>
        <p:nvSpPr>
          <p:cNvPr id="7" name="Content Placeholder 2">
            <a:extLst>
              <a:ext uri="{FF2B5EF4-FFF2-40B4-BE49-F238E27FC236}">
                <a16:creationId xmlns:a16="http://schemas.microsoft.com/office/drawing/2014/main" id="{AB3CE794-8BDC-454B-AD56-AE7C5DAFE04C}"/>
              </a:ext>
            </a:extLst>
          </p:cNvPr>
          <p:cNvSpPr txBox="1">
            <a:spLocks/>
          </p:cNvSpPr>
          <p:nvPr/>
        </p:nvSpPr>
        <p:spPr>
          <a:xfrm>
            <a:off x="621138" y="1936942"/>
            <a:ext cx="8596668" cy="3880773"/>
          </a:xfrm>
          <a:prstGeom prst="rect">
            <a:avLst/>
          </a:prstGeom>
          <a:no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rgbClr val="90C226"/>
              </a:buClr>
              <a:defRPr/>
            </a:pPr>
            <a:r>
              <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lang="en-IN" sz="2000" dirty="0">
                <a:solidFill>
                  <a:sysClr val="windowText" lastClr="000000">
                    <a:lumMod val="75000"/>
                    <a:lumOff val="25000"/>
                  </a:sysClr>
                </a:solidFill>
                <a:latin typeface="Trebuchet MS" panose="020B0603020202020204"/>
              </a:rPr>
              <a:t>	</a:t>
            </a:r>
            <a:r>
              <a:rPr lang="en-US" dirty="0">
                <a:solidFill>
                  <a:sysClr val="windowText" lastClr="000000">
                    <a:lumMod val="75000"/>
                    <a:lumOff val="25000"/>
                  </a:sysClr>
                </a:solidFill>
                <a:latin typeface="Trebuchet MS" panose="020B0603020202020204"/>
              </a:rPr>
              <a:t>CBG Gas for cooking purposes. </a:t>
            </a:r>
          </a:p>
          <a:p>
            <a:pPr>
              <a:buClr>
                <a:srgbClr val="90C226"/>
              </a:buClr>
              <a:defRPr/>
            </a:pPr>
            <a:r>
              <a:rPr lang="en-US" dirty="0">
                <a:solidFill>
                  <a:sysClr val="windowText" lastClr="000000">
                    <a:lumMod val="75000"/>
                    <a:lumOff val="25000"/>
                  </a:sysClr>
                </a:solidFill>
                <a:latin typeface="Trebuchet MS" panose="020B0603020202020204"/>
              </a:rPr>
              <a:t>We are developing technology to store biogas in cooking gas cylinders for easy transportation and easy use in cooking in rural as well as urban areas. </a:t>
            </a:r>
          </a:p>
          <a:p>
            <a:pPr>
              <a:buClr>
                <a:srgbClr val="90C226"/>
              </a:buClr>
              <a:defRPr/>
            </a:pPr>
            <a:r>
              <a:rPr lang="en-US" dirty="0">
                <a:solidFill>
                  <a:sysClr val="windowText" lastClr="000000">
                    <a:lumMod val="75000"/>
                    <a:lumOff val="25000"/>
                  </a:sysClr>
                </a:solidFill>
                <a:latin typeface="Trebuchet MS" panose="020B0603020202020204"/>
              </a:rPr>
              <a:t>It is affordable gas. </a:t>
            </a:r>
          </a:p>
          <a:p>
            <a:pPr>
              <a:buClr>
                <a:srgbClr val="90C226"/>
              </a:buClr>
              <a:defRPr/>
            </a:pPr>
            <a:r>
              <a:rPr lang="en-US" dirty="0">
                <a:solidFill>
                  <a:sysClr val="windowText" lastClr="000000">
                    <a:lumMod val="75000"/>
                    <a:lumOff val="25000"/>
                  </a:sysClr>
                </a:solidFill>
                <a:latin typeface="Trebuchet MS" panose="020B0603020202020204"/>
              </a:rPr>
              <a:t>we help Goshalas through buy cow dung through this cows are roaming in cities. we will use organic waste.</a:t>
            </a:r>
          </a:p>
          <a:p>
            <a:pPr>
              <a:buClr>
                <a:srgbClr val="90C226"/>
              </a:buClr>
              <a:defRPr/>
            </a:pPr>
            <a:r>
              <a:rPr lang="en-US" dirty="0">
                <a:solidFill>
                  <a:sysClr val="windowText" lastClr="000000">
                    <a:lumMod val="75000"/>
                    <a:lumOff val="25000"/>
                  </a:sysClr>
                </a:solidFill>
                <a:latin typeface="Trebuchet MS" panose="020B0603020202020204"/>
              </a:rPr>
              <a:t>Use of waste Vegetable from homes and  Vegetable Market.</a:t>
            </a:r>
          </a:p>
          <a:p>
            <a:pPr>
              <a:buClr>
                <a:srgbClr val="90C226"/>
              </a:buClr>
              <a:defRPr/>
            </a:pPr>
            <a:endParaRPr lang="en-IN" dirty="0">
              <a:solidFill>
                <a:sysClr val="windowText" lastClr="000000">
                  <a:lumMod val="75000"/>
                  <a:lumOff val="25000"/>
                </a:sys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pic>
        <p:nvPicPr>
          <p:cNvPr id="3" name="Picture 2">
            <a:extLst>
              <a:ext uri="{FF2B5EF4-FFF2-40B4-BE49-F238E27FC236}">
                <a16:creationId xmlns:a16="http://schemas.microsoft.com/office/drawing/2014/main" id="{B2EE9559-09D7-2246-F581-C2F1DE90EFED}"/>
              </a:ext>
            </a:extLst>
          </p:cNvPr>
          <p:cNvPicPr>
            <a:picLocks noChangeAspect="1"/>
          </p:cNvPicPr>
          <p:nvPr/>
        </p:nvPicPr>
        <p:blipFill rotWithShape="1">
          <a:blip r:embed="rId2">
            <a:extLst>
              <a:ext uri="{28A0092B-C50C-407E-A947-70E740481C1C}">
                <a14:useLocalDpi xmlns:a14="http://schemas.microsoft.com/office/drawing/2010/main" val="0"/>
              </a:ext>
            </a:extLst>
          </a:blip>
          <a:srcRect l="8783" r="67004"/>
          <a:stretch/>
        </p:blipFill>
        <p:spPr>
          <a:xfrm>
            <a:off x="11109619" y="0"/>
            <a:ext cx="966030" cy="1168836"/>
          </a:xfrm>
          <a:prstGeom prst="rect">
            <a:avLst/>
          </a:prstGeom>
        </p:spPr>
      </p:pic>
      <p:pic>
        <p:nvPicPr>
          <p:cNvPr id="8" name="Picture 7">
            <a:extLst>
              <a:ext uri="{FF2B5EF4-FFF2-40B4-BE49-F238E27FC236}">
                <a16:creationId xmlns:a16="http://schemas.microsoft.com/office/drawing/2014/main" id="{0411C74D-6EC1-3A96-FF6E-81603B156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8944" y="1936942"/>
            <a:ext cx="2025349" cy="3576680"/>
          </a:xfrm>
          <a:prstGeom prst="rect">
            <a:avLst/>
          </a:prstGeom>
          <a:noFill/>
          <a:effectLst>
            <a:outerShdw blurRad="50800" dist="50800" dir="5400000" sx="3000" sy="3000" algn="ctr" rotWithShape="0">
              <a:srgbClr val="000000">
                <a:alpha val="43137"/>
              </a:srgbClr>
            </a:outerShdw>
          </a:effectLst>
        </p:spPr>
      </p:pic>
    </p:spTree>
    <p:extLst>
      <p:ext uri="{BB962C8B-B14F-4D97-AF65-F5344CB8AC3E}">
        <p14:creationId xmlns:p14="http://schemas.microsoft.com/office/powerpoint/2010/main" val="369155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80">
                                          <p:stCondLst>
                                            <p:cond delay="0"/>
                                          </p:stCondLst>
                                        </p:cTn>
                                        <p:tgtEl>
                                          <p:spTgt spid="8"/>
                                        </p:tgtEl>
                                      </p:cBhvr>
                                    </p:animEffect>
                                    <p:anim calcmode="lin" valueType="num">
                                      <p:cBhvr>
                                        <p:cTn id="2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2" dur="26">
                                          <p:stCondLst>
                                            <p:cond delay="650"/>
                                          </p:stCondLst>
                                        </p:cTn>
                                        <p:tgtEl>
                                          <p:spTgt spid="8"/>
                                        </p:tgtEl>
                                      </p:cBhvr>
                                      <p:to x="100000" y="60000"/>
                                    </p:animScale>
                                    <p:animScale>
                                      <p:cBhvr>
                                        <p:cTn id="33" dur="166" decel="50000">
                                          <p:stCondLst>
                                            <p:cond delay="676"/>
                                          </p:stCondLst>
                                        </p:cTn>
                                        <p:tgtEl>
                                          <p:spTgt spid="8"/>
                                        </p:tgtEl>
                                      </p:cBhvr>
                                      <p:to x="100000" y="100000"/>
                                    </p:animScale>
                                    <p:animScale>
                                      <p:cBhvr>
                                        <p:cTn id="34" dur="26">
                                          <p:stCondLst>
                                            <p:cond delay="1312"/>
                                          </p:stCondLst>
                                        </p:cTn>
                                        <p:tgtEl>
                                          <p:spTgt spid="8"/>
                                        </p:tgtEl>
                                      </p:cBhvr>
                                      <p:to x="100000" y="80000"/>
                                    </p:animScale>
                                    <p:animScale>
                                      <p:cBhvr>
                                        <p:cTn id="35" dur="166" decel="50000">
                                          <p:stCondLst>
                                            <p:cond delay="1338"/>
                                          </p:stCondLst>
                                        </p:cTn>
                                        <p:tgtEl>
                                          <p:spTgt spid="8"/>
                                        </p:tgtEl>
                                      </p:cBhvr>
                                      <p:to x="100000" y="100000"/>
                                    </p:animScale>
                                    <p:animScale>
                                      <p:cBhvr>
                                        <p:cTn id="36" dur="26">
                                          <p:stCondLst>
                                            <p:cond delay="1642"/>
                                          </p:stCondLst>
                                        </p:cTn>
                                        <p:tgtEl>
                                          <p:spTgt spid="8"/>
                                        </p:tgtEl>
                                      </p:cBhvr>
                                      <p:to x="100000" y="90000"/>
                                    </p:animScale>
                                    <p:animScale>
                                      <p:cBhvr>
                                        <p:cTn id="37" dur="166" decel="50000">
                                          <p:stCondLst>
                                            <p:cond delay="1668"/>
                                          </p:stCondLst>
                                        </p:cTn>
                                        <p:tgtEl>
                                          <p:spTgt spid="8"/>
                                        </p:tgtEl>
                                      </p:cBhvr>
                                      <p:to x="100000" y="100000"/>
                                    </p:animScale>
                                    <p:animScale>
                                      <p:cBhvr>
                                        <p:cTn id="38" dur="26">
                                          <p:stCondLst>
                                            <p:cond delay="1808"/>
                                          </p:stCondLst>
                                        </p:cTn>
                                        <p:tgtEl>
                                          <p:spTgt spid="8"/>
                                        </p:tgtEl>
                                      </p:cBhvr>
                                      <p:to x="100000" y="95000"/>
                                    </p:animScale>
                                    <p:animScale>
                                      <p:cBhvr>
                                        <p:cTn id="39"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E057-6268-4A17-BA0B-13A9122D4B99}"/>
              </a:ext>
            </a:extLst>
          </p:cNvPr>
          <p:cNvSpPr>
            <a:spLocks noGrp="1"/>
          </p:cNvSpPr>
          <p:nvPr>
            <p:ph type="title"/>
          </p:nvPr>
        </p:nvSpPr>
        <p:spPr/>
        <p:txBody>
          <a:bodyPr/>
          <a:lstStyle/>
          <a:p>
            <a:r>
              <a:rPr lang="en-GB" b="1" dirty="0">
                <a:latin typeface="Trebuchet MS"/>
                <a:ea typeface="ＭＳ Ｐゴシック"/>
                <a:cs typeface="Arial"/>
              </a:rPr>
              <a:t>CUSTOMERS</a:t>
            </a:r>
            <a:endParaRPr lang="en-IN" dirty="0"/>
          </a:p>
        </p:txBody>
      </p:sp>
      <p:sp>
        <p:nvSpPr>
          <p:cNvPr id="5" name="Flowchart: Process 4">
            <a:extLst>
              <a:ext uri="{FF2B5EF4-FFF2-40B4-BE49-F238E27FC236}">
                <a16:creationId xmlns:a16="http://schemas.microsoft.com/office/drawing/2014/main" id="{46705BF1-B580-47A1-80E3-DEB87B989BAE}"/>
              </a:ext>
            </a:extLst>
          </p:cNvPr>
          <p:cNvSpPr/>
          <p:nvPr/>
        </p:nvSpPr>
        <p:spPr>
          <a:xfrm>
            <a:off x="0" y="73152"/>
            <a:ext cx="9838944" cy="45719"/>
          </a:xfrm>
          <a:prstGeom prst="flowChartProcess">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highlight>
                <a:srgbClr val="FF0000"/>
              </a:highlight>
            </a:endParaRPr>
          </a:p>
        </p:txBody>
      </p:sp>
      <p:sp>
        <p:nvSpPr>
          <p:cNvPr id="6" name="Flowchart: Process 5">
            <a:extLst>
              <a:ext uri="{FF2B5EF4-FFF2-40B4-BE49-F238E27FC236}">
                <a16:creationId xmlns:a16="http://schemas.microsoft.com/office/drawing/2014/main" id="{8EB02866-9903-4C7C-96FE-BE317704AC44}"/>
              </a:ext>
            </a:extLst>
          </p:cNvPr>
          <p:cNvSpPr/>
          <p:nvPr/>
        </p:nvSpPr>
        <p:spPr>
          <a:xfrm rot="16200000" flipV="1">
            <a:off x="-3245358" y="3402333"/>
            <a:ext cx="6858002" cy="53337"/>
          </a:xfrm>
          <a:prstGeom prst="flowChart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sp>
        <p:nvSpPr>
          <p:cNvPr id="7" name="Content Placeholder 2">
            <a:extLst>
              <a:ext uri="{FF2B5EF4-FFF2-40B4-BE49-F238E27FC236}">
                <a16:creationId xmlns:a16="http://schemas.microsoft.com/office/drawing/2014/main" id="{AB3CE794-8BDC-454B-AD56-AE7C5DAFE04C}"/>
              </a:ext>
            </a:extLst>
          </p:cNvPr>
          <p:cNvSpPr txBox="1">
            <a:spLocks/>
          </p:cNvSpPr>
          <p:nvPr/>
        </p:nvSpPr>
        <p:spPr>
          <a:xfrm>
            <a:off x="621138" y="2782964"/>
            <a:ext cx="8134738" cy="2837043"/>
          </a:xfrm>
          <a:prstGeom prst="rect">
            <a:avLst/>
          </a:prstGeom>
          <a:no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lang="en-IN" sz="2000" dirty="0">
                <a:solidFill>
                  <a:sysClr val="windowText" lastClr="000000">
                    <a:lumMod val="75000"/>
                    <a:lumOff val="25000"/>
                  </a:sysClr>
                </a:solidFill>
                <a:latin typeface="Trebuchet MS" panose="020B0603020202020204"/>
              </a:rPr>
              <a:t>	Those who are cooking food such as Homes, Restaurants, Cafes, </a:t>
            </a:r>
            <a:r>
              <a:rPr lang="en-IN" sz="2000" dirty="0" err="1">
                <a:solidFill>
                  <a:sysClr val="windowText" lastClr="000000">
                    <a:lumMod val="75000"/>
                    <a:lumOff val="25000"/>
                  </a:sysClr>
                </a:solidFill>
                <a:latin typeface="Trebuchet MS" panose="020B0603020202020204"/>
              </a:rPr>
              <a:t>Dabas</a:t>
            </a:r>
            <a:r>
              <a:rPr lang="en-IN" sz="2000" dirty="0">
                <a:solidFill>
                  <a:sysClr val="windowText" lastClr="000000">
                    <a:lumMod val="75000"/>
                    <a:lumOff val="25000"/>
                  </a:sysClr>
                </a:solidFill>
                <a:latin typeface="Trebuchet MS" panose="020B0603020202020204"/>
              </a:rPr>
              <a:t>, Chat stalls, and many more.</a:t>
            </a: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pic>
        <p:nvPicPr>
          <p:cNvPr id="3" name="Picture 2">
            <a:extLst>
              <a:ext uri="{FF2B5EF4-FFF2-40B4-BE49-F238E27FC236}">
                <a16:creationId xmlns:a16="http://schemas.microsoft.com/office/drawing/2014/main" id="{B2EE9559-09D7-2246-F581-C2F1DE90EFED}"/>
              </a:ext>
            </a:extLst>
          </p:cNvPr>
          <p:cNvPicPr>
            <a:picLocks noChangeAspect="1"/>
          </p:cNvPicPr>
          <p:nvPr/>
        </p:nvPicPr>
        <p:blipFill rotWithShape="1">
          <a:blip r:embed="rId2">
            <a:extLst>
              <a:ext uri="{28A0092B-C50C-407E-A947-70E740481C1C}">
                <a14:useLocalDpi xmlns:a14="http://schemas.microsoft.com/office/drawing/2010/main" val="0"/>
              </a:ext>
            </a:extLst>
          </a:blip>
          <a:srcRect l="8783" r="67004"/>
          <a:stretch/>
        </p:blipFill>
        <p:spPr>
          <a:xfrm>
            <a:off x="11109619" y="0"/>
            <a:ext cx="966030" cy="1168836"/>
          </a:xfrm>
          <a:prstGeom prst="rect">
            <a:avLst/>
          </a:prstGeom>
        </p:spPr>
      </p:pic>
      <p:pic>
        <p:nvPicPr>
          <p:cNvPr id="2050" name="Picture 2" descr="Tea Stall Pictures | Download Free Images on Unsplash">
            <a:extLst>
              <a:ext uri="{FF2B5EF4-FFF2-40B4-BE49-F238E27FC236}">
                <a16:creationId xmlns:a16="http://schemas.microsoft.com/office/drawing/2014/main" id="{702A6B11-3197-C55A-499F-1D9D6D4C8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4616" y="1690688"/>
            <a:ext cx="1476246" cy="18434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6F1BF04-D5D1-8437-E44C-17B209D832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1650" y="3824288"/>
            <a:ext cx="2466975" cy="18478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Inside Umi Kitchen, a Home-Cooking Startup | Epicurious">
            <a:extLst>
              <a:ext uri="{FF2B5EF4-FFF2-40B4-BE49-F238E27FC236}">
                <a16:creationId xmlns:a16="http://schemas.microsoft.com/office/drawing/2014/main" id="{FA769E63-E38C-3B42-008C-F1016A1D4C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9364" y="4556554"/>
            <a:ext cx="2857500" cy="1600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33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31" presetClass="entr" presetSubtype="0" fill="hold" nodeType="withEffect">
                                  <p:stCondLst>
                                    <p:cond delay="0"/>
                                  </p:stCondLst>
                                  <p:childTnLst>
                                    <p:set>
                                      <p:cBhvr>
                                        <p:cTn id="23" dur="1" fill="hold">
                                          <p:stCondLst>
                                            <p:cond delay="0"/>
                                          </p:stCondLst>
                                        </p:cTn>
                                        <p:tgtEl>
                                          <p:spTgt spid="2054"/>
                                        </p:tgtEl>
                                        <p:attrNameLst>
                                          <p:attrName>style.visibility</p:attrName>
                                        </p:attrNameLst>
                                      </p:cBhvr>
                                      <p:to>
                                        <p:strVal val="visible"/>
                                      </p:to>
                                    </p:set>
                                    <p:anim calcmode="lin" valueType="num">
                                      <p:cBhvr>
                                        <p:cTn id="24" dur="1000" fill="hold"/>
                                        <p:tgtEl>
                                          <p:spTgt spid="2054"/>
                                        </p:tgtEl>
                                        <p:attrNameLst>
                                          <p:attrName>ppt_w</p:attrName>
                                        </p:attrNameLst>
                                      </p:cBhvr>
                                      <p:tavLst>
                                        <p:tav tm="0">
                                          <p:val>
                                            <p:fltVal val="0"/>
                                          </p:val>
                                        </p:tav>
                                        <p:tav tm="100000">
                                          <p:val>
                                            <p:strVal val="#ppt_w"/>
                                          </p:val>
                                        </p:tav>
                                      </p:tavLst>
                                    </p:anim>
                                    <p:anim calcmode="lin" valueType="num">
                                      <p:cBhvr>
                                        <p:cTn id="25" dur="1000" fill="hold"/>
                                        <p:tgtEl>
                                          <p:spTgt spid="2054"/>
                                        </p:tgtEl>
                                        <p:attrNameLst>
                                          <p:attrName>ppt_h</p:attrName>
                                        </p:attrNameLst>
                                      </p:cBhvr>
                                      <p:tavLst>
                                        <p:tav tm="0">
                                          <p:val>
                                            <p:fltVal val="0"/>
                                          </p:val>
                                        </p:tav>
                                        <p:tav tm="100000">
                                          <p:val>
                                            <p:strVal val="#ppt_h"/>
                                          </p:val>
                                        </p:tav>
                                      </p:tavLst>
                                    </p:anim>
                                    <p:anim calcmode="lin" valueType="num">
                                      <p:cBhvr>
                                        <p:cTn id="26" dur="1000" fill="hold"/>
                                        <p:tgtEl>
                                          <p:spTgt spid="2054"/>
                                        </p:tgtEl>
                                        <p:attrNameLst>
                                          <p:attrName>style.rotation</p:attrName>
                                        </p:attrNameLst>
                                      </p:cBhvr>
                                      <p:tavLst>
                                        <p:tav tm="0">
                                          <p:val>
                                            <p:fltVal val="90"/>
                                          </p:val>
                                        </p:tav>
                                        <p:tav tm="100000">
                                          <p:val>
                                            <p:fltVal val="0"/>
                                          </p:val>
                                        </p:tav>
                                      </p:tavLst>
                                    </p:anim>
                                    <p:animEffect transition="in" filter="fade">
                                      <p:cBhvr>
                                        <p:cTn id="27" dur="1000"/>
                                        <p:tgtEl>
                                          <p:spTgt spid="2054"/>
                                        </p:tgtEl>
                                      </p:cBhvr>
                                    </p:animEffect>
                                  </p:childTnLst>
                                </p:cTn>
                              </p:par>
                              <p:par>
                                <p:cTn id="28" presetID="31" presetClass="entr" presetSubtype="0" fill="hold" nodeType="withEffect">
                                  <p:stCondLst>
                                    <p:cond delay="0"/>
                                  </p:stCondLst>
                                  <p:childTnLst>
                                    <p:set>
                                      <p:cBhvr>
                                        <p:cTn id="29" dur="1" fill="hold">
                                          <p:stCondLst>
                                            <p:cond delay="0"/>
                                          </p:stCondLst>
                                        </p:cTn>
                                        <p:tgtEl>
                                          <p:spTgt spid="2052"/>
                                        </p:tgtEl>
                                        <p:attrNameLst>
                                          <p:attrName>style.visibility</p:attrName>
                                        </p:attrNameLst>
                                      </p:cBhvr>
                                      <p:to>
                                        <p:strVal val="visible"/>
                                      </p:to>
                                    </p:set>
                                    <p:anim calcmode="lin" valueType="num">
                                      <p:cBhvr>
                                        <p:cTn id="30" dur="1000" fill="hold"/>
                                        <p:tgtEl>
                                          <p:spTgt spid="2052"/>
                                        </p:tgtEl>
                                        <p:attrNameLst>
                                          <p:attrName>ppt_w</p:attrName>
                                        </p:attrNameLst>
                                      </p:cBhvr>
                                      <p:tavLst>
                                        <p:tav tm="0">
                                          <p:val>
                                            <p:fltVal val="0"/>
                                          </p:val>
                                        </p:tav>
                                        <p:tav tm="100000">
                                          <p:val>
                                            <p:strVal val="#ppt_w"/>
                                          </p:val>
                                        </p:tav>
                                      </p:tavLst>
                                    </p:anim>
                                    <p:anim calcmode="lin" valueType="num">
                                      <p:cBhvr>
                                        <p:cTn id="31" dur="1000" fill="hold"/>
                                        <p:tgtEl>
                                          <p:spTgt spid="2052"/>
                                        </p:tgtEl>
                                        <p:attrNameLst>
                                          <p:attrName>ppt_h</p:attrName>
                                        </p:attrNameLst>
                                      </p:cBhvr>
                                      <p:tavLst>
                                        <p:tav tm="0">
                                          <p:val>
                                            <p:fltVal val="0"/>
                                          </p:val>
                                        </p:tav>
                                        <p:tav tm="100000">
                                          <p:val>
                                            <p:strVal val="#ppt_h"/>
                                          </p:val>
                                        </p:tav>
                                      </p:tavLst>
                                    </p:anim>
                                    <p:anim calcmode="lin" valueType="num">
                                      <p:cBhvr>
                                        <p:cTn id="32" dur="1000" fill="hold"/>
                                        <p:tgtEl>
                                          <p:spTgt spid="2052"/>
                                        </p:tgtEl>
                                        <p:attrNameLst>
                                          <p:attrName>style.rotation</p:attrName>
                                        </p:attrNameLst>
                                      </p:cBhvr>
                                      <p:tavLst>
                                        <p:tav tm="0">
                                          <p:val>
                                            <p:fltVal val="90"/>
                                          </p:val>
                                        </p:tav>
                                        <p:tav tm="100000">
                                          <p:val>
                                            <p:fltVal val="0"/>
                                          </p:val>
                                        </p:tav>
                                      </p:tavLst>
                                    </p:anim>
                                    <p:animEffect transition="in" filter="fade">
                                      <p:cBhvr>
                                        <p:cTn id="33" dur="1000"/>
                                        <p:tgtEl>
                                          <p:spTgt spid="2052"/>
                                        </p:tgtEl>
                                      </p:cBhvr>
                                    </p:animEffect>
                                  </p:childTnLst>
                                </p:cTn>
                              </p:par>
                              <p:par>
                                <p:cTn id="34" presetID="31" presetClass="entr" presetSubtype="0" fill="hold" nodeType="withEffect">
                                  <p:stCondLst>
                                    <p:cond delay="0"/>
                                  </p:stCondLst>
                                  <p:childTnLst>
                                    <p:set>
                                      <p:cBhvr>
                                        <p:cTn id="35" dur="1" fill="hold">
                                          <p:stCondLst>
                                            <p:cond delay="0"/>
                                          </p:stCondLst>
                                        </p:cTn>
                                        <p:tgtEl>
                                          <p:spTgt spid="2050"/>
                                        </p:tgtEl>
                                        <p:attrNameLst>
                                          <p:attrName>style.visibility</p:attrName>
                                        </p:attrNameLst>
                                      </p:cBhvr>
                                      <p:to>
                                        <p:strVal val="visible"/>
                                      </p:to>
                                    </p:set>
                                    <p:anim calcmode="lin" valueType="num">
                                      <p:cBhvr>
                                        <p:cTn id="36" dur="1000" fill="hold"/>
                                        <p:tgtEl>
                                          <p:spTgt spid="2050"/>
                                        </p:tgtEl>
                                        <p:attrNameLst>
                                          <p:attrName>ppt_w</p:attrName>
                                        </p:attrNameLst>
                                      </p:cBhvr>
                                      <p:tavLst>
                                        <p:tav tm="0">
                                          <p:val>
                                            <p:fltVal val="0"/>
                                          </p:val>
                                        </p:tav>
                                        <p:tav tm="100000">
                                          <p:val>
                                            <p:strVal val="#ppt_w"/>
                                          </p:val>
                                        </p:tav>
                                      </p:tavLst>
                                    </p:anim>
                                    <p:anim calcmode="lin" valueType="num">
                                      <p:cBhvr>
                                        <p:cTn id="37" dur="1000" fill="hold"/>
                                        <p:tgtEl>
                                          <p:spTgt spid="2050"/>
                                        </p:tgtEl>
                                        <p:attrNameLst>
                                          <p:attrName>ppt_h</p:attrName>
                                        </p:attrNameLst>
                                      </p:cBhvr>
                                      <p:tavLst>
                                        <p:tav tm="0">
                                          <p:val>
                                            <p:fltVal val="0"/>
                                          </p:val>
                                        </p:tav>
                                        <p:tav tm="100000">
                                          <p:val>
                                            <p:strVal val="#ppt_h"/>
                                          </p:val>
                                        </p:tav>
                                      </p:tavLst>
                                    </p:anim>
                                    <p:anim calcmode="lin" valueType="num">
                                      <p:cBhvr>
                                        <p:cTn id="38" dur="1000" fill="hold"/>
                                        <p:tgtEl>
                                          <p:spTgt spid="2050"/>
                                        </p:tgtEl>
                                        <p:attrNameLst>
                                          <p:attrName>style.rotation</p:attrName>
                                        </p:attrNameLst>
                                      </p:cBhvr>
                                      <p:tavLst>
                                        <p:tav tm="0">
                                          <p:val>
                                            <p:fltVal val="90"/>
                                          </p:val>
                                        </p:tav>
                                        <p:tav tm="100000">
                                          <p:val>
                                            <p:fltVal val="0"/>
                                          </p:val>
                                        </p:tav>
                                      </p:tavLst>
                                    </p:anim>
                                    <p:animEffect transition="in" filter="fade">
                                      <p:cBhvr>
                                        <p:cTn id="39"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anchise Business Images - Free Download on Freepik">
            <a:extLst>
              <a:ext uri="{FF2B5EF4-FFF2-40B4-BE49-F238E27FC236}">
                <a16:creationId xmlns:a16="http://schemas.microsoft.com/office/drawing/2014/main" id="{A016E248-7CE4-2E31-42EE-806B2004C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1293" y="2652893"/>
            <a:ext cx="5517369" cy="39055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E2E057-6268-4A17-BA0B-13A9122D4B99}"/>
              </a:ext>
            </a:extLst>
          </p:cNvPr>
          <p:cNvSpPr>
            <a:spLocks noGrp="1"/>
          </p:cNvSpPr>
          <p:nvPr>
            <p:ph type="title"/>
          </p:nvPr>
        </p:nvSpPr>
        <p:spPr/>
        <p:txBody>
          <a:bodyPr/>
          <a:lstStyle/>
          <a:p>
            <a:r>
              <a:rPr lang="en-GB" b="1" dirty="0">
                <a:latin typeface="Trebuchet MS"/>
                <a:ea typeface="ＭＳ Ｐゴシック"/>
                <a:cs typeface="Arial"/>
              </a:rPr>
              <a:t>CUSTOMERS ACCESS</a:t>
            </a:r>
            <a:endParaRPr lang="en-IN" dirty="0"/>
          </a:p>
        </p:txBody>
      </p:sp>
      <p:sp>
        <p:nvSpPr>
          <p:cNvPr id="5" name="Flowchart: Process 4">
            <a:extLst>
              <a:ext uri="{FF2B5EF4-FFF2-40B4-BE49-F238E27FC236}">
                <a16:creationId xmlns:a16="http://schemas.microsoft.com/office/drawing/2014/main" id="{46705BF1-B580-47A1-80E3-DEB87B989BAE}"/>
              </a:ext>
            </a:extLst>
          </p:cNvPr>
          <p:cNvSpPr/>
          <p:nvPr/>
        </p:nvSpPr>
        <p:spPr>
          <a:xfrm>
            <a:off x="0" y="73152"/>
            <a:ext cx="9838944" cy="45719"/>
          </a:xfrm>
          <a:prstGeom prst="flowChartProcess">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highlight>
                <a:srgbClr val="FF0000"/>
              </a:highlight>
            </a:endParaRPr>
          </a:p>
        </p:txBody>
      </p:sp>
      <p:sp>
        <p:nvSpPr>
          <p:cNvPr id="6" name="Flowchart: Process 5">
            <a:extLst>
              <a:ext uri="{FF2B5EF4-FFF2-40B4-BE49-F238E27FC236}">
                <a16:creationId xmlns:a16="http://schemas.microsoft.com/office/drawing/2014/main" id="{8EB02866-9903-4C7C-96FE-BE317704AC44}"/>
              </a:ext>
            </a:extLst>
          </p:cNvPr>
          <p:cNvSpPr/>
          <p:nvPr/>
        </p:nvSpPr>
        <p:spPr>
          <a:xfrm rot="16200000" flipV="1">
            <a:off x="-3245358" y="3402333"/>
            <a:ext cx="6858002" cy="53337"/>
          </a:xfrm>
          <a:prstGeom prst="flowChart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sp>
        <p:nvSpPr>
          <p:cNvPr id="7" name="Content Placeholder 2">
            <a:extLst>
              <a:ext uri="{FF2B5EF4-FFF2-40B4-BE49-F238E27FC236}">
                <a16:creationId xmlns:a16="http://schemas.microsoft.com/office/drawing/2014/main" id="{AB3CE794-8BDC-454B-AD56-AE7C5DAFE04C}"/>
              </a:ext>
            </a:extLst>
          </p:cNvPr>
          <p:cNvSpPr txBox="1">
            <a:spLocks/>
          </p:cNvSpPr>
          <p:nvPr/>
        </p:nvSpPr>
        <p:spPr>
          <a:xfrm>
            <a:off x="621138" y="1936942"/>
            <a:ext cx="8596668" cy="3880773"/>
          </a:xfrm>
          <a:prstGeom prst="rect">
            <a:avLst/>
          </a:prstGeom>
          <a:no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lang="en-IN" sz="2000" dirty="0">
                <a:solidFill>
                  <a:sysClr val="windowText" lastClr="000000">
                    <a:lumMod val="75000"/>
                    <a:lumOff val="25000"/>
                  </a:sysClr>
                </a:solidFill>
                <a:latin typeface="Trebuchet MS" panose="020B0603020202020204"/>
              </a:rPr>
              <a:t>	Customers can access our </a:t>
            </a:r>
            <a:r>
              <a:rPr lang="en-IN" sz="2000" dirty="0" err="1">
                <a:solidFill>
                  <a:sysClr val="windowText" lastClr="000000">
                    <a:lumMod val="75000"/>
                    <a:lumOff val="25000"/>
                  </a:sysClr>
                </a:solidFill>
                <a:latin typeface="Trebuchet MS" panose="020B0603020202020204"/>
              </a:rPr>
              <a:t>Francies</a:t>
            </a:r>
            <a:r>
              <a:rPr lang="en-IN" sz="2000" dirty="0">
                <a:solidFill>
                  <a:sysClr val="windowText" lastClr="000000">
                    <a:lumMod val="75000"/>
                    <a:lumOff val="25000"/>
                  </a:sysClr>
                </a:solidFill>
                <a:latin typeface="Trebuchet MS" panose="020B0603020202020204"/>
              </a:rPr>
              <a:t> or Our Agencies.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IN" sz="2000" dirty="0">
                <a:solidFill>
                  <a:sysClr val="windowText" lastClr="000000">
                    <a:lumMod val="75000"/>
                    <a:lumOff val="25000"/>
                  </a:sysClr>
                </a:solidFill>
                <a:latin typeface="Trebuchet MS" panose="020B0603020202020204"/>
              </a:rPr>
              <a:t>To Access our product.</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IN" sz="2000" dirty="0">
                <a:solidFill>
                  <a:sysClr val="windowText" lastClr="000000">
                    <a:lumMod val="75000"/>
                    <a:lumOff val="25000"/>
                  </a:sysClr>
                </a:solidFill>
                <a:latin typeface="Trebuchet MS" panose="020B0603020202020204"/>
              </a:rPr>
              <a:t>Our Distribution of cylinders is small as LPG Gas companies.</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pic>
        <p:nvPicPr>
          <p:cNvPr id="3" name="Picture 2">
            <a:extLst>
              <a:ext uri="{FF2B5EF4-FFF2-40B4-BE49-F238E27FC236}">
                <a16:creationId xmlns:a16="http://schemas.microsoft.com/office/drawing/2014/main" id="{B2EE9559-09D7-2246-F581-C2F1DE90EFED}"/>
              </a:ext>
            </a:extLst>
          </p:cNvPr>
          <p:cNvPicPr>
            <a:picLocks noChangeAspect="1"/>
          </p:cNvPicPr>
          <p:nvPr/>
        </p:nvPicPr>
        <p:blipFill rotWithShape="1">
          <a:blip r:embed="rId3">
            <a:extLst>
              <a:ext uri="{28A0092B-C50C-407E-A947-70E740481C1C}">
                <a14:useLocalDpi xmlns:a14="http://schemas.microsoft.com/office/drawing/2010/main" val="0"/>
              </a:ext>
            </a:extLst>
          </a:blip>
          <a:srcRect l="8783" r="67004"/>
          <a:stretch/>
        </p:blipFill>
        <p:spPr>
          <a:xfrm>
            <a:off x="11109619" y="0"/>
            <a:ext cx="966030" cy="1168836"/>
          </a:xfrm>
          <a:prstGeom prst="rect">
            <a:avLst/>
          </a:prstGeom>
        </p:spPr>
      </p:pic>
    </p:spTree>
    <p:extLst>
      <p:ext uri="{BB962C8B-B14F-4D97-AF65-F5344CB8AC3E}">
        <p14:creationId xmlns:p14="http://schemas.microsoft.com/office/powerpoint/2010/main" val="129539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074"/>
                                        </p:tgtEl>
                                        <p:attrNameLst>
                                          <p:attrName>style.visibility</p:attrName>
                                        </p:attrNameLst>
                                      </p:cBhvr>
                                      <p:to>
                                        <p:strVal val="visible"/>
                                      </p:to>
                                    </p:set>
                                    <p:anim calcmode="lin" valueType="num">
                                      <p:cBhvr additive="base">
                                        <p:cTn id="26" dur="500" fill="hold"/>
                                        <p:tgtEl>
                                          <p:spTgt spid="3074"/>
                                        </p:tgtEl>
                                        <p:attrNameLst>
                                          <p:attrName>ppt_x</p:attrName>
                                        </p:attrNameLst>
                                      </p:cBhvr>
                                      <p:tavLst>
                                        <p:tav tm="0">
                                          <p:val>
                                            <p:strVal val="#ppt_x"/>
                                          </p:val>
                                        </p:tav>
                                        <p:tav tm="100000">
                                          <p:val>
                                            <p:strVal val="#ppt_x"/>
                                          </p:val>
                                        </p:tav>
                                      </p:tavLst>
                                    </p:anim>
                                    <p:anim calcmode="lin" valueType="num">
                                      <p:cBhvr additive="base">
                                        <p:cTn id="27"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E057-6268-4A17-BA0B-13A9122D4B99}"/>
              </a:ext>
            </a:extLst>
          </p:cNvPr>
          <p:cNvSpPr>
            <a:spLocks noGrp="1"/>
          </p:cNvSpPr>
          <p:nvPr>
            <p:ph type="title"/>
          </p:nvPr>
        </p:nvSpPr>
        <p:spPr>
          <a:xfrm>
            <a:off x="594019" y="353048"/>
            <a:ext cx="10515600" cy="1325563"/>
          </a:xfrm>
        </p:spPr>
        <p:txBody>
          <a:bodyPr/>
          <a:lstStyle/>
          <a:p>
            <a:r>
              <a:rPr lang="en-GB" b="1" dirty="0">
                <a:latin typeface="Trebuchet MS"/>
                <a:ea typeface="ＭＳ Ｐゴシック"/>
                <a:cs typeface="Arial"/>
              </a:rPr>
              <a:t>Competition in Market</a:t>
            </a:r>
            <a:endParaRPr lang="en-IN" dirty="0"/>
          </a:p>
        </p:txBody>
      </p:sp>
      <p:sp>
        <p:nvSpPr>
          <p:cNvPr id="5" name="Flowchart: Process 4">
            <a:extLst>
              <a:ext uri="{FF2B5EF4-FFF2-40B4-BE49-F238E27FC236}">
                <a16:creationId xmlns:a16="http://schemas.microsoft.com/office/drawing/2014/main" id="{46705BF1-B580-47A1-80E3-DEB87B989BAE}"/>
              </a:ext>
            </a:extLst>
          </p:cNvPr>
          <p:cNvSpPr/>
          <p:nvPr/>
        </p:nvSpPr>
        <p:spPr>
          <a:xfrm>
            <a:off x="0" y="73152"/>
            <a:ext cx="9838944" cy="45719"/>
          </a:xfrm>
          <a:prstGeom prst="flowChartProcess">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highlight>
                <a:srgbClr val="FF0000"/>
              </a:highlight>
            </a:endParaRPr>
          </a:p>
        </p:txBody>
      </p:sp>
      <p:sp>
        <p:nvSpPr>
          <p:cNvPr id="6" name="Flowchart: Process 5">
            <a:extLst>
              <a:ext uri="{FF2B5EF4-FFF2-40B4-BE49-F238E27FC236}">
                <a16:creationId xmlns:a16="http://schemas.microsoft.com/office/drawing/2014/main" id="{8EB02866-9903-4C7C-96FE-BE317704AC44}"/>
              </a:ext>
            </a:extLst>
          </p:cNvPr>
          <p:cNvSpPr/>
          <p:nvPr/>
        </p:nvSpPr>
        <p:spPr>
          <a:xfrm rot="16200000" flipV="1">
            <a:off x="-3245358" y="3402333"/>
            <a:ext cx="6858002" cy="53337"/>
          </a:xfrm>
          <a:prstGeom prst="flowChart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sp>
        <p:nvSpPr>
          <p:cNvPr id="7" name="Content Placeholder 2">
            <a:extLst>
              <a:ext uri="{FF2B5EF4-FFF2-40B4-BE49-F238E27FC236}">
                <a16:creationId xmlns:a16="http://schemas.microsoft.com/office/drawing/2014/main" id="{AB3CE794-8BDC-454B-AD56-AE7C5DAFE04C}"/>
              </a:ext>
            </a:extLst>
          </p:cNvPr>
          <p:cNvSpPr txBox="1">
            <a:spLocks/>
          </p:cNvSpPr>
          <p:nvPr/>
        </p:nvSpPr>
        <p:spPr>
          <a:xfrm>
            <a:off x="621138" y="1936942"/>
            <a:ext cx="8596668" cy="3880773"/>
          </a:xfrm>
          <a:prstGeom prst="rect">
            <a:avLst/>
          </a:prstGeom>
          <a:no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rgbClr val="90C226"/>
              </a:buClr>
              <a:defRPr/>
            </a:pPr>
            <a:r>
              <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rPr>
              <a:t> </a:t>
            </a:r>
            <a:r>
              <a:rPr lang="en-IN" sz="2000" dirty="0">
                <a:solidFill>
                  <a:sysClr val="windowText" lastClr="000000">
                    <a:lumMod val="75000"/>
                    <a:lumOff val="25000"/>
                  </a:sysClr>
                </a:solidFill>
                <a:latin typeface="Trebuchet MS" panose="020B0603020202020204"/>
              </a:rPr>
              <a:t>	Our competitors such as Think Gas, G</a:t>
            </a:r>
            <a:r>
              <a:rPr lang="en-IN" sz="2000" b="1" dirty="0"/>
              <a:t>AIL (India) Ltd, Gujarat State Petronet Ltd, Indraprastha Gas Ltd, </a:t>
            </a:r>
            <a:r>
              <a:rPr lang="en-IN" sz="2000" b="1" dirty="0" err="1"/>
              <a:t>Mahanagar</a:t>
            </a:r>
            <a:r>
              <a:rPr lang="en-IN" sz="2000" b="1" dirty="0"/>
              <a:t> Gas Ltd, and Adani Total Gas Ltd, These companies supply gas through the pipeline.</a:t>
            </a:r>
          </a:p>
          <a:p>
            <a:pPr>
              <a:buClr>
                <a:srgbClr val="90C226"/>
              </a:buClr>
              <a:defRPr/>
            </a:pPr>
            <a:r>
              <a:rPr lang="en-IN" sz="2000" b="1" dirty="0"/>
              <a:t> Indian Gas, HP Gas, Bharat Gas. These companies supply gas through cylinders.</a:t>
            </a:r>
            <a:endParaRPr lang="en-IN" sz="2000" dirty="0">
              <a:solidFill>
                <a:sysClr val="windowText" lastClr="000000">
                  <a:lumMod val="75000"/>
                  <a:lumOff val="25000"/>
                </a:sys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pic>
        <p:nvPicPr>
          <p:cNvPr id="3" name="Picture 2">
            <a:extLst>
              <a:ext uri="{FF2B5EF4-FFF2-40B4-BE49-F238E27FC236}">
                <a16:creationId xmlns:a16="http://schemas.microsoft.com/office/drawing/2014/main" id="{B2EE9559-09D7-2246-F581-C2F1DE90EFED}"/>
              </a:ext>
            </a:extLst>
          </p:cNvPr>
          <p:cNvPicPr>
            <a:picLocks noChangeAspect="1"/>
          </p:cNvPicPr>
          <p:nvPr/>
        </p:nvPicPr>
        <p:blipFill rotWithShape="1">
          <a:blip r:embed="rId2">
            <a:extLst>
              <a:ext uri="{28A0092B-C50C-407E-A947-70E740481C1C}">
                <a14:useLocalDpi xmlns:a14="http://schemas.microsoft.com/office/drawing/2010/main" val="0"/>
              </a:ext>
            </a:extLst>
          </a:blip>
          <a:srcRect l="8783" r="67004"/>
          <a:stretch/>
        </p:blipFill>
        <p:spPr>
          <a:xfrm>
            <a:off x="11109619" y="0"/>
            <a:ext cx="966030" cy="1168836"/>
          </a:xfrm>
          <a:prstGeom prst="rect">
            <a:avLst/>
          </a:prstGeom>
        </p:spPr>
      </p:pic>
      <p:pic>
        <p:nvPicPr>
          <p:cNvPr id="4100" name="Picture 4" descr="THINK Gas Inaugurates Madhya Pradesh's 1st LCNG facility to provide clean  fuel, Natural Gas to Bhopal">
            <a:extLst>
              <a:ext uri="{FF2B5EF4-FFF2-40B4-BE49-F238E27FC236}">
                <a16:creationId xmlns:a16="http://schemas.microsoft.com/office/drawing/2014/main" id="{3D446D27-4183-FCAA-1691-9DB8841D0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599" y="2205130"/>
            <a:ext cx="872069" cy="65657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AIL - Wikipedia">
            <a:extLst>
              <a:ext uri="{FF2B5EF4-FFF2-40B4-BE49-F238E27FC236}">
                <a16:creationId xmlns:a16="http://schemas.microsoft.com/office/drawing/2014/main" id="{5D354A78-95A5-BD33-B14E-0B8FA7CBC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3408" y="3824288"/>
            <a:ext cx="650392" cy="48716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Bharat Gas (@Bharat_Gas) / Twitter">
            <a:extLst>
              <a:ext uri="{FF2B5EF4-FFF2-40B4-BE49-F238E27FC236}">
                <a16:creationId xmlns:a16="http://schemas.microsoft.com/office/drawing/2014/main" id="{58342957-F9F1-4214-8F52-16642C056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45724" y="4324581"/>
            <a:ext cx="846276" cy="84627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P Gas Logo PNG Vector (CDR) Free Download">
            <a:extLst>
              <a:ext uri="{FF2B5EF4-FFF2-40B4-BE49-F238E27FC236}">
                <a16:creationId xmlns:a16="http://schemas.microsoft.com/office/drawing/2014/main" id="{EA04CD07-782A-B2A9-10C6-4DD3937BB5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8096" y="2644978"/>
            <a:ext cx="425312" cy="74304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ndane Gas Logo PNG Vector (EPS) Free Download">
            <a:extLst>
              <a:ext uri="{FF2B5EF4-FFF2-40B4-BE49-F238E27FC236}">
                <a16:creationId xmlns:a16="http://schemas.microsoft.com/office/drawing/2014/main" id="{890D1E37-1A97-206C-E309-4D660C321E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8375" y="4427089"/>
            <a:ext cx="1317655" cy="641259"/>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Gujarat State Petronet Limited | Gandhinagar">
            <a:extLst>
              <a:ext uri="{FF2B5EF4-FFF2-40B4-BE49-F238E27FC236}">
                <a16:creationId xmlns:a16="http://schemas.microsoft.com/office/drawing/2014/main" id="{473D8347-4C4A-D44B-33DB-B950A14CBF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48232" y="5497085"/>
            <a:ext cx="641259" cy="641259"/>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Indraprastha Gas Limited | New Delhi">
            <a:extLst>
              <a:ext uri="{FF2B5EF4-FFF2-40B4-BE49-F238E27FC236}">
                <a16:creationId xmlns:a16="http://schemas.microsoft.com/office/drawing/2014/main" id="{DBF1F44F-B89B-D058-1013-AC908FA438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25828" y="5424443"/>
            <a:ext cx="1177580" cy="1177580"/>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Mahanagar Gas Limited (MGL) - logo | The Economic Times">
            <a:extLst>
              <a:ext uri="{FF2B5EF4-FFF2-40B4-BE49-F238E27FC236}">
                <a16:creationId xmlns:a16="http://schemas.microsoft.com/office/drawing/2014/main" id="{9502D10A-FF69-19CF-0ACB-4E5B50DA68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39669" y="3238353"/>
            <a:ext cx="1347533" cy="1009349"/>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descr="Adani Total Gas - Home | Facebook">
            <a:extLst>
              <a:ext uri="{FF2B5EF4-FFF2-40B4-BE49-F238E27FC236}">
                <a16:creationId xmlns:a16="http://schemas.microsoft.com/office/drawing/2014/main" id="{39B118C8-9306-C05E-506E-3DD21616E60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51293" y="4667374"/>
            <a:ext cx="829711" cy="82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85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4102"/>
                                        </p:tgtEl>
                                        <p:attrNameLst>
                                          <p:attrName>style.visibility</p:attrName>
                                        </p:attrNameLst>
                                      </p:cBhvr>
                                      <p:to>
                                        <p:strVal val="visible"/>
                                      </p:to>
                                    </p:set>
                                    <p:anim calcmode="lin" valueType="num">
                                      <p:cBhvr>
                                        <p:cTn id="26" dur="1000" fill="hold"/>
                                        <p:tgtEl>
                                          <p:spTgt spid="4102"/>
                                        </p:tgtEl>
                                        <p:attrNameLst>
                                          <p:attrName>ppt_w</p:attrName>
                                        </p:attrNameLst>
                                      </p:cBhvr>
                                      <p:tavLst>
                                        <p:tav tm="0">
                                          <p:val>
                                            <p:fltVal val="0"/>
                                          </p:val>
                                        </p:tav>
                                        <p:tav tm="100000">
                                          <p:val>
                                            <p:strVal val="#ppt_w"/>
                                          </p:val>
                                        </p:tav>
                                      </p:tavLst>
                                    </p:anim>
                                    <p:anim calcmode="lin" valueType="num">
                                      <p:cBhvr>
                                        <p:cTn id="27" dur="1000" fill="hold"/>
                                        <p:tgtEl>
                                          <p:spTgt spid="4102"/>
                                        </p:tgtEl>
                                        <p:attrNameLst>
                                          <p:attrName>ppt_h</p:attrName>
                                        </p:attrNameLst>
                                      </p:cBhvr>
                                      <p:tavLst>
                                        <p:tav tm="0">
                                          <p:val>
                                            <p:fltVal val="0"/>
                                          </p:val>
                                        </p:tav>
                                        <p:tav tm="100000">
                                          <p:val>
                                            <p:strVal val="#ppt_h"/>
                                          </p:val>
                                        </p:tav>
                                      </p:tavLst>
                                    </p:anim>
                                    <p:anim calcmode="lin" valueType="num">
                                      <p:cBhvr>
                                        <p:cTn id="28" dur="1000" fill="hold"/>
                                        <p:tgtEl>
                                          <p:spTgt spid="4102"/>
                                        </p:tgtEl>
                                        <p:attrNameLst>
                                          <p:attrName>style.rotation</p:attrName>
                                        </p:attrNameLst>
                                      </p:cBhvr>
                                      <p:tavLst>
                                        <p:tav tm="0">
                                          <p:val>
                                            <p:fltVal val="90"/>
                                          </p:val>
                                        </p:tav>
                                        <p:tav tm="100000">
                                          <p:val>
                                            <p:fltVal val="0"/>
                                          </p:val>
                                        </p:tav>
                                      </p:tavLst>
                                    </p:anim>
                                    <p:animEffect transition="in" filter="fade">
                                      <p:cBhvr>
                                        <p:cTn id="29" dur="1000"/>
                                        <p:tgtEl>
                                          <p:spTgt spid="4102"/>
                                        </p:tgtEl>
                                      </p:cBhvr>
                                    </p:animEffect>
                                  </p:childTnLst>
                                </p:cTn>
                              </p:par>
                              <p:par>
                                <p:cTn id="30" presetID="31" presetClass="entr" presetSubtype="0" fill="hold" nodeType="withEffect">
                                  <p:stCondLst>
                                    <p:cond delay="0"/>
                                  </p:stCondLst>
                                  <p:childTnLst>
                                    <p:set>
                                      <p:cBhvr>
                                        <p:cTn id="31" dur="1" fill="hold">
                                          <p:stCondLst>
                                            <p:cond delay="0"/>
                                          </p:stCondLst>
                                        </p:cTn>
                                        <p:tgtEl>
                                          <p:spTgt spid="4106"/>
                                        </p:tgtEl>
                                        <p:attrNameLst>
                                          <p:attrName>style.visibility</p:attrName>
                                        </p:attrNameLst>
                                      </p:cBhvr>
                                      <p:to>
                                        <p:strVal val="visible"/>
                                      </p:to>
                                    </p:set>
                                    <p:anim calcmode="lin" valueType="num">
                                      <p:cBhvr>
                                        <p:cTn id="32" dur="1000" fill="hold"/>
                                        <p:tgtEl>
                                          <p:spTgt spid="4106"/>
                                        </p:tgtEl>
                                        <p:attrNameLst>
                                          <p:attrName>ppt_w</p:attrName>
                                        </p:attrNameLst>
                                      </p:cBhvr>
                                      <p:tavLst>
                                        <p:tav tm="0">
                                          <p:val>
                                            <p:fltVal val="0"/>
                                          </p:val>
                                        </p:tav>
                                        <p:tav tm="100000">
                                          <p:val>
                                            <p:strVal val="#ppt_w"/>
                                          </p:val>
                                        </p:tav>
                                      </p:tavLst>
                                    </p:anim>
                                    <p:anim calcmode="lin" valueType="num">
                                      <p:cBhvr>
                                        <p:cTn id="33" dur="1000" fill="hold"/>
                                        <p:tgtEl>
                                          <p:spTgt spid="4106"/>
                                        </p:tgtEl>
                                        <p:attrNameLst>
                                          <p:attrName>ppt_h</p:attrName>
                                        </p:attrNameLst>
                                      </p:cBhvr>
                                      <p:tavLst>
                                        <p:tav tm="0">
                                          <p:val>
                                            <p:fltVal val="0"/>
                                          </p:val>
                                        </p:tav>
                                        <p:tav tm="100000">
                                          <p:val>
                                            <p:strVal val="#ppt_h"/>
                                          </p:val>
                                        </p:tav>
                                      </p:tavLst>
                                    </p:anim>
                                    <p:anim calcmode="lin" valueType="num">
                                      <p:cBhvr>
                                        <p:cTn id="34" dur="1000" fill="hold"/>
                                        <p:tgtEl>
                                          <p:spTgt spid="4106"/>
                                        </p:tgtEl>
                                        <p:attrNameLst>
                                          <p:attrName>style.rotation</p:attrName>
                                        </p:attrNameLst>
                                      </p:cBhvr>
                                      <p:tavLst>
                                        <p:tav tm="0">
                                          <p:val>
                                            <p:fltVal val="90"/>
                                          </p:val>
                                        </p:tav>
                                        <p:tav tm="100000">
                                          <p:val>
                                            <p:fltVal val="0"/>
                                          </p:val>
                                        </p:tav>
                                      </p:tavLst>
                                    </p:anim>
                                    <p:animEffect transition="in" filter="fade">
                                      <p:cBhvr>
                                        <p:cTn id="35" dur="1000"/>
                                        <p:tgtEl>
                                          <p:spTgt spid="4106"/>
                                        </p:tgtEl>
                                      </p:cBhvr>
                                    </p:animEffect>
                                  </p:childTnLst>
                                </p:cTn>
                              </p:par>
                              <p:par>
                                <p:cTn id="36" presetID="31" presetClass="entr" presetSubtype="0" fill="hold" nodeType="withEffect">
                                  <p:stCondLst>
                                    <p:cond delay="0"/>
                                  </p:stCondLst>
                                  <p:childTnLst>
                                    <p:set>
                                      <p:cBhvr>
                                        <p:cTn id="37" dur="1" fill="hold">
                                          <p:stCondLst>
                                            <p:cond delay="0"/>
                                          </p:stCondLst>
                                        </p:cTn>
                                        <p:tgtEl>
                                          <p:spTgt spid="4108"/>
                                        </p:tgtEl>
                                        <p:attrNameLst>
                                          <p:attrName>style.visibility</p:attrName>
                                        </p:attrNameLst>
                                      </p:cBhvr>
                                      <p:to>
                                        <p:strVal val="visible"/>
                                      </p:to>
                                    </p:set>
                                    <p:anim calcmode="lin" valueType="num">
                                      <p:cBhvr>
                                        <p:cTn id="38" dur="1000" fill="hold"/>
                                        <p:tgtEl>
                                          <p:spTgt spid="4108"/>
                                        </p:tgtEl>
                                        <p:attrNameLst>
                                          <p:attrName>ppt_w</p:attrName>
                                        </p:attrNameLst>
                                      </p:cBhvr>
                                      <p:tavLst>
                                        <p:tav tm="0">
                                          <p:val>
                                            <p:fltVal val="0"/>
                                          </p:val>
                                        </p:tav>
                                        <p:tav tm="100000">
                                          <p:val>
                                            <p:strVal val="#ppt_w"/>
                                          </p:val>
                                        </p:tav>
                                      </p:tavLst>
                                    </p:anim>
                                    <p:anim calcmode="lin" valueType="num">
                                      <p:cBhvr>
                                        <p:cTn id="39" dur="1000" fill="hold"/>
                                        <p:tgtEl>
                                          <p:spTgt spid="4108"/>
                                        </p:tgtEl>
                                        <p:attrNameLst>
                                          <p:attrName>ppt_h</p:attrName>
                                        </p:attrNameLst>
                                      </p:cBhvr>
                                      <p:tavLst>
                                        <p:tav tm="0">
                                          <p:val>
                                            <p:fltVal val="0"/>
                                          </p:val>
                                        </p:tav>
                                        <p:tav tm="100000">
                                          <p:val>
                                            <p:strVal val="#ppt_h"/>
                                          </p:val>
                                        </p:tav>
                                      </p:tavLst>
                                    </p:anim>
                                    <p:anim calcmode="lin" valueType="num">
                                      <p:cBhvr>
                                        <p:cTn id="40" dur="1000" fill="hold"/>
                                        <p:tgtEl>
                                          <p:spTgt spid="4108"/>
                                        </p:tgtEl>
                                        <p:attrNameLst>
                                          <p:attrName>style.rotation</p:attrName>
                                        </p:attrNameLst>
                                      </p:cBhvr>
                                      <p:tavLst>
                                        <p:tav tm="0">
                                          <p:val>
                                            <p:fltVal val="90"/>
                                          </p:val>
                                        </p:tav>
                                        <p:tav tm="100000">
                                          <p:val>
                                            <p:fltVal val="0"/>
                                          </p:val>
                                        </p:tav>
                                      </p:tavLst>
                                    </p:anim>
                                    <p:animEffect transition="in" filter="fade">
                                      <p:cBhvr>
                                        <p:cTn id="41" dur="1000"/>
                                        <p:tgtEl>
                                          <p:spTgt spid="4108"/>
                                        </p:tgtEl>
                                      </p:cBhvr>
                                    </p:animEffect>
                                  </p:childTnLst>
                                </p:cTn>
                              </p:par>
                              <p:par>
                                <p:cTn id="42" presetID="31" presetClass="entr" presetSubtype="0" fill="hold" nodeType="withEffect">
                                  <p:stCondLst>
                                    <p:cond delay="0"/>
                                  </p:stCondLst>
                                  <p:childTnLst>
                                    <p:set>
                                      <p:cBhvr>
                                        <p:cTn id="43" dur="1" fill="hold">
                                          <p:stCondLst>
                                            <p:cond delay="0"/>
                                          </p:stCondLst>
                                        </p:cTn>
                                        <p:tgtEl>
                                          <p:spTgt spid="4112"/>
                                        </p:tgtEl>
                                        <p:attrNameLst>
                                          <p:attrName>style.visibility</p:attrName>
                                        </p:attrNameLst>
                                      </p:cBhvr>
                                      <p:to>
                                        <p:strVal val="visible"/>
                                      </p:to>
                                    </p:set>
                                    <p:anim calcmode="lin" valueType="num">
                                      <p:cBhvr>
                                        <p:cTn id="44" dur="1000" fill="hold"/>
                                        <p:tgtEl>
                                          <p:spTgt spid="4112"/>
                                        </p:tgtEl>
                                        <p:attrNameLst>
                                          <p:attrName>ppt_w</p:attrName>
                                        </p:attrNameLst>
                                      </p:cBhvr>
                                      <p:tavLst>
                                        <p:tav tm="0">
                                          <p:val>
                                            <p:fltVal val="0"/>
                                          </p:val>
                                        </p:tav>
                                        <p:tav tm="100000">
                                          <p:val>
                                            <p:strVal val="#ppt_w"/>
                                          </p:val>
                                        </p:tav>
                                      </p:tavLst>
                                    </p:anim>
                                    <p:anim calcmode="lin" valueType="num">
                                      <p:cBhvr>
                                        <p:cTn id="45" dur="1000" fill="hold"/>
                                        <p:tgtEl>
                                          <p:spTgt spid="4112"/>
                                        </p:tgtEl>
                                        <p:attrNameLst>
                                          <p:attrName>ppt_h</p:attrName>
                                        </p:attrNameLst>
                                      </p:cBhvr>
                                      <p:tavLst>
                                        <p:tav tm="0">
                                          <p:val>
                                            <p:fltVal val="0"/>
                                          </p:val>
                                        </p:tav>
                                        <p:tav tm="100000">
                                          <p:val>
                                            <p:strVal val="#ppt_h"/>
                                          </p:val>
                                        </p:tav>
                                      </p:tavLst>
                                    </p:anim>
                                    <p:anim calcmode="lin" valueType="num">
                                      <p:cBhvr>
                                        <p:cTn id="46" dur="1000" fill="hold"/>
                                        <p:tgtEl>
                                          <p:spTgt spid="4112"/>
                                        </p:tgtEl>
                                        <p:attrNameLst>
                                          <p:attrName>style.rotation</p:attrName>
                                        </p:attrNameLst>
                                      </p:cBhvr>
                                      <p:tavLst>
                                        <p:tav tm="0">
                                          <p:val>
                                            <p:fltVal val="90"/>
                                          </p:val>
                                        </p:tav>
                                        <p:tav tm="100000">
                                          <p:val>
                                            <p:fltVal val="0"/>
                                          </p:val>
                                        </p:tav>
                                      </p:tavLst>
                                    </p:anim>
                                    <p:animEffect transition="in" filter="fade">
                                      <p:cBhvr>
                                        <p:cTn id="47" dur="1000"/>
                                        <p:tgtEl>
                                          <p:spTgt spid="4112"/>
                                        </p:tgtEl>
                                      </p:cBhvr>
                                    </p:animEffect>
                                  </p:childTnLst>
                                </p:cTn>
                              </p:par>
                              <p:par>
                                <p:cTn id="48" presetID="31" presetClass="entr" presetSubtype="0" fill="hold" nodeType="withEffect">
                                  <p:stCondLst>
                                    <p:cond delay="0"/>
                                  </p:stCondLst>
                                  <p:childTnLst>
                                    <p:set>
                                      <p:cBhvr>
                                        <p:cTn id="49" dur="1" fill="hold">
                                          <p:stCondLst>
                                            <p:cond delay="0"/>
                                          </p:stCondLst>
                                        </p:cTn>
                                        <p:tgtEl>
                                          <p:spTgt spid="4116"/>
                                        </p:tgtEl>
                                        <p:attrNameLst>
                                          <p:attrName>style.visibility</p:attrName>
                                        </p:attrNameLst>
                                      </p:cBhvr>
                                      <p:to>
                                        <p:strVal val="visible"/>
                                      </p:to>
                                    </p:set>
                                    <p:anim calcmode="lin" valueType="num">
                                      <p:cBhvr>
                                        <p:cTn id="50" dur="1000" fill="hold"/>
                                        <p:tgtEl>
                                          <p:spTgt spid="4116"/>
                                        </p:tgtEl>
                                        <p:attrNameLst>
                                          <p:attrName>ppt_w</p:attrName>
                                        </p:attrNameLst>
                                      </p:cBhvr>
                                      <p:tavLst>
                                        <p:tav tm="0">
                                          <p:val>
                                            <p:fltVal val="0"/>
                                          </p:val>
                                        </p:tav>
                                        <p:tav tm="100000">
                                          <p:val>
                                            <p:strVal val="#ppt_w"/>
                                          </p:val>
                                        </p:tav>
                                      </p:tavLst>
                                    </p:anim>
                                    <p:anim calcmode="lin" valueType="num">
                                      <p:cBhvr>
                                        <p:cTn id="51" dur="1000" fill="hold"/>
                                        <p:tgtEl>
                                          <p:spTgt spid="4116"/>
                                        </p:tgtEl>
                                        <p:attrNameLst>
                                          <p:attrName>ppt_h</p:attrName>
                                        </p:attrNameLst>
                                      </p:cBhvr>
                                      <p:tavLst>
                                        <p:tav tm="0">
                                          <p:val>
                                            <p:fltVal val="0"/>
                                          </p:val>
                                        </p:tav>
                                        <p:tav tm="100000">
                                          <p:val>
                                            <p:strVal val="#ppt_h"/>
                                          </p:val>
                                        </p:tav>
                                      </p:tavLst>
                                    </p:anim>
                                    <p:anim calcmode="lin" valueType="num">
                                      <p:cBhvr>
                                        <p:cTn id="52" dur="1000" fill="hold"/>
                                        <p:tgtEl>
                                          <p:spTgt spid="4116"/>
                                        </p:tgtEl>
                                        <p:attrNameLst>
                                          <p:attrName>style.rotation</p:attrName>
                                        </p:attrNameLst>
                                      </p:cBhvr>
                                      <p:tavLst>
                                        <p:tav tm="0">
                                          <p:val>
                                            <p:fltVal val="90"/>
                                          </p:val>
                                        </p:tav>
                                        <p:tav tm="100000">
                                          <p:val>
                                            <p:fltVal val="0"/>
                                          </p:val>
                                        </p:tav>
                                      </p:tavLst>
                                    </p:anim>
                                    <p:animEffect transition="in" filter="fade">
                                      <p:cBhvr>
                                        <p:cTn id="53" dur="1000"/>
                                        <p:tgtEl>
                                          <p:spTgt spid="4116"/>
                                        </p:tgtEl>
                                      </p:cBhvr>
                                    </p:animEffect>
                                  </p:childTnLst>
                                </p:cTn>
                              </p:par>
                              <p:par>
                                <p:cTn id="54" presetID="31" presetClass="entr" presetSubtype="0" fill="hold" nodeType="withEffect">
                                  <p:stCondLst>
                                    <p:cond delay="0"/>
                                  </p:stCondLst>
                                  <p:childTnLst>
                                    <p:set>
                                      <p:cBhvr>
                                        <p:cTn id="55" dur="1" fill="hold">
                                          <p:stCondLst>
                                            <p:cond delay="0"/>
                                          </p:stCondLst>
                                        </p:cTn>
                                        <p:tgtEl>
                                          <p:spTgt spid="4120"/>
                                        </p:tgtEl>
                                        <p:attrNameLst>
                                          <p:attrName>style.visibility</p:attrName>
                                        </p:attrNameLst>
                                      </p:cBhvr>
                                      <p:to>
                                        <p:strVal val="visible"/>
                                      </p:to>
                                    </p:set>
                                    <p:anim calcmode="lin" valueType="num">
                                      <p:cBhvr>
                                        <p:cTn id="56" dur="1000" fill="hold"/>
                                        <p:tgtEl>
                                          <p:spTgt spid="4120"/>
                                        </p:tgtEl>
                                        <p:attrNameLst>
                                          <p:attrName>ppt_w</p:attrName>
                                        </p:attrNameLst>
                                      </p:cBhvr>
                                      <p:tavLst>
                                        <p:tav tm="0">
                                          <p:val>
                                            <p:fltVal val="0"/>
                                          </p:val>
                                        </p:tav>
                                        <p:tav tm="100000">
                                          <p:val>
                                            <p:strVal val="#ppt_w"/>
                                          </p:val>
                                        </p:tav>
                                      </p:tavLst>
                                    </p:anim>
                                    <p:anim calcmode="lin" valueType="num">
                                      <p:cBhvr>
                                        <p:cTn id="57" dur="1000" fill="hold"/>
                                        <p:tgtEl>
                                          <p:spTgt spid="4120"/>
                                        </p:tgtEl>
                                        <p:attrNameLst>
                                          <p:attrName>ppt_h</p:attrName>
                                        </p:attrNameLst>
                                      </p:cBhvr>
                                      <p:tavLst>
                                        <p:tav tm="0">
                                          <p:val>
                                            <p:fltVal val="0"/>
                                          </p:val>
                                        </p:tav>
                                        <p:tav tm="100000">
                                          <p:val>
                                            <p:strVal val="#ppt_h"/>
                                          </p:val>
                                        </p:tav>
                                      </p:tavLst>
                                    </p:anim>
                                    <p:anim calcmode="lin" valueType="num">
                                      <p:cBhvr>
                                        <p:cTn id="58" dur="1000" fill="hold"/>
                                        <p:tgtEl>
                                          <p:spTgt spid="4120"/>
                                        </p:tgtEl>
                                        <p:attrNameLst>
                                          <p:attrName>style.rotation</p:attrName>
                                        </p:attrNameLst>
                                      </p:cBhvr>
                                      <p:tavLst>
                                        <p:tav tm="0">
                                          <p:val>
                                            <p:fltVal val="90"/>
                                          </p:val>
                                        </p:tav>
                                        <p:tav tm="100000">
                                          <p:val>
                                            <p:fltVal val="0"/>
                                          </p:val>
                                        </p:tav>
                                      </p:tavLst>
                                    </p:anim>
                                    <p:animEffect transition="in" filter="fade">
                                      <p:cBhvr>
                                        <p:cTn id="59" dur="1000"/>
                                        <p:tgtEl>
                                          <p:spTgt spid="4120"/>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4104"/>
                                        </p:tgtEl>
                                        <p:attrNameLst>
                                          <p:attrName>style.visibility</p:attrName>
                                        </p:attrNameLst>
                                      </p:cBhvr>
                                      <p:to>
                                        <p:strVal val="visible"/>
                                      </p:to>
                                    </p:set>
                                    <p:anim calcmode="lin" valueType="num">
                                      <p:cBhvr>
                                        <p:cTn id="64" dur="1000" fill="hold"/>
                                        <p:tgtEl>
                                          <p:spTgt spid="4104"/>
                                        </p:tgtEl>
                                        <p:attrNameLst>
                                          <p:attrName>ppt_w</p:attrName>
                                        </p:attrNameLst>
                                      </p:cBhvr>
                                      <p:tavLst>
                                        <p:tav tm="0">
                                          <p:val>
                                            <p:fltVal val="0"/>
                                          </p:val>
                                        </p:tav>
                                        <p:tav tm="100000">
                                          <p:val>
                                            <p:strVal val="#ppt_w"/>
                                          </p:val>
                                        </p:tav>
                                      </p:tavLst>
                                    </p:anim>
                                    <p:anim calcmode="lin" valueType="num">
                                      <p:cBhvr>
                                        <p:cTn id="65" dur="1000" fill="hold"/>
                                        <p:tgtEl>
                                          <p:spTgt spid="4104"/>
                                        </p:tgtEl>
                                        <p:attrNameLst>
                                          <p:attrName>ppt_h</p:attrName>
                                        </p:attrNameLst>
                                      </p:cBhvr>
                                      <p:tavLst>
                                        <p:tav tm="0">
                                          <p:val>
                                            <p:fltVal val="0"/>
                                          </p:val>
                                        </p:tav>
                                        <p:tav tm="100000">
                                          <p:val>
                                            <p:strVal val="#ppt_h"/>
                                          </p:val>
                                        </p:tav>
                                      </p:tavLst>
                                    </p:anim>
                                    <p:anim calcmode="lin" valueType="num">
                                      <p:cBhvr>
                                        <p:cTn id="66" dur="1000" fill="hold"/>
                                        <p:tgtEl>
                                          <p:spTgt spid="4104"/>
                                        </p:tgtEl>
                                        <p:attrNameLst>
                                          <p:attrName>style.rotation</p:attrName>
                                        </p:attrNameLst>
                                      </p:cBhvr>
                                      <p:tavLst>
                                        <p:tav tm="0">
                                          <p:val>
                                            <p:fltVal val="90"/>
                                          </p:val>
                                        </p:tav>
                                        <p:tav tm="100000">
                                          <p:val>
                                            <p:fltVal val="0"/>
                                          </p:val>
                                        </p:tav>
                                      </p:tavLst>
                                    </p:anim>
                                    <p:animEffect transition="in" filter="fade">
                                      <p:cBhvr>
                                        <p:cTn id="67" dur="1000"/>
                                        <p:tgtEl>
                                          <p:spTgt spid="4104"/>
                                        </p:tgtEl>
                                      </p:cBhvr>
                                    </p:animEffect>
                                  </p:childTnLst>
                                </p:cTn>
                              </p:par>
                              <p:par>
                                <p:cTn id="68" presetID="31" presetClass="entr" presetSubtype="0" fill="hold" nodeType="withEffect">
                                  <p:stCondLst>
                                    <p:cond delay="0"/>
                                  </p:stCondLst>
                                  <p:childTnLst>
                                    <p:set>
                                      <p:cBhvr>
                                        <p:cTn id="69" dur="1" fill="hold">
                                          <p:stCondLst>
                                            <p:cond delay="0"/>
                                          </p:stCondLst>
                                        </p:cTn>
                                        <p:tgtEl>
                                          <p:spTgt spid="4110"/>
                                        </p:tgtEl>
                                        <p:attrNameLst>
                                          <p:attrName>style.visibility</p:attrName>
                                        </p:attrNameLst>
                                      </p:cBhvr>
                                      <p:to>
                                        <p:strVal val="visible"/>
                                      </p:to>
                                    </p:set>
                                    <p:anim calcmode="lin" valueType="num">
                                      <p:cBhvr>
                                        <p:cTn id="70" dur="1000" fill="hold"/>
                                        <p:tgtEl>
                                          <p:spTgt spid="4110"/>
                                        </p:tgtEl>
                                        <p:attrNameLst>
                                          <p:attrName>ppt_w</p:attrName>
                                        </p:attrNameLst>
                                      </p:cBhvr>
                                      <p:tavLst>
                                        <p:tav tm="0">
                                          <p:val>
                                            <p:fltVal val="0"/>
                                          </p:val>
                                        </p:tav>
                                        <p:tav tm="100000">
                                          <p:val>
                                            <p:strVal val="#ppt_w"/>
                                          </p:val>
                                        </p:tav>
                                      </p:tavLst>
                                    </p:anim>
                                    <p:anim calcmode="lin" valueType="num">
                                      <p:cBhvr>
                                        <p:cTn id="71" dur="1000" fill="hold"/>
                                        <p:tgtEl>
                                          <p:spTgt spid="4110"/>
                                        </p:tgtEl>
                                        <p:attrNameLst>
                                          <p:attrName>ppt_h</p:attrName>
                                        </p:attrNameLst>
                                      </p:cBhvr>
                                      <p:tavLst>
                                        <p:tav tm="0">
                                          <p:val>
                                            <p:fltVal val="0"/>
                                          </p:val>
                                        </p:tav>
                                        <p:tav tm="100000">
                                          <p:val>
                                            <p:strVal val="#ppt_h"/>
                                          </p:val>
                                        </p:tav>
                                      </p:tavLst>
                                    </p:anim>
                                    <p:anim calcmode="lin" valueType="num">
                                      <p:cBhvr>
                                        <p:cTn id="72" dur="1000" fill="hold"/>
                                        <p:tgtEl>
                                          <p:spTgt spid="4110"/>
                                        </p:tgtEl>
                                        <p:attrNameLst>
                                          <p:attrName>style.rotation</p:attrName>
                                        </p:attrNameLst>
                                      </p:cBhvr>
                                      <p:tavLst>
                                        <p:tav tm="0">
                                          <p:val>
                                            <p:fltVal val="90"/>
                                          </p:val>
                                        </p:tav>
                                        <p:tav tm="100000">
                                          <p:val>
                                            <p:fltVal val="0"/>
                                          </p:val>
                                        </p:tav>
                                      </p:tavLst>
                                    </p:anim>
                                    <p:animEffect transition="in" filter="fade">
                                      <p:cBhvr>
                                        <p:cTn id="73" dur="1000"/>
                                        <p:tgtEl>
                                          <p:spTgt spid="4110"/>
                                        </p:tgtEl>
                                      </p:cBhvr>
                                    </p:animEffec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nodeType="clickEffect">
                                  <p:stCondLst>
                                    <p:cond delay="0"/>
                                  </p:stCondLst>
                                  <p:childTnLst>
                                    <p:set>
                                      <p:cBhvr>
                                        <p:cTn id="77" dur="1" fill="hold">
                                          <p:stCondLst>
                                            <p:cond delay="0"/>
                                          </p:stCondLst>
                                        </p:cTn>
                                        <p:tgtEl>
                                          <p:spTgt spid="4100"/>
                                        </p:tgtEl>
                                        <p:attrNameLst>
                                          <p:attrName>style.visibility</p:attrName>
                                        </p:attrNameLst>
                                      </p:cBhvr>
                                      <p:to>
                                        <p:strVal val="visible"/>
                                      </p:to>
                                    </p:set>
                                    <p:anim calcmode="lin" valueType="num">
                                      <p:cBhvr>
                                        <p:cTn id="78" dur="1000" fill="hold"/>
                                        <p:tgtEl>
                                          <p:spTgt spid="4100"/>
                                        </p:tgtEl>
                                        <p:attrNameLst>
                                          <p:attrName>ppt_w</p:attrName>
                                        </p:attrNameLst>
                                      </p:cBhvr>
                                      <p:tavLst>
                                        <p:tav tm="0">
                                          <p:val>
                                            <p:fltVal val="0"/>
                                          </p:val>
                                        </p:tav>
                                        <p:tav tm="100000">
                                          <p:val>
                                            <p:strVal val="#ppt_w"/>
                                          </p:val>
                                        </p:tav>
                                      </p:tavLst>
                                    </p:anim>
                                    <p:anim calcmode="lin" valueType="num">
                                      <p:cBhvr>
                                        <p:cTn id="79" dur="1000" fill="hold"/>
                                        <p:tgtEl>
                                          <p:spTgt spid="4100"/>
                                        </p:tgtEl>
                                        <p:attrNameLst>
                                          <p:attrName>ppt_h</p:attrName>
                                        </p:attrNameLst>
                                      </p:cBhvr>
                                      <p:tavLst>
                                        <p:tav tm="0">
                                          <p:val>
                                            <p:fltVal val="0"/>
                                          </p:val>
                                        </p:tav>
                                        <p:tav tm="100000">
                                          <p:val>
                                            <p:strVal val="#ppt_h"/>
                                          </p:val>
                                        </p:tav>
                                      </p:tavLst>
                                    </p:anim>
                                    <p:anim calcmode="lin" valueType="num">
                                      <p:cBhvr>
                                        <p:cTn id="80" dur="1000" fill="hold"/>
                                        <p:tgtEl>
                                          <p:spTgt spid="4100"/>
                                        </p:tgtEl>
                                        <p:attrNameLst>
                                          <p:attrName>style.rotation</p:attrName>
                                        </p:attrNameLst>
                                      </p:cBhvr>
                                      <p:tavLst>
                                        <p:tav tm="0">
                                          <p:val>
                                            <p:fltVal val="90"/>
                                          </p:val>
                                        </p:tav>
                                        <p:tav tm="100000">
                                          <p:val>
                                            <p:fltVal val="0"/>
                                          </p:val>
                                        </p:tav>
                                      </p:tavLst>
                                    </p:anim>
                                    <p:animEffect transition="in" filter="fade">
                                      <p:cBhvr>
                                        <p:cTn id="81"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E057-6268-4A17-BA0B-13A9122D4B99}"/>
              </a:ext>
            </a:extLst>
          </p:cNvPr>
          <p:cNvSpPr>
            <a:spLocks noGrp="1"/>
          </p:cNvSpPr>
          <p:nvPr>
            <p:ph type="title"/>
          </p:nvPr>
        </p:nvSpPr>
        <p:spPr/>
        <p:txBody>
          <a:bodyPr/>
          <a:lstStyle/>
          <a:p>
            <a:r>
              <a:rPr lang="en-GB" b="1" dirty="0">
                <a:latin typeface="Trebuchet MS"/>
                <a:ea typeface="ＭＳ Ｐゴシック"/>
                <a:cs typeface="Arial"/>
              </a:rPr>
              <a:t>Core Team</a:t>
            </a:r>
            <a:endParaRPr lang="en-IN" dirty="0"/>
          </a:p>
        </p:txBody>
      </p:sp>
      <p:sp>
        <p:nvSpPr>
          <p:cNvPr id="5" name="Flowchart: Process 4">
            <a:extLst>
              <a:ext uri="{FF2B5EF4-FFF2-40B4-BE49-F238E27FC236}">
                <a16:creationId xmlns:a16="http://schemas.microsoft.com/office/drawing/2014/main" id="{46705BF1-B580-47A1-80E3-DEB87B989BAE}"/>
              </a:ext>
            </a:extLst>
          </p:cNvPr>
          <p:cNvSpPr/>
          <p:nvPr/>
        </p:nvSpPr>
        <p:spPr>
          <a:xfrm>
            <a:off x="0" y="73152"/>
            <a:ext cx="9838944" cy="45719"/>
          </a:xfrm>
          <a:prstGeom prst="flowChartProcess">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highlight>
                <a:srgbClr val="FF0000"/>
              </a:highlight>
            </a:endParaRPr>
          </a:p>
        </p:txBody>
      </p:sp>
      <p:sp>
        <p:nvSpPr>
          <p:cNvPr id="6" name="Flowchart: Process 5">
            <a:extLst>
              <a:ext uri="{FF2B5EF4-FFF2-40B4-BE49-F238E27FC236}">
                <a16:creationId xmlns:a16="http://schemas.microsoft.com/office/drawing/2014/main" id="{8EB02866-9903-4C7C-96FE-BE317704AC44}"/>
              </a:ext>
            </a:extLst>
          </p:cNvPr>
          <p:cNvSpPr/>
          <p:nvPr/>
        </p:nvSpPr>
        <p:spPr>
          <a:xfrm rot="16200000" flipV="1">
            <a:off x="-3245358" y="3402333"/>
            <a:ext cx="6858002" cy="53337"/>
          </a:xfrm>
          <a:prstGeom prst="flowChart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pic>
        <p:nvPicPr>
          <p:cNvPr id="3" name="Picture 2">
            <a:extLst>
              <a:ext uri="{FF2B5EF4-FFF2-40B4-BE49-F238E27FC236}">
                <a16:creationId xmlns:a16="http://schemas.microsoft.com/office/drawing/2014/main" id="{B2EE9559-09D7-2246-F581-C2F1DE90EFED}"/>
              </a:ext>
            </a:extLst>
          </p:cNvPr>
          <p:cNvPicPr>
            <a:picLocks noChangeAspect="1"/>
          </p:cNvPicPr>
          <p:nvPr/>
        </p:nvPicPr>
        <p:blipFill rotWithShape="1">
          <a:blip r:embed="rId2">
            <a:extLst>
              <a:ext uri="{28A0092B-C50C-407E-A947-70E740481C1C}">
                <a14:useLocalDpi xmlns:a14="http://schemas.microsoft.com/office/drawing/2010/main" val="0"/>
              </a:ext>
            </a:extLst>
          </a:blip>
          <a:srcRect l="8783" r="67004"/>
          <a:stretch/>
        </p:blipFill>
        <p:spPr>
          <a:xfrm>
            <a:off x="11109619" y="0"/>
            <a:ext cx="966030" cy="1168836"/>
          </a:xfrm>
          <a:prstGeom prst="rect">
            <a:avLst/>
          </a:prstGeom>
        </p:spPr>
      </p:pic>
      <p:pic>
        <p:nvPicPr>
          <p:cNvPr id="9" name="Picture 8">
            <a:extLst>
              <a:ext uri="{FF2B5EF4-FFF2-40B4-BE49-F238E27FC236}">
                <a16:creationId xmlns:a16="http://schemas.microsoft.com/office/drawing/2014/main" id="{94275DE9-5F01-4305-7B3E-985654EA7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18" y="1690688"/>
            <a:ext cx="1623884" cy="162388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0" name="Rectangle 9">
            <a:extLst>
              <a:ext uri="{FF2B5EF4-FFF2-40B4-BE49-F238E27FC236}">
                <a16:creationId xmlns:a16="http://schemas.microsoft.com/office/drawing/2014/main" id="{DA2C9FEA-A1F3-0181-DFA9-2452B67102D3}"/>
              </a:ext>
            </a:extLst>
          </p:cNvPr>
          <p:cNvSpPr/>
          <p:nvPr/>
        </p:nvSpPr>
        <p:spPr>
          <a:xfrm>
            <a:off x="1532999" y="2089269"/>
            <a:ext cx="6127923" cy="1077218"/>
          </a:xfrm>
          <a:prstGeom prst="rect">
            <a:avLst/>
          </a:prstGeom>
          <a:noFill/>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ABHAY P S BUNDELA</a:t>
            </a:r>
          </a:p>
          <a:p>
            <a:pPr algn="ctr"/>
            <a:r>
              <a:rPr lang="en-US" dirty="0">
                <a:ln w="0"/>
                <a:effectLst>
                  <a:outerShdw blurRad="38100" dist="19050" dir="2700000" algn="tl" rotWithShape="0">
                    <a:schemeClr val="dk1">
                      <a:alpha val="40000"/>
                    </a:schemeClr>
                  </a:outerShdw>
                </a:effectLst>
              </a:rPr>
              <a:t>(CEO)</a:t>
            </a:r>
          </a:p>
          <a:p>
            <a:pPr algn="ctr"/>
            <a:r>
              <a:rPr lang="en-US" sz="1400" b="0" cap="none" spc="0" dirty="0">
                <a:ln w="0"/>
                <a:solidFill>
                  <a:schemeClr val="tx1"/>
                </a:solidFill>
                <a:effectLst>
                  <a:outerShdw blurRad="38100" dist="19050" dir="2700000" algn="tl" rotWithShape="0">
                    <a:schemeClr val="dk1">
                      <a:alpha val="40000"/>
                    </a:schemeClr>
                  </a:outerShdw>
                </a:effectLst>
              </a:rPr>
              <a:t>BTECH(Electronic and Communication)</a:t>
            </a:r>
          </a:p>
          <a:p>
            <a:pPr algn="ctr"/>
            <a:r>
              <a:rPr lang="en-US" sz="1400" dirty="0">
                <a:ln w="0"/>
                <a:effectLst>
                  <a:outerShdw blurRad="38100" dist="19050" dir="2700000" algn="tl" rotWithShape="0">
                    <a:schemeClr val="dk1">
                      <a:alpha val="40000"/>
                    </a:schemeClr>
                  </a:outerShdw>
                </a:effectLst>
              </a:rPr>
              <a:t>1 Year Experience in Business</a:t>
            </a:r>
            <a:endParaRPr lang="en-US" sz="1400" b="0" cap="none" spc="0" dirty="0">
              <a:ln w="0"/>
              <a:solidFill>
                <a:schemeClr val="tx1"/>
              </a:solidFill>
              <a:effectLst>
                <a:outerShdw blurRad="38100" dist="19050" dir="2700000" algn="tl" rotWithShape="0">
                  <a:schemeClr val="dk1">
                    <a:alpha val="40000"/>
                  </a:schemeClr>
                </a:outerShdw>
              </a:effectLst>
            </a:endParaRPr>
          </a:p>
        </p:txBody>
      </p:sp>
      <p:pic>
        <p:nvPicPr>
          <p:cNvPr id="12" name="Picture 11">
            <a:extLst>
              <a:ext uri="{FF2B5EF4-FFF2-40B4-BE49-F238E27FC236}">
                <a16:creationId xmlns:a16="http://schemas.microsoft.com/office/drawing/2014/main" id="{3EF69BE9-056A-003B-454F-D1CF2B8C8A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618" y="3983403"/>
            <a:ext cx="1623884" cy="141510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3" name="Rectangle 12">
            <a:extLst>
              <a:ext uri="{FF2B5EF4-FFF2-40B4-BE49-F238E27FC236}">
                <a16:creationId xmlns:a16="http://schemas.microsoft.com/office/drawing/2014/main" id="{543A7D94-B383-35FD-F71C-FF8A5EE0E72D}"/>
              </a:ext>
            </a:extLst>
          </p:cNvPr>
          <p:cNvSpPr/>
          <p:nvPr/>
        </p:nvSpPr>
        <p:spPr>
          <a:xfrm>
            <a:off x="1438264" y="4209248"/>
            <a:ext cx="6127923" cy="1077218"/>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SHIVPAL SINGH</a:t>
            </a:r>
            <a:r>
              <a:rPr lang="en-US" b="0" cap="none" spc="0" dirty="0">
                <a:ln w="0"/>
                <a:solidFill>
                  <a:schemeClr val="tx1"/>
                </a:solidFill>
                <a:effectLst>
                  <a:outerShdw blurRad="38100" dist="19050" dir="2700000" algn="tl" rotWithShape="0">
                    <a:schemeClr val="dk1">
                      <a:alpha val="40000"/>
                    </a:schemeClr>
                  </a:outerShdw>
                </a:effectLst>
              </a:rPr>
              <a:t> BUNDELA</a:t>
            </a:r>
          </a:p>
          <a:p>
            <a:pPr algn="ctr"/>
            <a:r>
              <a:rPr lang="en-US" dirty="0">
                <a:ln w="0"/>
                <a:effectLst>
                  <a:outerShdw blurRad="38100" dist="19050" dir="2700000" algn="tl" rotWithShape="0">
                    <a:schemeClr val="dk1">
                      <a:alpha val="40000"/>
                    </a:schemeClr>
                  </a:outerShdw>
                </a:effectLst>
              </a:rPr>
              <a:t>(CFO)</a:t>
            </a:r>
          </a:p>
          <a:p>
            <a:pPr algn="ctr"/>
            <a:r>
              <a:rPr lang="en-US" sz="1400" dirty="0">
                <a:ln w="0"/>
                <a:effectLst>
                  <a:outerShdw blurRad="38100" dist="19050" dir="2700000" algn="tl" rotWithShape="0">
                    <a:schemeClr val="dk1">
                      <a:alpha val="40000"/>
                    </a:schemeClr>
                  </a:outerShdw>
                </a:effectLst>
              </a:rPr>
              <a:t>Post Graduate (commerce)</a:t>
            </a:r>
          </a:p>
          <a:p>
            <a:pPr algn="ctr"/>
            <a:r>
              <a:rPr lang="en-US" sz="1400" b="0" cap="none" spc="0" dirty="0">
                <a:ln w="0"/>
                <a:solidFill>
                  <a:schemeClr val="tx1"/>
                </a:solidFill>
                <a:effectLst>
                  <a:outerShdw blurRad="38100" dist="19050" dir="2700000" algn="tl" rotWithShape="0">
                    <a:schemeClr val="dk1">
                      <a:alpha val="40000"/>
                    </a:schemeClr>
                  </a:outerShdw>
                </a:effectLst>
              </a:rPr>
              <a:t>15 </a:t>
            </a:r>
            <a:r>
              <a:rPr lang="en-US" sz="1400" dirty="0">
                <a:ln w="0"/>
                <a:effectLst>
                  <a:outerShdw blurRad="38100" dist="19050" dir="2700000" algn="tl" rotWithShape="0">
                    <a:schemeClr val="dk1">
                      <a:alpha val="40000"/>
                    </a:schemeClr>
                  </a:outerShdw>
                </a:effectLst>
              </a:rPr>
              <a:t>Year Experience in Accounts</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6670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inVertic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Large Production Plant Icon, Cartoon Style Stock Photo, Picture And Royalty  Free Image. Image 106298013.">
            <a:extLst>
              <a:ext uri="{FF2B5EF4-FFF2-40B4-BE49-F238E27FC236}">
                <a16:creationId xmlns:a16="http://schemas.microsoft.com/office/drawing/2014/main" id="{252C42A9-7E4F-3025-CD88-C17FFC0A7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7221" y="1175738"/>
            <a:ext cx="5444779" cy="54447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E2E057-6268-4A17-BA0B-13A9122D4B99}"/>
              </a:ext>
            </a:extLst>
          </p:cNvPr>
          <p:cNvSpPr>
            <a:spLocks noGrp="1"/>
          </p:cNvSpPr>
          <p:nvPr>
            <p:ph type="title"/>
          </p:nvPr>
        </p:nvSpPr>
        <p:spPr/>
        <p:txBody>
          <a:bodyPr/>
          <a:lstStyle/>
          <a:p>
            <a:r>
              <a:rPr lang="en-GB" b="1" dirty="0">
                <a:latin typeface="Trebuchet MS"/>
                <a:ea typeface="ＭＳ Ｐゴシック"/>
                <a:cs typeface="Arial"/>
              </a:rPr>
              <a:t>Immediate Help(FUNDING)</a:t>
            </a:r>
            <a:endParaRPr lang="en-IN" dirty="0"/>
          </a:p>
        </p:txBody>
      </p:sp>
      <p:sp>
        <p:nvSpPr>
          <p:cNvPr id="5" name="Flowchart: Process 4">
            <a:extLst>
              <a:ext uri="{FF2B5EF4-FFF2-40B4-BE49-F238E27FC236}">
                <a16:creationId xmlns:a16="http://schemas.microsoft.com/office/drawing/2014/main" id="{46705BF1-B580-47A1-80E3-DEB87B989BAE}"/>
              </a:ext>
            </a:extLst>
          </p:cNvPr>
          <p:cNvSpPr/>
          <p:nvPr/>
        </p:nvSpPr>
        <p:spPr>
          <a:xfrm>
            <a:off x="0" y="73152"/>
            <a:ext cx="9838944" cy="45719"/>
          </a:xfrm>
          <a:prstGeom prst="flowChartProcess">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highlight>
                <a:srgbClr val="FF0000"/>
              </a:highlight>
            </a:endParaRPr>
          </a:p>
        </p:txBody>
      </p:sp>
      <p:sp>
        <p:nvSpPr>
          <p:cNvPr id="6" name="Flowchart: Process 5">
            <a:extLst>
              <a:ext uri="{FF2B5EF4-FFF2-40B4-BE49-F238E27FC236}">
                <a16:creationId xmlns:a16="http://schemas.microsoft.com/office/drawing/2014/main" id="{8EB02866-9903-4C7C-96FE-BE317704AC44}"/>
              </a:ext>
            </a:extLst>
          </p:cNvPr>
          <p:cNvSpPr/>
          <p:nvPr/>
        </p:nvSpPr>
        <p:spPr>
          <a:xfrm rot="16200000" flipV="1">
            <a:off x="-3245358" y="3402333"/>
            <a:ext cx="6858002" cy="53337"/>
          </a:xfrm>
          <a:prstGeom prst="flowChart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sp>
        <p:nvSpPr>
          <p:cNvPr id="7" name="Content Placeholder 2">
            <a:extLst>
              <a:ext uri="{FF2B5EF4-FFF2-40B4-BE49-F238E27FC236}">
                <a16:creationId xmlns:a16="http://schemas.microsoft.com/office/drawing/2014/main" id="{AB3CE794-8BDC-454B-AD56-AE7C5DAFE04C}"/>
              </a:ext>
            </a:extLst>
          </p:cNvPr>
          <p:cNvSpPr txBox="1">
            <a:spLocks/>
          </p:cNvSpPr>
          <p:nvPr/>
        </p:nvSpPr>
        <p:spPr>
          <a:xfrm>
            <a:off x="621138" y="1936942"/>
            <a:ext cx="8596668" cy="3880773"/>
          </a:xfrm>
          <a:prstGeom prst="rect">
            <a:avLst/>
          </a:prstGeom>
          <a:no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lang="en-IN" sz="2000" dirty="0">
                <a:solidFill>
                  <a:sysClr val="windowText" lastClr="000000">
                    <a:lumMod val="75000"/>
                    <a:lumOff val="25000"/>
                  </a:sysClr>
                </a:solidFill>
                <a:latin typeface="Trebuchet MS" panose="020B0603020202020204"/>
              </a:rPr>
              <a:t>	For setting up the plant.</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IN" sz="2000" dirty="0">
                <a:solidFill>
                  <a:sysClr val="windowText" lastClr="000000">
                    <a:lumMod val="75000"/>
                    <a:lumOff val="25000"/>
                  </a:sysClr>
                </a:solidFill>
                <a:latin typeface="Trebuchet MS" panose="020B0603020202020204"/>
              </a:rPr>
              <a:t>For Machinery.</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IN" sz="2000" dirty="0">
                <a:solidFill>
                  <a:sysClr val="windowText" lastClr="000000">
                    <a:lumMod val="75000"/>
                    <a:lumOff val="25000"/>
                  </a:sysClr>
                </a:solidFill>
                <a:latin typeface="Trebuchet MS" panose="020B0603020202020204"/>
              </a:rPr>
              <a:t>For Transportation of Raw Materials, Distribution of Products.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IN" sz="2000" dirty="0">
                <a:solidFill>
                  <a:sysClr val="windowText" lastClr="000000">
                    <a:lumMod val="75000"/>
                    <a:lumOff val="25000"/>
                  </a:sysClr>
                </a:solidFill>
                <a:latin typeface="Trebuchet MS" panose="020B0603020202020204"/>
              </a:rPr>
              <a:t>APPOX. 60 Lakh Rupees.</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lang="en-IN" sz="2000" dirty="0">
              <a:solidFill>
                <a:sysClr val="windowText" lastClr="000000">
                  <a:lumMod val="75000"/>
                  <a:lumOff val="25000"/>
                </a:sys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pic>
        <p:nvPicPr>
          <p:cNvPr id="3" name="Picture 2">
            <a:extLst>
              <a:ext uri="{FF2B5EF4-FFF2-40B4-BE49-F238E27FC236}">
                <a16:creationId xmlns:a16="http://schemas.microsoft.com/office/drawing/2014/main" id="{B2EE9559-09D7-2246-F581-C2F1DE90EFED}"/>
              </a:ext>
            </a:extLst>
          </p:cNvPr>
          <p:cNvPicPr>
            <a:picLocks noChangeAspect="1"/>
          </p:cNvPicPr>
          <p:nvPr/>
        </p:nvPicPr>
        <p:blipFill rotWithShape="1">
          <a:blip r:embed="rId3">
            <a:extLst>
              <a:ext uri="{28A0092B-C50C-407E-A947-70E740481C1C}">
                <a14:useLocalDpi xmlns:a14="http://schemas.microsoft.com/office/drawing/2010/main" val="0"/>
              </a:ext>
            </a:extLst>
          </a:blip>
          <a:srcRect l="8783" r="67004"/>
          <a:stretch/>
        </p:blipFill>
        <p:spPr>
          <a:xfrm>
            <a:off x="11109619" y="0"/>
            <a:ext cx="966030" cy="1168836"/>
          </a:xfrm>
          <a:prstGeom prst="rect">
            <a:avLst/>
          </a:prstGeom>
        </p:spPr>
      </p:pic>
    </p:spTree>
    <p:extLst>
      <p:ext uri="{BB962C8B-B14F-4D97-AF65-F5344CB8AC3E}">
        <p14:creationId xmlns:p14="http://schemas.microsoft.com/office/powerpoint/2010/main" val="354621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124"/>
                                        </p:tgtEl>
                                        <p:attrNameLst>
                                          <p:attrName>style.visibility</p:attrName>
                                        </p:attrNameLst>
                                      </p:cBhvr>
                                      <p:to>
                                        <p:strVal val="visible"/>
                                      </p:to>
                                    </p:set>
                                    <p:anim calcmode="lin" valueType="num">
                                      <p:cBhvr additive="base">
                                        <p:cTn id="26" dur="500" fill="hold"/>
                                        <p:tgtEl>
                                          <p:spTgt spid="5124"/>
                                        </p:tgtEl>
                                        <p:attrNameLst>
                                          <p:attrName>ppt_x</p:attrName>
                                        </p:attrNameLst>
                                      </p:cBhvr>
                                      <p:tavLst>
                                        <p:tav tm="0">
                                          <p:val>
                                            <p:strVal val="#ppt_x"/>
                                          </p:val>
                                        </p:tav>
                                        <p:tav tm="100000">
                                          <p:val>
                                            <p:strVal val="#ppt_x"/>
                                          </p:val>
                                        </p:tav>
                                      </p:tavLst>
                                    </p:anim>
                                    <p:anim calcmode="lin" valueType="num">
                                      <p:cBhvr additive="base">
                                        <p:cTn id="27"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E057-6268-4A17-BA0B-13A9122D4B99}"/>
              </a:ext>
            </a:extLst>
          </p:cNvPr>
          <p:cNvSpPr>
            <a:spLocks noGrp="1"/>
          </p:cNvSpPr>
          <p:nvPr>
            <p:ph type="title"/>
          </p:nvPr>
        </p:nvSpPr>
        <p:spPr/>
        <p:txBody>
          <a:bodyPr/>
          <a:lstStyle/>
          <a:p>
            <a:r>
              <a:rPr lang="en-GB" b="1" dirty="0">
                <a:latin typeface="Trebuchet MS"/>
                <a:ea typeface="ＭＳ Ｐゴシック"/>
                <a:cs typeface="Arial"/>
              </a:rPr>
              <a:t>SALES &amp; MARKETING</a:t>
            </a:r>
            <a:endParaRPr lang="en-IN" dirty="0"/>
          </a:p>
        </p:txBody>
      </p:sp>
      <p:sp>
        <p:nvSpPr>
          <p:cNvPr id="5" name="Flowchart: Process 4">
            <a:extLst>
              <a:ext uri="{FF2B5EF4-FFF2-40B4-BE49-F238E27FC236}">
                <a16:creationId xmlns:a16="http://schemas.microsoft.com/office/drawing/2014/main" id="{46705BF1-B580-47A1-80E3-DEB87B989BAE}"/>
              </a:ext>
            </a:extLst>
          </p:cNvPr>
          <p:cNvSpPr/>
          <p:nvPr/>
        </p:nvSpPr>
        <p:spPr>
          <a:xfrm>
            <a:off x="0" y="73152"/>
            <a:ext cx="9838944" cy="45719"/>
          </a:xfrm>
          <a:prstGeom prst="flowChartProcess">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highlight>
                <a:srgbClr val="FF0000"/>
              </a:highlight>
            </a:endParaRPr>
          </a:p>
        </p:txBody>
      </p:sp>
      <p:sp>
        <p:nvSpPr>
          <p:cNvPr id="6" name="Flowchart: Process 5">
            <a:extLst>
              <a:ext uri="{FF2B5EF4-FFF2-40B4-BE49-F238E27FC236}">
                <a16:creationId xmlns:a16="http://schemas.microsoft.com/office/drawing/2014/main" id="{8EB02866-9903-4C7C-96FE-BE317704AC44}"/>
              </a:ext>
            </a:extLst>
          </p:cNvPr>
          <p:cNvSpPr/>
          <p:nvPr/>
        </p:nvSpPr>
        <p:spPr>
          <a:xfrm rot="16200000" flipV="1">
            <a:off x="-3245358" y="3402333"/>
            <a:ext cx="6858002" cy="53337"/>
          </a:xfrm>
          <a:prstGeom prst="flowChart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sp>
        <p:nvSpPr>
          <p:cNvPr id="7" name="Content Placeholder 2">
            <a:extLst>
              <a:ext uri="{FF2B5EF4-FFF2-40B4-BE49-F238E27FC236}">
                <a16:creationId xmlns:a16="http://schemas.microsoft.com/office/drawing/2014/main" id="{AB3CE794-8BDC-454B-AD56-AE7C5DAFE04C}"/>
              </a:ext>
            </a:extLst>
          </p:cNvPr>
          <p:cNvSpPr txBox="1">
            <a:spLocks/>
          </p:cNvSpPr>
          <p:nvPr/>
        </p:nvSpPr>
        <p:spPr>
          <a:xfrm>
            <a:off x="621138" y="1936942"/>
            <a:ext cx="8596668" cy="3880773"/>
          </a:xfrm>
          <a:prstGeom prst="rect">
            <a:avLst/>
          </a:prstGeom>
          <a:no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lang="en-IN" sz="2000" dirty="0">
                <a:solidFill>
                  <a:sysClr val="windowText" lastClr="000000">
                    <a:lumMod val="75000"/>
                    <a:lumOff val="25000"/>
                  </a:sysClr>
                </a:solidFill>
                <a:latin typeface="Trebuchet MS" panose="020B0603020202020204"/>
              </a:rPr>
              <a:t>	By providing franchises in every city.</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IN" sz="20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Marketing </a:t>
            </a:r>
            <a:r>
              <a:rPr lang="en-IN" sz="2000" dirty="0">
                <a:solidFill>
                  <a:sysClr val="windowText" lastClr="000000">
                    <a:lumMod val="75000"/>
                    <a:lumOff val="25000"/>
                  </a:sysClr>
                </a:solidFill>
                <a:latin typeface="Trebuchet MS" panose="020B0603020202020204"/>
              </a:rPr>
              <a:t>through online and offline</a:t>
            </a: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pic>
        <p:nvPicPr>
          <p:cNvPr id="3" name="Picture 2">
            <a:extLst>
              <a:ext uri="{FF2B5EF4-FFF2-40B4-BE49-F238E27FC236}">
                <a16:creationId xmlns:a16="http://schemas.microsoft.com/office/drawing/2014/main" id="{B2EE9559-09D7-2246-F581-C2F1DE90EFED}"/>
              </a:ext>
            </a:extLst>
          </p:cNvPr>
          <p:cNvPicPr>
            <a:picLocks noChangeAspect="1"/>
          </p:cNvPicPr>
          <p:nvPr/>
        </p:nvPicPr>
        <p:blipFill rotWithShape="1">
          <a:blip r:embed="rId2">
            <a:extLst>
              <a:ext uri="{28A0092B-C50C-407E-A947-70E740481C1C}">
                <a14:useLocalDpi xmlns:a14="http://schemas.microsoft.com/office/drawing/2010/main" val="0"/>
              </a:ext>
            </a:extLst>
          </a:blip>
          <a:srcRect l="8783" r="67004"/>
          <a:stretch/>
        </p:blipFill>
        <p:spPr>
          <a:xfrm>
            <a:off x="11109619" y="0"/>
            <a:ext cx="966030" cy="1168836"/>
          </a:xfrm>
          <a:prstGeom prst="rect">
            <a:avLst/>
          </a:prstGeom>
        </p:spPr>
      </p:pic>
      <p:pic>
        <p:nvPicPr>
          <p:cNvPr id="6146" name="Picture 2" descr="The Franchise Business Model 101 | Franchise Business Review">
            <a:extLst>
              <a:ext uri="{FF2B5EF4-FFF2-40B4-BE49-F238E27FC236}">
                <a16:creationId xmlns:a16="http://schemas.microsoft.com/office/drawing/2014/main" id="{93724519-7A1A-21D5-C8F7-7DFF63091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156" y="3115012"/>
            <a:ext cx="4431493" cy="2948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43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146"/>
                                        </p:tgtEl>
                                        <p:attrNameLst>
                                          <p:attrName>style.visibility</p:attrName>
                                        </p:attrNameLst>
                                      </p:cBhvr>
                                      <p:to>
                                        <p:strVal val="visible"/>
                                      </p:to>
                                    </p:set>
                                    <p:anim calcmode="lin" valueType="num">
                                      <p:cBhvr additive="base">
                                        <p:cTn id="26" dur="500" fill="hold"/>
                                        <p:tgtEl>
                                          <p:spTgt spid="6146"/>
                                        </p:tgtEl>
                                        <p:attrNameLst>
                                          <p:attrName>ppt_x</p:attrName>
                                        </p:attrNameLst>
                                      </p:cBhvr>
                                      <p:tavLst>
                                        <p:tav tm="0">
                                          <p:val>
                                            <p:strVal val="#ppt_x"/>
                                          </p:val>
                                        </p:tav>
                                        <p:tav tm="100000">
                                          <p:val>
                                            <p:strVal val="#ppt_x"/>
                                          </p:val>
                                        </p:tav>
                                      </p:tavLst>
                                    </p:anim>
                                    <p:anim calcmode="lin" valueType="num">
                                      <p:cBhvr additive="base">
                                        <p:cTn id="27"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789</TotalTime>
  <Words>483</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Blackadder ITC</vt:lpstr>
      <vt:lpstr>Calibri</vt:lpstr>
      <vt:lpstr>Calibri Light</vt:lpstr>
      <vt:lpstr>Trebuchet MS</vt:lpstr>
      <vt:lpstr>Wingdings 3</vt:lpstr>
      <vt:lpstr>Office Theme</vt:lpstr>
      <vt:lpstr>PowerPoint Presentation</vt:lpstr>
      <vt:lpstr>PROBLEM </vt:lpstr>
      <vt:lpstr>SOLUTION</vt:lpstr>
      <vt:lpstr>CUSTOMERS</vt:lpstr>
      <vt:lpstr>CUSTOMERS ACCESS</vt:lpstr>
      <vt:lpstr>Competition in Market</vt:lpstr>
      <vt:lpstr>Core Team</vt:lpstr>
      <vt:lpstr>Immediate Help(FUNDING)</vt:lpstr>
      <vt:lpstr>SALES &amp; MARKETING</vt:lpstr>
      <vt:lpstr>MVP STAGE</vt:lpstr>
      <vt:lpstr>Contact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india</dc:creator>
  <cp:lastModifiedBy>Abhay P S Bundela india</cp:lastModifiedBy>
  <cp:revision>12</cp:revision>
  <dcterms:created xsi:type="dcterms:W3CDTF">2022-03-22T13:18:30Z</dcterms:created>
  <dcterms:modified xsi:type="dcterms:W3CDTF">2023-06-22T15:07:55Z</dcterms:modified>
</cp:coreProperties>
</file>