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9"/>
  </p:notesMasterIdLst>
  <p:sldIdLst>
    <p:sldId id="292" r:id="rId2"/>
    <p:sldId id="293" r:id="rId3"/>
    <p:sldId id="291" r:id="rId4"/>
    <p:sldId id="311" r:id="rId5"/>
    <p:sldId id="312" r:id="rId6"/>
    <p:sldId id="313" r:id="rId7"/>
    <p:sldId id="314" r:id="rId8"/>
    <p:sldId id="315" r:id="rId9"/>
    <p:sldId id="295" r:id="rId10"/>
    <p:sldId id="296" r:id="rId11"/>
    <p:sldId id="298" r:id="rId12"/>
    <p:sldId id="300" r:id="rId13"/>
    <p:sldId id="302" r:id="rId14"/>
    <p:sldId id="305" r:id="rId15"/>
    <p:sldId id="310" r:id="rId16"/>
    <p:sldId id="301" r:id="rId17"/>
    <p:sldId id="30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AQ" initials="C" lastIdx="1" clrIdx="0">
    <p:extLst>
      <p:ext uri="{19B8F6BF-5375-455C-9EA6-DF929625EA0E}">
        <p15:presenceInfo xmlns:p15="http://schemas.microsoft.com/office/powerpoint/2012/main" userId="COMPA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autoAdjust="0"/>
  </p:normalViewPr>
  <p:slideViewPr>
    <p:cSldViewPr snapToGrid="0">
      <p:cViewPr varScale="1">
        <p:scale>
          <a:sx n="63" d="100"/>
          <a:sy n="63" d="100"/>
        </p:scale>
        <p:origin x="84" y="1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3206"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13T15:46:17.73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1E98E-239B-4407-B77C-6D04C648AD13}" type="datetimeFigureOut">
              <a:rPr lang="en-IN" smtClean="0"/>
              <a:pPr/>
              <a:t>13-01-2023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9DE9D-CB8A-4E33-B12E-CE6F1638AA1F}" type="slidenum">
              <a:rPr lang="en-IN" smtClean="0"/>
              <a:pPr/>
              <a:t>‹#›</a:t>
            </a:fld>
            <a:endParaRPr lang="en-IN"/>
          </a:p>
        </p:txBody>
      </p:sp>
    </p:spTree>
    <p:extLst>
      <p:ext uri="{BB962C8B-B14F-4D97-AF65-F5344CB8AC3E}">
        <p14:creationId xmlns:p14="http://schemas.microsoft.com/office/powerpoint/2010/main" val="393474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9DE9D-CB8A-4E33-B12E-CE6F1638AA1F}" type="slidenum">
              <a:rPr lang="en-IN" smtClean="0"/>
              <a:pPr/>
              <a:t>17</a:t>
            </a:fld>
            <a:endParaRPr lang="en-IN"/>
          </a:p>
        </p:txBody>
      </p:sp>
    </p:spTree>
    <p:extLst>
      <p:ext uri="{BB962C8B-B14F-4D97-AF65-F5344CB8AC3E}">
        <p14:creationId xmlns:p14="http://schemas.microsoft.com/office/powerpoint/2010/main" val="135612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7D3332C-0CBA-4E98-8D5A-88D1E4320491}"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5" name="Footer Placeholder 4"/>
          <p:cNvSpPr>
            <a:spLocks noGrp="1"/>
          </p:cNvSpPr>
          <p:nvPr>
            <p:ph type="ftr" sz="quarter" idx="11"/>
          </p:nvPr>
        </p:nvSpPr>
        <p:spPr>
          <a:xfrm>
            <a:off x="1971040" y="144709"/>
            <a:ext cx="7023377" cy="404614"/>
          </a:xfrm>
        </p:spPr>
        <p:txBody>
          <a:bodyPr/>
          <a:lstStyle>
            <a:lvl1pPr algn="ctr">
              <a:defRPr sz="1400" baseline="0">
                <a:solidFill>
                  <a:schemeClr val="tx2"/>
                </a:solidFill>
                <a:latin typeface="Gill Sans MT" panose="020B0502020104020203" pitchFamily="34" charset="0"/>
              </a:defRPr>
            </a:lvl1pPr>
          </a:lstStyle>
          <a:p>
            <a:r>
              <a:rPr lang="en-US" dirty="0"/>
              <a:t>www.incubationmasters.org</a:t>
            </a:r>
          </a:p>
        </p:txBody>
      </p:sp>
    </p:spTree>
    <p:extLst>
      <p:ext uri="{BB962C8B-B14F-4D97-AF65-F5344CB8AC3E}">
        <p14:creationId xmlns:p14="http://schemas.microsoft.com/office/powerpoint/2010/main" val="9055261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27A11-DCDA-452E-8DB8-BF150370106D}"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val="175532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27A11-DCDA-452E-8DB8-BF150370106D}"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val="1503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27A11-DCDA-452E-8DB8-BF150370106D}"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val="379208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7127A11-DCDA-452E-8DB8-BF150370106D}" type="datetimeFigureOut">
              <a:rPr lang="en-US" smtClean="0"/>
              <a:pPr/>
              <a:t>1/13/2023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7D3332C-0CBA-4E98-8D5A-88D1E4320491}" type="slidenum">
              <a:rPr lang="en-US" smtClean="0"/>
              <a:pPr/>
              <a:t>‹#›</a:t>
            </a:fld>
            <a:endParaRPr lang="en-US"/>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397841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27A11-DCDA-452E-8DB8-BF150370106D}"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3332C-0CBA-4E98-8D5A-88D1E4320491}" type="slidenum">
              <a:rPr lang="en-US" smtClean="0"/>
              <a:pPr/>
              <a:t>‹#›</a:t>
            </a:fld>
            <a:endParaRPr lang="en-US"/>
          </a:p>
        </p:txBody>
      </p:sp>
      <p:sp>
        <p:nvSpPr>
          <p:cNvPr id="8" name="Footer Placeholder 4">
            <a:extLst>
              <a:ext uri="{FF2B5EF4-FFF2-40B4-BE49-F238E27FC236}">
                <a16:creationId xmlns:a16="http://schemas.microsoft.com/office/drawing/2014/main" id="{0F570F9F-11E5-43A4-97D4-289BF96A7A72}"/>
              </a:ext>
            </a:extLst>
          </p:cNvPr>
          <p:cNvSpPr txBox="1">
            <a:spLocks/>
          </p:cNvSpPr>
          <p:nvPr userDrawn="1"/>
        </p:nvSpPr>
        <p:spPr>
          <a:xfrm>
            <a:off x="2584054" y="5730561"/>
            <a:ext cx="7023377" cy="404614"/>
          </a:xfrm>
          <a:prstGeom prst="rect">
            <a:avLst/>
          </a:prstGeom>
        </p:spPr>
        <p:txBody>
          <a:bodyPr vert="horz" lIns="91440" tIns="45720" rIns="91440" bIns="45720" rtlCol="0" anchor="ctr"/>
          <a:lstStyle>
            <a:defPPr>
              <a:defRPr lang="en-US"/>
            </a:defPPr>
            <a:lvl1pPr marL="0" algn="ctr" defTabSz="457200" rtl="0" eaLnBrk="1" latinLnBrk="0" hangingPunct="1">
              <a:defRPr sz="1400" kern="1200" baseline="0">
                <a:solidFill>
                  <a:schemeClr val="tx2"/>
                </a:solidFill>
                <a:latin typeface="Gill Sans MT" panose="020B0502020104020203"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www.incubationmasters.org</a:t>
            </a:r>
            <a:endParaRPr lang="en-US" dirty="0"/>
          </a:p>
        </p:txBody>
      </p:sp>
    </p:spTree>
    <p:extLst>
      <p:ext uri="{BB962C8B-B14F-4D97-AF65-F5344CB8AC3E}">
        <p14:creationId xmlns:p14="http://schemas.microsoft.com/office/powerpoint/2010/main" val="111179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27A11-DCDA-452E-8DB8-BF150370106D}" type="datetimeFigureOut">
              <a:rPr lang="en-US" smtClean="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val="5948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27A11-DCDA-452E-8DB8-BF150370106D}" type="datetimeFigureOut">
              <a:rPr lang="en-US" smtClean="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val="331389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27A11-DCDA-452E-8DB8-BF150370106D}"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3332C-0CBA-4E98-8D5A-88D1E4320491}" type="slidenum">
              <a:rPr lang="en-US" smtClean="0"/>
              <a:pPr/>
              <a:t>‹#›</a:t>
            </a:fld>
            <a:endParaRPr lang="en-US"/>
          </a:p>
        </p:txBody>
      </p:sp>
    </p:spTree>
    <p:extLst>
      <p:ext uri="{BB962C8B-B14F-4D97-AF65-F5344CB8AC3E}">
        <p14:creationId xmlns:p14="http://schemas.microsoft.com/office/powerpoint/2010/main" val="165009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7127A11-DCDA-452E-8DB8-BF150370106D}" type="datetimeFigureOut">
              <a:rPr lang="en-US" smtClean="0"/>
              <a:pPr/>
              <a:t>1/13/2023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7D3332C-0CBA-4E98-8D5A-88D1E4320491}"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80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7127A11-DCDA-452E-8DB8-BF150370106D}" type="datetimeFigureOut">
              <a:rPr lang="en-US" smtClean="0"/>
              <a:pPr/>
              <a:t>1/13/2023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7D3332C-0CBA-4E98-8D5A-88D1E4320491}"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300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7127A11-DCDA-452E-8DB8-BF150370106D}" type="datetimeFigureOut">
              <a:rPr lang="en-US" smtClean="0"/>
              <a:pPr/>
              <a:t>1/13/2023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7D3332C-0CBA-4E98-8D5A-88D1E4320491}" type="slidenum">
              <a:rPr lang="en-US" smtClean="0"/>
              <a:pPr/>
              <a:t>‹#›</a:t>
            </a:fld>
            <a:endParaRPr lang="en-US"/>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164800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C535D1-7605-BC57-57A8-1CF9A7821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061" y="1182255"/>
            <a:ext cx="5383878" cy="4493490"/>
          </a:xfrm>
          <a:prstGeom prst="rect">
            <a:avLst/>
          </a:prstGeom>
        </p:spPr>
      </p:pic>
    </p:spTree>
    <p:extLst>
      <p:ext uri="{BB962C8B-B14F-4D97-AF65-F5344CB8AC3E}">
        <p14:creationId xmlns:p14="http://schemas.microsoft.com/office/powerpoint/2010/main" val="3036263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3293209"/>
          </a:xfrm>
          <a:prstGeom prst="rect">
            <a:avLst/>
          </a:prstGeom>
        </p:spPr>
        <p:txBody>
          <a:bodyPr wrap="square">
            <a:spAutoFit/>
          </a:bodyPr>
          <a:lstStyle/>
          <a:p>
            <a:r>
              <a:rPr lang="en-US" sz="3600" b="1" dirty="0">
                <a:solidFill>
                  <a:srgbClr val="C00000"/>
                </a:solidFill>
                <a:latin typeface="Gill Sans MT" panose="020B0502020104020203" pitchFamily="34" charset="0"/>
              </a:rPr>
              <a:t>Where One can Get the Products</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They can approach near-by Retail Outlet.</a:t>
            </a:r>
            <a:endParaRPr lang="en-US" altLang="en-US" sz="1600" dirty="0">
              <a:latin typeface="Franklin Gothic Book"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They can buy through online platform like Amazon, FilpKart  or WhatsApp.</a:t>
            </a:r>
            <a:endParaRPr lang="en-US" altLang="en-US" sz="1600" dirty="0">
              <a:latin typeface="Franklin Gothic Book"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endParaRPr lang="en-US" altLang="en-US" sz="1600" dirty="0">
              <a:latin typeface="Franklin Gothic Book" pitchFamily="34" charset="0"/>
            </a:endParaRPr>
          </a:p>
        </p:txBody>
      </p:sp>
      <p:pic>
        <p:nvPicPr>
          <p:cNvPr id="3" name="Picture 2">
            <a:extLst>
              <a:ext uri="{FF2B5EF4-FFF2-40B4-BE49-F238E27FC236}">
                <a16:creationId xmlns:a16="http://schemas.microsoft.com/office/drawing/2014/main" id="{3818DCD9-134C-3522-F0ED-08682CE5B2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0286" y="6117336"/>
            <a:ext cx="2752344" cy="740664"/>
          </a:xfrm>
          <a:prstGeom prst="rect">
            <a:avLst/>
          </a:prstGeom>
        </p:spPr>
      </p:pic>
    </p:spTree>
    <p:extLst>
      <p:ext uri="{BB962C8B-B14F-4D97-AF65-F5344CB8AC3E}">
        <p14:creationId xmlns:p14="http://schemas.microsoft.com/office/powerpoint/2010/main" val="99606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3970318"/>
          </a:xfrm>
          <a:prstGeom prst="rect">
            <a:avLst/>
          </a:prstGeom>
        </p:spPr>
        <p:txBody>
          <a:bodyPr wrap="square">
            <a:spAutoFit/>
          </a:bodyPr>
          <a:lstStyle/>
          <a:p>
            <a:r>
              <a:rPr lang="en-US" sz="3600" b="1" dirty="0">
                <a:solidFill>
                  <a:srgbClr val="C00000"/>
                </a:solidFill>
                <a:latin typeface="Gill Sans MT" panose="020B0502020104020203" pitchFamily="34" charset="0"/>
              </a:rPr>
              <a:t>Who are our Competitors/Rivals in the market?</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As far as retails are concern there is almost monopoly in our product.</a:t>
            </a: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On Online platform some of the competing products are available but they are charging too high.</a:t>
            </a: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p:txBody>
      </p:sp>
      <p:pic>
        <p:nvPicPr>
          <p:cNvPr id="3" name="Picture 2">
            <a:extLst>
              <a:ext uri="{FF2B5EF4-FFF2-40B4-BE49-F238E27FC236}">
                <a16:creationId xmlns:a16="http://schemas.microsoft.com/office/drawing/2014/main" id="{679231D6-D956-11CC-BD9D-7E472DF8E6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2228" y="6222782"/>
            <a:ext cx="2752344" cy="740664"/>
          </a:xfrm>
          <a:prstGeom prst="rect">
            <a:avLst/>
          </a:prstGeom>
        </p:spPr>
      </p:pic>
    </p:spTree>
    <p:extLst>
      <p:ext uri="{BB962C8B-B14F-4D97-AF65-F5344CB8AC3E}">
        <p14:creationId xmlns:p14="http://schemas.microsoft.com/office/powerpoint/2010/main" val="103268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721322" cy="5724644"/>
          </a:xfrm>
          <a:prstGeom prst="rect">
            <a:avLst/>
          </a:prstGeom>
        </p:spPr>
        <p:txBody>
          <a:bodyPr wrap="square">
            <a:spAutoFit/>
          </a:bodyPr>
          <a:lstStyle/>
          <a:p>
            <a:r>
              <a:rPr lang="en-US" sz="3600" b="1" dirty="0">
                <a:solidFill>
                  <a:srgbClr val="C00000"/>
                </a:solidFill>
                <a:latin typeface="Gill Sans MT" panose="020B0502020104020203" pitchFamily="34" charset="0"/>
              </a:rPr>
              <a:t>Our Core Team Members.</a:t>
            </a:r>
          </a:p>
          <a:p>
            <a:r>
              <a:rPr lang="en-US" b="1" dirty="0">
                <a:solidFill>
                  <a:srgbClr val="C00000"/>
                </a:solidFill>
                <a:latin typeface="Gill Sans MT" panose="020B0502020104020203" pitchFamily="34" charset="0"/>
              </a:rPr>
              <a:t> </a:t>
            </a:r>
            <a:r>
              <a:rPr lang="en-US" altLang="en-US" b="1" dirty="0">
                <a:solidFill>
                  <a:srgbClr val="C00000"/>
                </a:solidFill>
                <a:latin typeface="Gill Sans MT" panose="020B0502020104020203" pitchFamily="34" charset="0"/>
              </a:rPr>
              <a:t>Our team consist of  Volunteers, Workers and Owners.</a:t>
            </a:r>
            <a:endParaRPr lang="en-US" altLang="en-US" dirty="0">
              <a:latin typeface="Franklin Gothic Book"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Mr. Sanjeev Suhane – Having almost 15 years of experience in handling various projects through his NGO is a Chief- Mentor of Our Team.</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Mr. Prateek Kumar – Marketing Manager.</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Mr. Satish Kumar – Sales Incharge.</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Mr. Prakash Rajput – Operation Head.</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Mr. Anupam Raj Mishra Director/Owner. Having around 20 years of experience in Marketing. MBA Marketing (DAVV- Indore).</a:t>
            </a: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p:txBody>
      </p:sp>
      <p:pic>
        <p:nvPicPr>
          <p:cNvPr id="3" name="Picture 2">
            <a:extLst>
              <a:ext uri="{FF2B5EF4-FFF2-40B4-BE49-F238E27FC236}">
                <a16:creationId xmlns:a16="http://schemas.microsoft.com/office/drawing/2014/main" id="{17516999-5859-A7F0-6197-28D3581C7C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5428" y="141296"/>
            <a:ext cx="2752344" cy="740664"/>
          </a:xfrm>
          <a:prstGeom prst="rect">
            <a:avLst/>
          </a:prstGeom>
        </p:spPr>
      </p:pic>
    </p:spTree>
    <p:extLst>
      <p:ext uri="{BB962C8B-B14F-4D97-AF65-F5344CB8AC3E}">
        <p14:creationId xmlns:p14="http://schemas.microsoft.com/office/powerpoint/2010/main" val="391213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4154984"/>
          </a:xfrm>
          <a:prstGeom prst="rect">
            <a:avLst/>
          </a:prstGeom>
        </p:spPr>
        <p:txBody>
          <a:bodyPr wrap="square">
            <a:spAutoFit/>
          </a:bodyPr>
          <a:lstStyle/>
          <a:p>
            <a:r>
              <a:rPr lang="en-US" sz="3600" b="1" dirty="0">
                <a:solidFill>
                  <a:srgbClr val="C00000"/>
                </a:solidFill>
                <a:latin typeface="Gill Sans MT" panose="020B0502020104020203" pitchFamily="34" charset="0"/>
              </a:rPr>
              <a:t>Our Immediate Requirements</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 are in need of Online Platform , like Website and App to showcase our products.</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 are in need of sufficient fund in order to scale – up our products.</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 need technical expertise from food department to make our product more useful like organic certification etc. guidance.</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Proper Space for Office and Marketing.</a:t>
            </a:r>
          </a:p>
        </p:txBody>
      </p:sp>
      <p:pic>
        <p:nvPicPr>
          <p:cNvPr id="3" name="Picture 2">
            <a:extLst>
              <a:ext uri="{FF2B5EF4-FFF2-40B4-BE49-F238E27FC236}">
                <a16:creationId xmlns:a16="http://schemas.microsoft.com/office/drawing/2014/main" id="{C87F3088-13E3-CA38-D8C7-57A973E665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6742" y="6135479"/>
            <a:ext cx="2752344" cy="740664"/>
          </a:xfrm>
          <a:prstGeom prst="rect">
            <a:avLst/>
          </a:prstGeom>
        </p:spPr>
      </p:pic>
    </p:spTree>
    <p:extLst>
      <p:ext uri="{BB962C8B-B14F-4D97-AF65-F5344CB8AC3E}">
        <p14:creationId xmlns:p14="http://schemas.microsoft.com/office/powerpoint/2010/main" val="242160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3970318"/>
          </a:xfrm>
          <a:prstGeom prst="rect">
            <a:avLst/>
          </a:prstGeom>
        </p:spPr>
        <p:txBody>
          <a:bodyPr wrap="square">
            <a:spAutoFit/>
          </a:bodyPr>
          <a:lstStyle/>
          <a:p>
            <a:r>
              <a:rPr lang="en-US" sz="3600" b="1" dirty="0">
                <a:solidFill>
                  <a:srgbClr val="C00000"/>
                </a:solidFill>
                <a:latin typeface="Gill Sans MT" panose="020B0502020104020203" pitchFamily="34" charset="0"/>
              </a:rPr>
              <a:t>Activities to Market Our product? </a:t>
            </a:r>
          </a:p>
          <a:p>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 are planning to run advertise on social media.</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 are running canopy Campaign as Brand Building activity.</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 are Planning to Publish Posters to Highlights our Products and Company.</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 are trying to build good distribution Network.</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 are Conducting Marketing / Sales Visits Locally.</a:t>
            </a: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p:txBody>
      </p:sp>
      <p:pic>
        <p:nvPicPr>
          <p:cNvPr id="3" name="Picture 2">
            <a:extLst>
              <a:ext uri="{FF2B5EF4-FFF2-40B4-BE49-F238E27FC236}">
                <a16:creationId xmlns:a16="http://schemas.microsoft.com/office/drawing/2014/main" id="{D007B1FA-C8A3-0A28-15C8-C972C424B7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3199" y="6117336"/>
            <a:ext cx="2752344" cy="740664"/>
          </a:xfrm>
          <a:prstGeom prst="rect">
            <a:avLst/>
          </a:prstGeom>
        </p:spPr>
      </p:pic>
    </p:spTree>
    <p:extLst>
      <p:ext uri="{BB962C8B-B14F-4D97-AF65-F5344CB8AC3E}">
        <p14:creationId xmlns:p14="http://schemas.microsoft.com/office/powerpoint/2010/main" val="197436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3785652"/>
          </a:xfrm>
          <a:prstGeom prst="rect">
            <a:avLst/>
          </a:prstGeom>
        </p:spPr>
        <p:txBody>
          <a:bodyPr wrap="square">
            <a:spAutoFit/>
          </a:bodyPr>
          <a:lstStyle/>
          <a:p>
            <a:r>
              <a:rPr lang="en-US" sz="3600" b="1" dirty="0">
                <a:solidFill>
                  <a:srgbClr val="C00000"/>
                </a:solidFill>
                <a:latin typeface="Gill Sans MT" panose="020B0502020104020203" pitchFamily="34" charset="0"/>
              </a:rPr>
              <a:t>Current Status/Stage of your startup</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 Have Registered Our Business in February 2022 as a Food Processing Unit and started Manufacturing in August 2022.</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Revenue (Last Quarter)-1,35,708 INR (as per last GST filed.)</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Number of unique customers- Approx 25</a:t>
            </a: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p:txBody>
      </p:sp>
      <p:pic>
        <p:nvPicPr>
          <p:cNvPr id="3" name="Picture 2">
            <a:extLst>
              <a:ext uri="{FF2B5EF4-FFF2-40B4-BE49-F238E27FC236}">
                <a16:creationId xmlns:a16="http://schemas.microsoft.com/office/drawing/2014/main" id="{BA2A5970-AD07-4EC0-B493-1B8DA87A7C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6743" y="6117336"/>
            <a:ext cx="2752344" cy="740664"/>
          </a:xfrm>
          <a:prstGeom prst="rect">
            <a:avLst/>
          </a:prstGeom>
        </p:spPr>
      </p:pic>
    </p:spTree>
    <p:extLst>
      <p:ext uri="{BB962C8B-B14F-4D97-AF65-F5344CB8AC3E}">
        <p14:creationId xmlns:p14="http://schemas.microsoft.com/office/powerpoint/2010/main" val="397555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3046988"/>
          </a:xfrm>
          <a:prstGeom prst="rect">
            <a:avLst/>
          </a:prstGeom>
        </p:spPr>
        <p:txBody>
          <a:bodyPr wrap="square">
            <a:spAutoFit/>
          </a:bodyPr>
          <a:lstStyle/>
          <a:p>
            <a:r>
              <a:rPr lang="en-US" sz="3600" b="1" dirty="0">
                <a:solidFill>
                  <a:srgbClr val="C00000"/>
                </a:solidFill>
                <a:latin typeface="Gill Sans MT" panose="020B0502020104020203" pitchFamily="34" charset="0"/>
              </a:rPr>
              <a:t>Contact Details </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Founder’s Name: ANUPAM RAJ MISHRA</a:t>
            </a:r>
            <a:endParaRPr lang="en-US" altLang="en-US" sz="2400" b="1" dirty="0">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Email: anupamrajmishra@gmail.com</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Mobile Number: 9425424888</a:t>
            </a:r>
            <a:endParaRPr lang="en-US" altLang="en-US" sz="2400" b="1" dirty="0">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Website, if available: not available.</a:t>
            </a: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p:txBody>
      </p:sp>
      <p:pic>
        <p:nvPicPr>
          <p:cNvPr id="3" name="Picture 2">
            <a:extLst>
              <a:ext uri="{FF2B5EF4-FFF2-40B4-BE49-F238E27FC236}">
                <a16:creationId xmlns:a16="http://schemas.microsoft.com/office/drawing/2014/main" id="{475B19FC-CA69-B5D0-F84F-C959CE14F7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1256" y="6222783"/>
            <a:ext cx="2752344" cy="740664"/>
          </a:xfrm>
          <a:prstGeom prst="rect">
            <a:avLst/>
          </a:prstGeom>
        </p:spPr>
      </p:pic>
    </p:spTree>
    <p:extLst>
      <p:ext uri="{BB962C8B-B14F-4D97-AF65-F5344CB8AC3E}">
        <p14:creationId xmlns:p14="http://schemas.microsoft.com/office/powerpoint/2010/main" val="1860642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hape&#10;&#10;Description automatically generated with low confidence">
            <a:extLst>
              <a:ext uri="{FF2B5EF4-FFF2-40B4-BE49-F238E27FC236}">
                <a16:creationId xmlns:a16="http://schemas.microsoft.com/office/drawing/2014/main" id="{D742BE93-43F8-4004-84EE-CB9F1CB87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3048000" cy="3048000"/>
          </a:xfrm>
          <a:prstGeom prst="rect">
            <a:avLst/>
          </a:prstGeom>
          <a:noFill/>
        </p:spPr>
      </p:pic>
      <p:pic>
        <p:nvPicPr>
          <p:cNvPr id="3" name="Picture 2">
            <a:extLst>
              <a:ext uri="{FF2B5EF4-FFF2-40B4-BE49-F238E27FC236}">
                <a16:creationId xmlns:a16="http://schemas.microsoft.com/office/drawing/2014/main" id="{B1D627FD-B333-3EAE-5062-501AE33CB2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9828" y="5119696"/>
            <a:ext cx="2752344" cy="740664"/>
          </a:xfrm>
          <a:prstGeom prst="rect">
            <a:avLst/>
          </a:prstGeom>
        </p:spPr>
      </p:pic>
    </p:spTree>
    <p:extLst>
      <p:ext uri="{BB962C8B-B14F-4D97-AF65-F5344CB8AC3E}">
        <p14:creationId xmlns:p14="http://schemas.microsoft.com/office/powerpoint/2010/main" val="420203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5013232"/>
          </a:xfrm>
          <a:prstGeom prst="rect">
            <a:avLst/>
          </a:prstGeom>
        </p:spPr>
        <p:txBody>
          <a:bodyPr wrap="square">
            <a:spAutoFit/>
          </a:bodyPr>
          <a:lstStyle/>
          <a:p>
            <a:r>
              <a:rPr lang="en-US" sz="3600" b="1" dirty="0">
                <a:solidFill>
                  <a:srgbClr val="C00000"/>
                </a:solidFill>
                <a:latin typeface="Gill Sans MT" panose="020B0502020104020203" pitchFamily="34" charset="0"/>
              </a:rPr>
              <a:t>Where is a problem.</a:t>
            </a:r>
          </a:p>
          <a:p>
            <a:pPr algn="just">
              <a:lnSpc>
                <a:spcPct val="150000"/>
              </a:lnSpc>
            </a:pPr>
            <a:r>
              <a:rPr lang="en-US" altLang="en-US" sz="2400" b="1" i="1" dirty="0">
                <a:solidFill>
                  <a:srgbClr val="C00000"/>
                </a:solidFill>
                <a:latin typeface="Times New Roman" panose="02020603050405020304" pitchFamily="18" charset="0"/>
                <a:cs typeface="Times New Roman" panose="02020603050405020304" pitchFamily="18" charset="0"/>
              </a:rPr>
              <a:t>In the modern world due advancement of technology and  Industrial development, peoples life style have changed.</a:t>
            </a:r>
          </a:p>
          <a:p>
            <a:pPr algn="just">
              <a:lnSpc>
                <a:spcPct val="150000"/>
              </a:lnSpc>
            </a:pPr>
            <a:r>
              <a:rPr lang="en-US" altLang="en-US" sz="2400" b="1" i="1" dirty="0">
                <a:solidFill>
                  <a:srgbClr val="C00000"/>
                </a:solidFill>
                <a:latin typeface="Times New Roman" panose="02020603050405020304" pitchFamily="18" charset="0"/>
                <a:cs typeface="Times New Roman" panose="02020603050405020304" pitchFamily="18" charset="0"/>
              </a:rPr>
              <a:t>People are now virtually more connected rather than truly.</a:t>
            </a:r>
          </a:p>
          <a:p>
            <a:pPr algn="just">
              <a:lnSpc>
                <a:spcPct val="150000"/>
              </a:lnSpc>
            </a:pPr>
            <a:r>
              <a:rPr lang="en-US" altLang="en-US" sz="2400" b="1" i="1" dirty="0">
                <a:solidFill>
                  <a:srgbClr val="C00000"/>
                </a:solidFill>
                <a:latin typeface="Times New Roman" panose="02020603050405020304" pitchFamily="18" charset="0"/>
                <a:cs typeface="Times New Roman" panose="02020603050405020304" pitchFamily="18" charset="0"/>
              </a:rPr>
              <a:t>People are now more adapted to eat recipes available on online platform rather than cooked personally at home.</a:t>
            </a:r>
          </a:p>
          <a:p>
            <a:pPr algn="just">
              <a:lnSpc>
                <a:spcPct val="150000"/>
              </a:lnSpc>
            </a:pPr>
            <a:r>
              <a:rPr lang="en-US" altLang="en-US" sz="2400" b="1" i="1" dirty="0">
                <a:solidFill>
                  <a:srgbClr val="C00000"/>
                </a:solidFill>
                <a:latin typeface="Times New Roman" panose="02020603050405020304" pitchFamily="18" charset="0"/>
                <a:cs typeface="Times New Roman" panose="02020603050405020304" pitchFamily="18" charset="0"/>
              </a:rPr>
              <a:t>Which is directly hampering their Health and Pocket. Which in turn destroying mental peace.</a:t>
            </a:r>
          </a:p>
          <a:p>
            <a:pPr>
              <a:lnSpc>
                <a:spcPct val="150000"/>
              </a:lnSpc>
            </a:pPr>
            <a:r>
              <a:rPr lang="en-US" altLang="en-US" sz="2400" b="1" dirty="0">
                <a:solidFill>
                  <a:srgbClr val="C00000"/>
                </a:solidFill>
                <a:latin typeface="Gill Sans MT" panose="020B0502020104020203" pitchFamily="34" charset="0"/>
              </a:rPr>
              <a:t>  </a:t>
            </a:r>
          </a:p>
        </p:txBody>
      </p:sp>
      <p:pic>
        <p:nvPicPr>
          <p:cNvPr id="3" name="Picture 2">
            <a:extLst>
              <a:ext uri="{FF2B5EF4-FFF2-40B4-BE49-F238E27FC236}">
                <a16:creationId xmlns:a16="http://schemas.microsoft.com/office/drawing/2014/main" id="{F759E906-32E7-B28E-B53B-12CF57DA80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1256" y="6117336"/>
            <a:ext cx="2752344" cy="740664"/>
          </a:xfrm>
          <a:prstGeom prst="rect">
            <a:avLst/>
          </a:prstGeom>
        </p:spPr>
      </p:pic>
    </p:spTree>
    <p:extLst>
      <p:ext uri="{BB962C8B-B14F-4D97-AF65-F5344CB8AC3E}">
        <p14:creationId xmlns:p14="http://schemas.microsoft.com/office/powerpoint/2010/main" val="130423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4524315"/>
          </a:xfrm>
          <a:prstGeom prst="rect">
            <a:avLst/>
          </a:prstGeom>
        </p:spPr>
        <p:txBody>
          <a:bodyPr wrap="square">
            <a:spAutoFit/>
          </a:bodyPr>
          <a:lstStyle/>
          <a:p>
            <a:r>
              <a:rPr lang="en-US" sz="3600" b="1" dirty="0">
                <a:solidFill>
                  <a:srgbClr val="C00000"/>
                </a:solidFill>
                <a:latin typeface="Gill Sans MT" panose="020B0502020104020203" pitchFamily="34" charset="0"/>
              </a:rPr>
              <a:t>How are you solving that problem </a:t>
            </a:r>
          </a:p>
          <a:p>
            <a:r>
              <a:rPr lang="en-US" dirty="0">
                <a:solidFill>
                  <a:srgbClr val="C00000"/>
                </a:solidFill>
                <a:latin typeface="Times New Roman" panose="02020603050405020304" pitchFamily="18" charset="0"/>
                <a:cs typeface="Times New Roman" panose="02020603050405020304" pitchFamily="18" charset="0"/>
              </a:rPr>
              <a:t>At </a:t>
            </a:r>
            <a:r>
              <a:rPr lang="en-US" b="1" dirty="0">
                <a:solidFill>
                  <a:srgbClr val="C00000"/>
                </a:solidFill>
                <a:latin typeface="Times New Roman" panose="02020603050405020304" pitchFamily="18" charset="0"/>
                <a:cs typeface="Times New Roman" panose="02020603050405020304" pitchFamily="18" charset="0"/>
              </a:rPr>
              <a:t>Bittu Food Industries </a:t>
            </a:r>
            <a:r>
              <a:rPr lang="en-US" dirty="0">
                <a:solidFill>
                  <a:srgbClr val="C00000"/>
                </a:solidFill>
                <a:latin typeface="Times New Roman" panose="02020603050405020304" pitchFamily="18" charset="0"/>
                <a:cs typeface="Times New Roman" panose="02020603050405020304" pitchFamily="18" charset="0"/>
              </a:rPr>
              <a:t>we are trying to provide healthy, nutritious and pure food Items to common citizen at affordable price. For This we have Chosen Millets especially Shridhanya Millets.</a:t>
            </a:r>
          </a:p>
          <a:p>
            <a:endParaRPr lang="en-US" dirty="0">
              <a:solidFill>
                <a:srgbClr val="C00000"/>
              </a:solidFill>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Millets are SMART FOOD and they have a unique standing in the arena of super food, they are easy and friendly to cultivate and nearly organic and have good nutritional content.</a:t>
            </a:r>
          </a:p>
          <a:p>
            <a:endParaRPr lang="en-US" dirty="0">
              <a:solidFill>
                <a:srgbClr val="C00000"/>
              </a:solidFill>
              <a:latin typeface="Times New Roman" panose="02020603050405020304" pitchFamily="18" charset="0"/>
              <a:cs typeface="Times New Roman" panose="02020603050405020304" pitchFamily="18" charset="0"/>
            </a:endParaRPr>
          </a:p>
          <a:p>
            <a:r>
              <a:rPr lang="en-US" b="1" dirty="0">
                <a:solidFill>
                  <a:srgbClr val="C00000"/>
                </a:solidFill>
                <a:latin typeface="Times New Roman" panose="02020603050405020304" pitchFamily="18" charset="0"/>
                <a:cs typeface="Times New Roman" panose="02020603050405020304" pitchFamily="18" charset="0"/>
              </a:rPr>
              <a:t>Good for the consumer: </a:t>
            </a:r>
            <a:r>
              <a:rPr lang="en-US" dirty="0">
                <a:solidFill>
                  <a:srgbClr val="C00000"/>
                </a:solidFill>
                <a:latin typeface="Times New Roman" panose="02020603050405020304" pitchFamily="18" charset="0"/>
                <a:cs typeface="Times New Roman" panose="02020603050405020304" pitchFamily="18" charset="0"/>
              </a:rPr>
              <a:t>they can help overcome some of the biggest nutritional and health problems (iron, zinc, folic acid, calcium, diabetes and more); </a:t>
            </a:r>
          </a:p>
          <a:p>
            <a:r>
              <a:rPr lang="en-US" b="1" dirty="0">
                <a:solidFill>
                  <a:srgbClr val="C00000"/>
                </a:solidFill>
                <a:latin typeface="Times New Roman" panose="02020603050405020304" pitchFamily="18" charset="0"/>
                <a:cs typeface="Times New Roman" panose="02020603050405020304" pitchFamily="18" charset="0"/>
              </a:rPr>
              <a:t>Good for the planet: </a:t>
            </a:r>
            <a:r>
              <a:rPr lang="en-US" dirty="0">
                <a:solidFill>
                  <a:srgbClr val="C00000"/>
                </a:solidFill>
                <a:latin typeface="Times New Roman" panose="02020603050405020304" pitchFamily="18" charset="0"/>
                <a:cs typeface="Times New Roman" panose="02020603050405020304" pitchFamily="18" charset="0"/>
              </a:rPr>
              <a:t>they have a low water footprint, are able to survive in the hottest driest climates and will be important in coping with climate change, and more;</a:t>
            </a:r>
          </a:p>
          <a:p>
            <a:r>
              <a:rPr lang="en-US" b="1" dirty="0">
                <a:solidFill>
                  <a:srgbClr val="C00000"/>
                </a:solidFill>
                <a:latin typeface="Times New Roman" panose="02020603050405020304" pitchFamily="18" charset="0"/>
                <a:cs typeface="Times New Roman" panose="02020603050405020304" pitchFamily="18" charset="0"/>
              </a:rPr>
              <a:t>Good for the farmer: </a:t>
            </a:r>
            <a:r>
              <a:rPr lang="en-US" dirty="0">
                <a:solidFill>
                  <a:srgbClr val="C00000"/>
                </a:solidFill>
                <a:latin typeface="Times New Roman" panose="02020603050405020304" pitchFamily="18" charset="0"/>
                <a:cs typeface="Times New Roman" panose="02020603050405020304" pitchFamily="18" charset="0"/>
              </a:rPr>
              <a:t>can increase yields up to 3 fold, have multiple uses (food, fodder, fuel), and are typically the last crop standing in times of drought being a good risk management strategy for farmers.</a:t>
            </a:r>
          </a:p>
        </p:txBody>
      </p:sp>
      <p:pic>
        <p:nvPicPr>
          <p:cNvPr id="3" name="Picture 2">
            <a:extLst>
              <a:ext uri="{FF2B5EF4-FFF2-40B4-BE49-F238E27FC236}">
                <a16:creationId xmlns:a16="http://schemas.microsoft.com/office/drawing/2014/main" id="{55990AC1-BDF2-6384-32A6-9D070CBDC3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0285" y="6233450"/>
            <a:ext cx="2752344" cy="740664"/>
          </a:xfrm>
          <a:prstGeom prst="rect">
            <a:avLst/>
          </a:prstGeom>
        </p:spPr>
      </p:pic>
    </p:spTree>
    <p:extLst>
      <p:ext uri="{BB962C8B-B14F-4D97-AF65-F5344CB8AC3E}">
        <p14:creationId xmlns:p14="http://schemas.microsoft.com/office/powerpoint/2010/main" val="418504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C06DA4-2DB1-B4F5-75DE-83115D214345}"/>
              </a:ext>
            </a:extLst>
          </p:cNvPr>
          <p:cNvSpPr>
            <a:spLocks noGrp="1"/>
          </p:cNvSpPr>
          <p:nvPr>
            <p:ph type="ctrTitle"/>
          </p:nvPr>
        </p:nvSpPr>
        <p:spPr>
          <a:xfrm>
            <a:off x="1173480" y="1088545"/>
            <a:ext cx="9814560" cy="679295"/>
          </a:xfrm>
        </p:spPr>
        <p:txBody>
          <a:bodyPr/>
          <a:lstStyle/>
          <a:p>
            <a:pPr algn="ctr"/>
            <a:r>
              <a:rPr lang="en-US" sz="4000" b="1" dirty="0">
                <a:solidFill>
                  <a:srgbClr val="C00000"/>
                </a:solidFill>
              </a:rPr>
              <a:t>ShriDhanya Mixed Millets Flour</a:t>
            </a:r>
          </a:p>
        </p:txBody>
      </p:sp>
      <p:pic>
        <p:nvPicPr>
          <p:cNvPr id="8" name="Content Placeholder 7">
            <a:extLst>
              <a:ext uri="{FF2B5EF4-FFF2-40B4-BE49-F238E27FC236}">
                <a16:creationId xmlns:a16="http://schemas.microsoft.com/office/drawing/2014/main" id="{CFF27942-080E-7C23-2610-2E6A51EB274D}"/>
              </a:ext>
            </a:extLst>
          </p:cNvPr>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3459480" y="1752600"/>
            <a:ext cx="2627313" cy="3941763"/>
          </a:xfrm>
        </p:spPr>
      </p:pic>
      <p:pic>
        <p:nvPicPr>
          <p:cNvPr id="10" name="Content Placeholder 9">
            <a:extLst>
              <a:ext uri="{FF2B5EF4-FFF2-40B4-BE49-F238E27FC236}">
                <a16:creationId xmlns:a16="http://schemas.microsoft.com/office/drawing/2014/main" id="{95D37325-2569-FF5F-7BF0-B3C0D19FAD9A}"/>
              </a:ext>
            </a:extLst>
          </p:cNvPr>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6086793" y="1752600"/>
            <a:ext cx="2570163" cy="3941763"/>
          </a:xfrm>
        </p:spPr>
      </p:pic>
      <p:pic>
        <p:nvPicPr>
          <p:cNvPr id="12" name="Picture 11">
            <a:extLst>
              <a:ext uri="{FF2B5EF4-FFF2-40B4-BE49-F238E27FC236}">
                <a16:creationId xmlns:a16="http://schemas.microsoft.com/office/drawing/2014/main" id="{8E6BFDBF-C2A4-C9C4-BE18-DC742E2D30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1256" y="6117336"/>
            <a:ext cx="2752344" cy="740664"/>
          </a:xfrm>
          <a:prstGeom prst="rect">
            <a:avLst/>
          </a:prstGeom>
        </p:spPr>
      </p:pic>
    </p:spTree>
    <p:extLst>
      <p:ext uri="{BB962C8B-B14F-4D97-AF65-F5344CB8AC3E}">
        <p14:creationId xmlns:p14="http://schemas.microsoft.com/office/powerpoint/2010/main" val="143355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xtail Millet - Smart Food">
            <a:extLst>
              <a:ext uri="{FF2B5EF4-FFF2-40B4-BE49-F238E27FC236}">
                <a16:creationId xmlns:a16="http://schemas.microsoft.com/office/drawing/2014/main" id="{41B38B83-6762-8F73-7059-028F52567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871" y="1533434"/>
            <a:ext cx="2071210" cy="3433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nyard Millet - Smart Food">
            <a:extLst>
              <a:ext uri="{FF2B5EF4-FFF2-40B4-BE49-F238E27FC236}">
                <a16:creationId xmlns:a16="http://schemas.microsoft.com/office/drawing/2014/main" id="{35CDD315-5188-C88E-57BA-7C3CE4376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194" y="1533434"/>
            <a:ext cx="1817523" cy="34331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odo-millet - Smart Food">
            <a:extLst>
              <a:ext uri="{FF2B5EF4-FFF2-40B4-BE49-F238E27FC236}">
                <a16:creationId xmlns:a16="http://schemas.microsoft.com/office/drawing/2014/main" id="{B62ED0E1-FEB1-A75B-B6A4-CC638D2C0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890" y="1578318"/>
            <a:ext cx="2337990" cy="34331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rowntop Millet - Smart Food">
            <a:extLst>
              <a:ext uri="{FF2B5EF4-FFF2-40B4-BE49-F238E27FC236}">
                <a16:creationId xmlns:a16="http://schemas.microsoft.com/office/drawing/2014/main" id="{8D79B698-AAE0-CEB4-A134-CEE5FD871F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960" y="1737360"/>
            <a:ext cx="1913969" cy="33189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ittle Millet - Smart Food">
            <a:extLst>
              <a:ext uri="{FF2B5EF4-FFF2-40B4-BE49-F238E27FC236}">
                <a16:creationId xmlns:a16="http://schemas.microsoft.com/office/drawing/2014/main" id="{DC3254C8-94E7-E630-6FA6-BF45F7DBD8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4296" y="1737360"/>
            <a:ext cx="1913969" cy="3229193"/>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9">
            <a:extLst>
              <a:ext uri="{FF2B5EF4-FFF2-40B4-BE49-F238E27FC236}">
                <a16:creationId xmlns:a16="http://schemas.microsoft.com/office/drawing/2014/main" id="{7F3E9E55-DB6E-429A-430E-817CAD2B607C}"/>
              </a:ext>
            </a:extLst>
          </p:cNvPr>
          <p:cNvSpPr>
            <a:spLocks noGrp="1"/>
          </p:cNvSpPr>
          <p:nvPr>
            <p:ph type="subTitle" idx="1"/>
          </p:nvPr>
        </p:nvSpPr>
        <p:spPr>
          <a:xfrm>
            <a:off x="4023360" y="624840"/>
            <a:ext cx="7147560" cy="863710"/>
          </a:xfrm>
        </p:spPr>
        <p:txBody>
          <a:bodyPr>
            <a:normAutofit/>
          </a:bodyPr>
          <a:lstStyle/>
          <a:p>
            <a:r>
              <a:rPr lang="en-US" sz="3200" b="1" dirty="0">
                <a:solidFill>
                  <a:srgbClr val="C00000"/>
                </a:solidFill>
              </a:rPr>
              <a:t>Shridhanya Millets Or </a:t>
            </a:r>
            <a:r>
              <a:rPr lang="en-US" sz="3200" b="1" dirty="0">
                <a:solidFill>
                  <a:srgbClr val="C00000"/>
                </a:solidFill>
                <a:latin typeface="Times New Roman" panose="02020603050405020304" pitchFamily="18" charset="0"/>
                <a:cs typeface="Times New Roman" panose="02020603050405020304" pitchFamily="18" charset="0"/>
              </a:rPr>
              <a:t>Positive</a:t>
            </a:r>
            <a:r>
              <a:rPr lang="en-US" sz="3200" b="1" dirty="0">
                <a:solidFill>
                  <a:srgbClr val="C00000"/>
                </a:solidFill>
              </a:rPr>
              <a:t> Millets</a:t>
            </a:r>
          </a:p>
        </p:txBody>
      </p:sp>
      <p:pic>
        <p:nvPicPr>
          <p:cNvPr id="11" name="Picture 10">
            <a:extLst>
              <a:ext uri="{FF2B5EF4-FFF2-40B4-BE49-F238E27FC236}">
                <a16:creationId xmlns:a16="http://schemas.microsoft.com/office/drawing/2014/main" id="{6DA177D7-47E4-300B-42E3-6F1413E672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11256" y="6117336"/>
            <a:ext cx="2752344" cy="740664"/>
          </a:xfrm>
          <a:prstGeom prst="rect">
            <a:avLst/>
          </a:prstGeom>
        </p:spPr>
      </p:pic>
    </p:spTree>
    <p:extLst>
      <p:ext uri="{BB962C8B-B14F-4D97-AF65-F5344CB8AC3E}">
        <p14:creationId xmlns:p14="http://schemas.microsoft.com/office/powerpoint/2010/main" val="363796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F5B20607-4BBB-CACE-3D2F-93A51FF031A4}"/>
              </a:ext>
            </a:extLst>
          </p:cNvPr>
          <p:cNvSpPr>
            <a:spLocks noGrp="1"/>
          </p:cNvSpPr>
          <p:nvPr>
            <p:ph type="subTitle" idx="1"/>
          </p:nvPr>
        </p:nvSpPr>
        <p:spPr>
          <a:xfrm>
            <a:off x="1325880" y="1426439"/>
            <a:ext cx="9631680" cy="4120921"/>
          </a:xfrm>
        </p:spPr>
        <p:txBody>
          <a:bodyPr>
            <a:normAutofit fontScale="85000" lnSpcReduction="20000"/>
          </a:bodyPr>
          <a:lstStyle/>
          <a:p>
            <a:r>
              <a:rPr lang="en-US" sz="4000" b="1" dirty="0">
                <a:solidFill>
                  <a:srgbClr val="C00000"/>
                </a:solidFill>
              </a:rPr>
              <a:t>Millets are Powerhouses of Nutrition</a:t>
            </a:r>
          </a:p>
          <a:p>
            <a:endParaRPr lang="en-US" sz="4000" b="1" dirty="0">
              <a:solidFill>
                <a:srgbClr val="C00000"/>
              </a:solidFill>
            </a:endParaRPr>
          </a:p>
          <a:p>
            <a:pPr algn="just"/>
            <a:r>
              <a:rPr lang="en-US" sz="2000" dirty="0">
                <a:solidFill>
                  <a:srgbClr val="C00000"/>
                </a:solidFill>
              </a:rPr>
              <a:t>Millets possess unique nutritional characteristics specifically have complex carbohydrates, rich in dietary fibre. Millets are natural source of iron, zinc, calcium and other nutrients that are essential for curbing the problem of malnutrition in India.</a:t>
            </a:r>
          </a:p>
          <a:p>
            <a:pPr algn="just"/>
            <a:endParaRPr lang="en-US" sz="2000" dirty="0">
              <a:solidFill>
                <a:srgbClr val="C00000"/>
              </a:solidFill>
            </a:endParaRPr>
          </a:p>
          <a:p>
            <a:pPr algn="just"/>
            <a:r>
              <a:rPr lang="en-US" sz="2000" dirty="0">
                <a:solidFill>
                  <a:srgbClr val="C00000"/>
                </a:solidFill>
              </a:rPr>
              <a:t>Small millets are more nutritious compared to fine cereals. They contain higher protein fat and fibre content. The dietary fibre, due to higher viscosity and water holding capacity, plays a key role in reduction of blood glucose level as well as insulin response. It also lowers the level of cholesterol and decreases the risk of bowel disorders. Dietary fibre components exert their beneficial effects mostly by way of their swelling properties, and by increasing transit time in the small intestine. Millets confer good health and protection against non-communicative diseases. </a:t>
            </a:r>
          </a:p>
          <a:p>
            <a:endParaRPr lang="en-US" sz="2000" b="1" dirty="0">
              <a:solidFill>
                <a:srgbClr val="C00000"/>
              </a:solidFill>
            </a:endParaRPr>
          </a:p>
          <a:p>
            <a:endParaRPr lang="en-US" sz="2000" b="1" dirty="0">
              <a:solidFill>
                <a:srgbClr val="C00000"/>
              </a:solidFill>
            </a:endParaRPr>
          </a:p>
          <a:p>
            <a:pPr algn="r"/>
            <a:r>
              <a:rPr lang="en-US" sz="1200" b="1" dirty="0">
                <a:solidFill>
                  <a:srgbClr val="C00000"/>
                </a:solidFill>
              </a:rPr>
              <a:t>Reference: Story of Millets by KSDA &amp; ICAR-IIMR-Hyderabad</a:t>
            </a:r>
          </a:p>
        </p:txBody>
      </p:sp>
      <p:pic>
        <p:nvPicPr>
          <p:cNvPr id="9" name="Picture 8">
            <a:extLst>
              <a:ext uri="{FF2B5EF4-FFF2-40B4-BE49-F238E27FC236}">
                <a16:creationId xmlns:a16="http://schemas.microsoft.com/office/drawing/2014/main" id="{D176CCDC-9F45-6F85-D64C-D6539772F8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1256" y="6117336"/>
            <a:ext cx="2752344" cy="740664"/>
          </a:xfrm>
          <a:prstGeom prst="rect">
            <a:avLst/>
          </a:prstGeom>
        </p:spPr>
      </p:pic>
    </p:spTree>
    <p:extLst>
      <p:ext uri="{BB962C8B-B14F-4D97-AF65-F5344CB8AC3E}">
        <p14:creationId xmlns:p14="http://schemas.microsoft.com/office/powerpoint/2010/main" val="312579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DEE8-A12E-1268-1342-C0C1B53C8699}"/>
              </a:ext>
            </a:extLst>
          </p:cNvPr>
          <p:cNvSpPr>
            <a:spLocks noGrp="1"/>
          </p:cNvSpPr>
          <p:nvPr>
            <p:ph type="ctrTitle"/>
          </p:nvPr>
        </p:nvSpPr>
        <p:spPr>
          <a:xfrm>
            <a:off x="1915128" y="1306443"/>
            <a:ext cx="8478552" cy="689997"/>
          </a:xfrm>
        </p:spPr>
        <p:txBody>
          <a:bodyPr/>
          <a:lstStyle/>
          <a:p>
            <a:r>
              <a:rPr lang="en-US" sz="3200" b="1" dirty="0">
                <a:solidFill>
                  <a:srgbClr val="C00000"/>
                </a:solidFill>
                <a:latin typeface="Times New Roman" panose="02020603050405020304" pitchFamily="18" charset="0"/>
                <a:cs typeface="Times New Roman" panose="02020603050405020304" pitchFamily="18" charset="0"/>
              </a:rPr>
              <a:t>Our Other Range of Products</a:t>
            </a:r>
          </a:p>
        </p:txBody>
      </p:sp>
      <p:pic>
        <p:nvPicPr>
          <p:cNvPr id="6" name="Picture 5">
            <a:extLst>
              <a:ext uri="{FF2B5EF4-FFF2-40B4-BE49-F238E27FC236}">
                <a16:creationId xmlns:a16="http://schemas.microsoft.com/office/drawing/2014/main" id="{BACB1E31-196C-22A8-CC73-893E8DD247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9967" y="2120458"/>
            <a:ext cx="1948039" cy="2922059"/>
          </a:xfrm>
          <a:prstGeom prst="rect">
            <a:avLst/>
          </a:prstGeom>
        </p:spPr>
      </p:pic>
      <p:pic>
        <p:nvPicPr>
          <p:cNvPr id="8" name="Picture 7">
            <a:extLst>
              <a:ext uri="{FF2B5EF4-FFF2-40B4-BE49-F238E27FC236}">
                <a16:creationId xmlns:a16="http://schemas.microsoft.com/office/drawing/2014/main" id="{EF2FD34F-23D2-A842-A129-DD78E0F0AE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2079" y="2118360"/>
            <a:ext cx="1948039" cy="2922059"/>
          </a:xfrm>
          <a:prstGeom prst="rect">
            <a:avLst/>
          </a:prstGeom>
        </p:spPr>
      </p:pic>
      <p:pic>
        <p:nvPicPr>
          <p:cNvPr id="10" name="Picture 9">
            <a:extLst>
              <a:ext uri="{FF2B5EF4-FFF2-40B4-BE49-F238E27FC236}">
                <a16:creationId xmlns:a16="http://schemas.microsoft.com/office/drawing/2014/main" id="{5BCA7B33-221F-7319-AB1F-6396CC5E3D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750" y="2164080"/>
            <a:ext cx="1948039" cy="2922059"/>
          </a:xfrm>
          <a:prstGeom prst="rect">
            <a:avLst/>
          </a:prstGeom>
        </p:spPr>
      </p:pic>
    </p:spTree>
    <p:extLst>
      <p:ext uri="{BB962C8B-B14F-4D97-AF65-F5344CB8AC3E}">
        <p14:creationId xmlns:p14="http://schemas.microsoft.com/office/powerpoint/2010/main" val="103873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E5E1987-0359-A889-09B9-8A982DD97A0F}"/>
              </a:ext>
            </a:extLst>
          </p:cNvPr>
          <p:cNvSpPr>
            <a:spLocks noGrp="1"/>
          </p:cNvSpPr>
          <p:nvPr>
            <p:ph type="ctrTitle"/>
          </p:nvPr>
        </p:nvSpPr>
        <p:spPr>
          <a:xfrm>
            <a:off x="4907280" y="1082040"/>
            <a:ext cx="5369077" cy="518160"/>
          </a:xfrm>
        </p:spPr>
        <p:txBody>
          <a:bodyPr/>
          <a:lstStyle/>
          <a:p>
            <a:r>
              <a:rPr lang="en-US" sz="3200" dirty="0">
                <a:solidFill>
                  <a:srgbClr val="C00000"/>
                </a:solidFill>
                <a:latin typeface="Times New Roman" panose="02020603050405020304" pitchFamily="18" charset="0"/>
                <a:cs typeface="Times New Roman" panose="02020603050405020304" pitchFamily="18" charset="0"/>
              </a:rPr>
              <a:t>Our Proposed Products</a:t>
            </a:r>
            <a:endParaRPr lang="en-US" sz="3200" dirty="0">
              <a:solidFill>
                <a:srgbClr val="C00000"/>
              </a:solidFill>
            </a:endParaRPr>
          </a:p>
        </p:txBody>
      </p:sp>
      <p:sp>
        <p:nvSpPr>
          <p:cNvPr id="11" name="Subtitle 10">
            <a:extLst>
              <a:ext uri="{FF2B5EF4-FFF2-40B4-BE49-F238E27FC236}">
                <a16:creationId xmlns:a16="http://schemas.microsoft.com/office/drawing/2014/main" id="{E75DF4CA-2507-DA93-0E64-7227A4A08BBA}"/>
              </a:ext>
            </a:extLst>
          </p:cNvPr>
          <p:cNvSpPr>
            <a:spLocks noGrp="1"/>
          </p:cNvSpPr>
          <p:nvPr>
            <p:ph type="subTitle" idx="1"/>
          </p:nvPr>
        </p:nvSpPr>
        <p:spPr>
          <a:xfrm>
            <a:off x="2679906" y="1965960"/>
            <a:ext cx="6831673" cy="4145279"/>
          </a:xfrm>
        </p:spPr>
        <p:txBody>
          <a:bodyPr>
            <a:normAutofit/>
          </a:bodyPr>
          <a:lstStyle/>
          <a:p>
            <a:endParaRPr lang="en-US" dirty="0"/>
          </a:p>
          <a:p>
            <a:r>
              <a:rPr lang="en-US" sz="2800" dirty="0">
                <a:solidFill>
                  <a:schemeClr val="accent4">
                    <a:lumMod val="75000"/>
                  </a:schemeClr>
                </a:solidFill>
                <a:latin typeface="Times New Roman" panose="02020603050405020304" pitchFamily="18" charset="0"/>
                <a:cs typeface="Times New Roman" panose="02020603050405020304" pitchFamily="18" charset="0"/>
              </a:rPr>
              <a:t>Sprout Chat </a:t>
            </a:r>
          </a:p>
          <a:p>
            <a:endParaRPr lang="en-US" sz="2800" dirty="0">
              <a:solidFill>
                <a:schemeClr val="accent4">
                  <a:lumMod val="75000"/>
                </a:schemeClr>
              </a:solidFill>
              <a:latin typeface="Times New Roman" panose="02020603050405020304" pitchFamily="18" charset="0"/>
              <a:cs typeface="Times New Roman" panose="02020603050405020304" pitchFamily="18" charset="0"/>
            </a:endParaRPr>
          </a:p>
          <a:p>
            <a:endParaRPr lang="en-US" sz="2800" dirty="0">
              <a:solidFill>
                <a:schemeClr val="accent4">
                  <a:lumMod val="75000"/>
                </a:schemeClr>
              </a:solidFill>
              <a:latin typeface="Times New Roman" panose="02020603050405020304" pitchFamily="18" charset="0"/>
              <a:cs typeface="Times New Roman" panose="02020603050405020304" pitchFamily="18" charset="0"/>
            </a:endParaRPr>
          </a:p>
          <a:p>
            <a:endParaRPr lang="en-US" sz="2800" dirty="0">
              <a:solidFill>
                <a:schemeClr val="accent4">
                  <a:lumMod val="75000"/>
                </a:schemeClr>
              </a:solidFill>
              <a:latin typeface="Times New Roman" panose="02020603050405020304" pitchFamily="18" charset="0"/>
              <a:cs typeface="Times New Roman" panose="02020603050405020304" pitchFamily="18" charset="0"/>
            </a:endParaRPr>
          </a:p>
          <a:p>
            <a:endParaRPr lang="en-US" sz="2800" dirty="0">
              <a:solidFill>
                <a:schemeClr val="accent4">
                  <a:lumMod val="75000"/>
                </a:schemeClr>
              </a:solidFill>
              <a:latin typeface="Times New Roman" panose="02020603050405020304" pitchFamily="18" charset="0"/>
              <a:cs typeface="Times New Roman" panose="02020603050405020304" pitchFamily="18" charset="0"/>
            </a:endParaRPr>
          </a:p>
          <a:p>
            <a:endParaRPr lang="en-US" sz="2800" dirty="0">
              <a:solidFill>
                <a:schemeClr val="accent4">
                  <a:lumMod val="75000"/>
                </a:schemeClr>
              </a:solidFill>
              <a:latin typeface="Times New Roman" panose="02020603050405020304" pitchFamily="18" charset="0"/>
              <a:cs typeface="Times New Roman" panose="02020603050405020304" pitchFamily="18" charset="0"/>
            </a:endParaRPr>
          </a:p>
          <a:p>
            <a:r>
              <a:rPr lang="en-US" sz="2800" dirty="0">
                <a:solidFill>
                  <a:schemeClr val="accent4">
                    <a:lumMod val="75000"/>
                  </a:schemeClr>
                </a:solidFill>
                <a:latin typeface="Times New Roman" panose="02020603050405020304" pitchFamily="18" charset="0"/>
                <a:cs typeface="Times New Roman" panose="02020603050405020304" pitchFamily="18" charset="0"/>
              </a:rPr>
              <a:t>Wheat Grass Juice</a:t>
            </a:r>
          </a:p>
        </p:txBody>
      </p:sp>
      <p:pic>
        <p:nvPicPr>
          <p:cNvPr id="1026" name="Picture 1">
            <a:extLst>
              <a:ext uri="{FF2B5EF4-FFF2-40B4-BE49-F238E27FC236}">
                <a16:creationId xmlns:a16="http://schemas.microsoft.com/office/drawing/2014/main" id="{0E2F2B8F-2624-787A-C61B-CF19CF9AE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214" y="1779098"/>
            <a:ext cx="1492286" cy="180768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a:extLst>
              <a:ext uri="{FF2B5EF4-FFF2-40B4-BE49-F238E27FC236}">
                <a16:creationId xmlns:a16="http://schemas.microsoft.com/office/drawing/2014/main" id="{9936FFB0-088C-CCC2-8667-50064D4838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4214" y="3952547"/>
            <a:ext cx="1492286" cy="20301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61A73AB-988A-3987-6612-0B092A9C56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3828" y="6160661"/>
            <a:ext cx="2752344" cy="740664"/>
          </a:xfrm>
          <a:prstGeom prst="rect">
            <a:avLst/>
          </a:prstGeom>
        </p:spPr>
      </p:pic>
    </p:spTree>
    <p:extLst>
      <p:ext uri="{BB962C8B-B14F-4D97-AF65-F5344CB8AC3E}">
        <p14:creationId xmlns:p14="http://schemas.microsoft.com/office/powerpoint/2010/main" val="142273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7992" y="1192177"/>
            <a:ext cx="8910008" cy="2677656"/>
          </a:xfrm>
          <a:prstGeom prst="rect">
            <a:avLst/>
          </a:prstGeom>
        </p:spPr>
        <p:txBody>
          <a:bodyPr wrap="square">
            <a:spAutoFit/>
          </a:bodyPr>
          <a:lstStyle/>
          <a:p>
            <a:r>
              <a:rPr lang="en-US" sz="3600" b="1" dirty="0">
                <a:solidFill>
                  <a:srgbClr val="C00000"/>
                </a:solidFill>
                <a:latin typeface="Gill Sans MT" panose="020B0502020104020203" pitchFamily="34" charset="0"/>
              </a:rPr>
              <a:t>Who are our customers?</a:t>
            </a:r>
          </a:p>
          <a:p>
            <a:r>
              <a:rPr lang="en-US" sz="3600" b="1" dirty="0">
                <a:solidFill>
                  <a:srgbClr val="C00000"/>
                </a:solidFill>
                <a:latin typeface="Gill Sans MT" panose="020B0502020104020203" pitchFamily="34" charset="0"/>
              </a:rPr>
              <a:t> </a:t>
            </a:r>
            <a:endParaRPr lang="en-US" sz="2400" b="1" dirty="0">
              <a:solidFill>
                <a:srgbClr val="C00000"/>
              </a:solidFill>
              <a:latin typeface="Gill Sans MT" panose="020B0502020104020203" pitchFamily="34" charset="0"/>
            </a:endParaRP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Dealers, Distributor &amp; Retailers (B2B)</a:t>
            </a:r>
          </a:p>
          <a:p>
            <a:pPr marL="342900" indent="-342900">
              <a:buFont typeface="Arial" panose="020B0604020202020204" pitchFamily="34" charset="0"/>
              <a:buChar char="•"/>
            </a:pPr>
            <a:r>
              <a:rPr lang="en-US" altLang="en-US" sz="2400" b="1" dirty="0">
                <a:solidFill>
                  <a:srgbClr val="C00000"/>
                </a:solidFill>
                <a:latin typeface="Gill Sans MT" panose="020B0502020104020203" pitchFamily="34" charset="0"/>
              </a:rPr>
              <a:t>Directly to End-Users (Through Direct Sale through online platform)</a:t>
            </a:r>
          </a:p>
          <a:p>
            <a:pPr marL="342900" indent="-342900">
              <a:buFont typeface="Arial" panose="020B0604020202020204" pitchFamily="34" charset="0"/>
              <a:buChar char="•"/>
            </a:pPr>
            <a:endParaRPr lang="en-US" altLang="en-US" sz="2400" b="1" dirty="0">
              <a:solidFill>
                <a:srgbClr val="C00000"/>
              </a:solidFill>
              <a:latin typeface="Gill Sans MT" panose="020B0502020104020203" pitchFamily="34" charset="0"/>
            </a:endParaRPr>
          </a:p>
        </p:txBody>
      </p:sp>
      <p:pic>
        <p:nvPicPr>
          <p:cNvPr id="3" name="Picture 2">
            <a:extLst>
              <a:ext uri="{FF2B5EF4-FFF2-40B4-BE49-F238E27FC236}">
                <a16:creationId xmlns:a16="http://schemas.microsoft.com/office/drawing/2014/main" id="{6631BC1C-7537-7830-BAFA-A77093F86B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3828" y="6160661"/>
            <a:ext cx="2752344" cy="740664"/>
          </a:xfrm>
          <a:prstGeom prst="rect">
            <a:avLst/>
          </a:prstGeom>
        </p:spPr>
      </p:pic>
    </p:spTree>
    <p:extLst>
      <p:ext uri="{BB962C8B-B14F-4D97-AF65-F5344CB8AC3E}">
        <p14:creationId xmlns:p14="http://schemas.microsoft.com/office/powerpoint/2010/main" val="39971359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7021</TotalTime>
  <Words>805</Words>
  <Application>Microsoft Office PowerPoint</Application>
  <PresentationFormat>Widescreen</PresentationFormat>
  <Paragraphs>82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Book</vt:lpstr>
      <vt:lpstr>Gill Sans MT</vt:lpstr>
      <vt:lpstr>Times New Roman</vt:lpstr>
      <vt:lpstr>Crop</vt:lpstr>
      <vt:lpstr>PowerPoint Presentation</vt:lpstr>
      <vt:lpstr>PowerPoint Presentation</vt:lpstr>
      <vt:lpstr>PowerPoint Presentation</vt:lpstr>
      <vt:lpstr>ShriDhanya Mixed Millets Flour</vt:lpstr>
      <vt:lpstr>PowerPoint Presentation</vt:lpstr>
      <vt:lpstr>PowerPoint Presentation</vt:lpstr>
      <vt:lpstr>Our Other Range of Products</vt:lpstr>
      <vt:lpstr>Our Proposed Products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Chandrakant</dc:creator>
  <cp:lastModifiedBy>COMPAQ</cp:lastModifiedBy>
  <cp:revision>99</cp:revision>
  <dcterms:created xsi:type="dcterms:W3CDTF">2018-10-25T17:39:21Z</dcterms:created>
  <dcterms:modified xsi:type="dcterms:W3CDTF">2023-01-13T11:36:44Z</dcterms:modified>
</cp:coreProperties>
</file>