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4"/>
  </p:notesMasterIdLst>
  <p:sldIdLst>
    <p:sldId id="292" r:id="rId2"/>
    <p:sldId id="293" r:id="rId3"/>
    <p:sldId id="291" r:id="rId4"/>
    <p:sldId id="295" r:id="rId5"/>
    <p:sldId id="296" r:id="rId6"/>
    <p:sldId id="298" r:id="rId7"/>
    <p:sldId id="300" r:id="rId8"/>
    <p:sldId id="302" r:id="rId9"/>
    <p:sldId id="305" r:id="rId10"/>
    <p:sldId id="310" r:id="rId11"/>
    <p:sldId id="301" r:id="rId12"/>
    <p:sldId id="30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93" autoAdjust="0"/>
    <p:restoredTop sz="94660" autoAdjust="0"/>
  </p:normalViewPr>
  <p:slideViewPr>
    <p:cSldViewPr snapToGrid="0">
      <p:cViewPr varScale="1">
        <p:scale>
          <a:sx n="75" d="100"/>
          <a:sy n="75" d="100"/>
        </p:scale>
        <p:origin x="-44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3206"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1E98E-239B-4407-B77C-6D04C648AD13}" type="datetimeFigureOut">
              <a:rPr lang="en-IN" smtClean="0"/>
              <a:pPr/>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9DE9D-CB8A-4E33-B12E-CE6F1638AA1F}" type="slidenum">
              <a:rPr lang="en-IN" smtClean="0"/>
              <a:pPr/>
              <a:t>‹#›</a:t>
            </a:fld>
            <a:endParaRPr lang="en-IN"/>
          </a:p>
        </p:txBody>
      </p:sp>
    </p:spTree>
    <p:extLst>
      <p:ext uri="{BB962C8B-B14F-4D97-AF65-F5344CB8AC3E}">
        <p14:creationId xmlns:p14="http://schemas.microsoft.com/office/powerpoint/2010/main" xmlns="" val="393474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9DE9D-CB8A-4E33-B12E-CE6F1638AA1F}" type="slidenum">
              <a:rPr lang="en-IN" smtClean="0"/>
              <a:pPr/>
              <a:t>12</a:t>
            </a:fld>
            <a:endParaRPr lang="en-IN"/>
          </a:p>
        </p:txBody>
      </p:sp>
    </p:spTree>
    <p:extLst>
      <p:ext uri="{BB962C8B-B14F-4D97-AF65-F5344CB8AC3E}">
        <p14:creationId xmlns:p14="http://schemas.microsoft.com/office/powerpoint/2010/main" xmlns="" val="135612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7D3332C-0CBA-4E98-8D5A-88D1E4320491}"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5" name="Footer Placeholder 4"/>
          <p:cNvSpPr>
            <a:spLocks noGrp="1"/>
          </p:cNvSpPr>
          <p:nvPr>
            <p:ph type="ftr" sz="quarter" idx="11"/>
          </p:nvPr>
        </p:nvSpPr>
        <p:spPr>
          <a:xfrm>
            <a:off x="1971040" y="144709"/>
            <a:ext cx="7023377" cy="404614"/>
          </a:xfrm>
        </p:spPr>
        <p:txBody>
          <a:bodyPr/>
          <a:lstStyle>
            <a:lvl1pPr algn="ctr">
              <a:defRPr sz="1400" baseline="0">
                <a:solidFill>
                  <a:schemeClr val="tx2"/>
                </a:solidFill>
                <a:latin typeface="Gill Sans MT" panose="020B0502020104020203" pitchFamily="34" charset="0"/>
              </a:defRPr>
            </a:lvl1pPr>
          </a:lstStyle>
          <a:p>
            <a:r>
              <a:rPr lang="en-US" dirty="0"/>
              <a:t>www.incubationmasters.org</a:t>
            </a:r>
          </a:p>
        </p:txBody>
      </p:sp>
    </p:spTree>
    <p:extLst>
      <p:ext uri="{BB962C8B-B14F-4D97-AF65-F5344CB8AC3E}">
        <p14:creationId xmlns:p14="http://schemas.microsoft.com/office/powerpoint/2010/main" xmlns="" val="9055261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27A11-DCDA-452E-8DB8-BF150370106D}"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xmlns="" val="175532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27A11-DCDA-452E-8DB8-BF150370106D}"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xmlns="" val="150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27A11-DCDA-452E-8DB8-BF150370106D}"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xmlns="" val="379208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7127A11-DCDA-452E-8DB8-BF150370106D}" type="datetimeFigureOut">
              <a:rPr lang="en-US" smtClean="0"/>
              <a:pPr/>
              <a:t>6/22/2023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7D3332C-0CBA-4E98-8D5A-88D1E4320491}" type="slidenum">
              <a:rPr lang="en-US" smtClean="0"/>
              <a:pPr/>
              <a:t>‹#›</a:t>
            </a:fld>
            <a:endParaRPr lang="en-US"/>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2539784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27A11-DCDA-452E-8DB8-BF150370106D}"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3332C-0CBA-4E98-8D5A-88D1E4320491}" type="slidenum">
              <a:rPr lang="en-US" smtClean="0"/>
              <a:pPr/>
              <a:t>‹#›</a:t>
            </a:fld>
            <a:endParaRPr lang="en-US"/>
          </a:p>
        </p:txBody>
      </p:sp>
      <p:sp>
        <p:nvSpPr>
          <p:cNvPr id="8" name="Footer Placeholder 4">
            <a:extLst>
              <a:ext uri="{FF2B5EF4-FFF2-40B4-BE49-F238E27FC236}">
                <a16:creationId xmlns:a16="http://schemas.microsoft.com/office/drawing/2014/main" xmlns="" id="{0F570F9F-11E5-43A4-97D4-289BF96A7A72}"/>
              </a:ext>
            </a:extLst>
          </p:cNvPr>
          <p:cNvSpPr txBox="1">
            <a:spLocks/>
          </p:cNvSpPr>
          <p:nvPr userDrawn="1"/>
        </p:nvSpPr>
        <p:spPr>
          <a:xfrm>
            <a:off x="2584054" y="5730561"/>
            <a:ext cx="7023377" cy="404614"/>
          </a:xfrm>
          <a:prstGeom prst="rect">
            <a:avLst/>
          </a:prstGeom>
        </p:spPr>
        <p:txBody>
          <a:bodyPr vert="horz" lIns="91440" tIns="45720" rIns="91440" bIns="45720" rtlCol="0" anchor="ctr"/>
          <a:lstStyle>
            <a:defPPr>
              <a:defRPr lang="en-US"/>
            </a:defPPr>
            <a:lvl1pPr marL="0" algn="ctr" defTabSz="457200" rtl="0" eaLnBrk="1" latinLnBrk="0" hangingPunct="1">
              <a:defRPr sz="1400" kern="1200" baseline="0">
                <a:solidFill>
                  <a:schemeClr val="tx2"/>
                </a:solidFill>
                <a:latin typeface="Gill Sans MT" panose="020B0502020104020203"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www.incubationmasters.org</a:t>
            </a:r>
            <a:endParaRPr lang="en-US" dirty="0"/>
          </a:p>
        </p:txBody>
      </p:sp>
    </p:spTree>
    <p:extLst>
      <p:ext uri="{BB962C8B-B14F-4D97-AF65-F5344CB8AC3E}">
        <p14:creationId xmlns:p14="http://schemas.microsoft.com/office/powerpoint/2010/main" xmlns="" val="111179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27A11-DCDA-452E-8DB8-BF150370106D}"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xmlns="" val="5948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27A11-DCDA-452E-8DB8-BF150370106D}"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xmlns="" val="331389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27A11-DCDA-452E-8DB8-BF150370106D}"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xmlns="" val="165009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127A11-DCDA-452E-8DB8-BF150370106D}" type="datetimeFigureOut">
              <a:rPr lang="en-US" smtClean="0"/>
              <a:pPr/>
              <a:t>6/22/2023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7D3332C-0CBA-4E98-8D5A-88D1E4320491}"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880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127A11-DCDA-452E-8DB8-BF150370106D}" type="datetimeFigureOut">
              <a:rPr lang="en-US" smtClean="0"/>
              <a:pPr/>
              <a:t>6/22/2023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7D3332C-0CBA-4E98-8D5A-88D1E4320491}"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75300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7127A11-DCDA-452E-8DB8-BF150370106D}" type="datetimeFigureOut">
              <a:rPr lang="en-US" smtClean="0"/>
              <a:pPr/>
              <a:t>6/22/2023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7D3332C-0CBA-4E98-8D5A-88D1E4320491}" type="slidenum">
              <a:rPr lang="en-US" smtClean="0"/>
              <a:pPr/>
              <a:t>‹#›</a:t>
            </a:fld>
            <a:endParaRPr lang="en-US"/>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65164800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EC14D3A-C15C-44EC-B076-C5EB16BEB963}"/>
              </a:ext>
            </a:extLst>
          </p:cNvPr>
          <p:cNvSpPr txBox="1"/>
          <p:nvPr/>
        </p:nvSpPr>
        <p:spPr>
          <a:xfrm>
            <a:off x="1719579" y="2664460"/>
            <a:ext cx="8717280" cy="954107"/>
          </a:xfrm>
          <a:prstGeom prst="rect">
            <a:avLst/>
          </a:prstGeom>
          <a:noFill/>
        </p:spPr>
        <p:txBody>
          <a:bodyPr wrap="square">
            <a:spAutoFit/>
          </a:bodyPr>
          <a:lstStyle/>
          <a:p>
            <a:r>
              <a:rPr lang="en-US" sz="4000" b="1" dirty="0" smtClean="0">
                <a:solidFill>
                  <a:srgbClr val="C00000"/>
                </a:solidFill>
                <a:latin typeface="Gill Sans MT" panose="020B0502020104020203" pitchFamily="34" charset="0"/>
              </a:rPr>
              <a:t>TANTAN + </a:t>
            </a:r>
          </a:p>
          <a:p>
            <a:r>
              <a:rPr lang="en-US" sz="1600" b="1" dirty="0" smtClean="0">
                <a:solidFill>
                  <a:srgbClr val="C00000"/>
                </a:solidFill>
                <a:latin typeface="Gill Sans MT" panose="020B0502020104020203" pitchFamily="34" charset="0"/>
              </a:rPr>
              <a:t>100% GENUINE USERS SECURE ONLINE DATING</a:t>
            </a:r>
            <a:endParaRPr lang="en-IN" sz="1600" dirty="0"/>
          </a:p>
        </p:txBody>
      </p:sp>
    </p:spTree>
    <p:extLst>
      <p:ext uri="{BB962C8B-B14F-4D97-AF65-F5344CB8AC3E}">
        <p14:creationId xmlns:p14="http://schemas.microsoft.com/office/powerpoint/2010/main" xmlns="" val="3036263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5262979"/>
          </a:xfrm>
          <a:prstGeom prst="rect">
            <a:avLst/>
          </a:prstGeom>
        </p:spPr>
        <p:txBody>
          <a:bodyPr wrap="square">
            <a:spAutoFit/>
          </a:bodyPr>
          <a:lstStyle/>
          <a:p>
            <a:r>
              <a:rPr lang="en-US" sz="3600" b="1" dirty="0">
                <a:solidFill>
                  <a:srgbClr val="C00000"/>
                </a:solidFill>
                <a:latin typeface="Gill Sans MT" panose="020B0502020104020203" pitchFamily="34" charset="0"/>
              </a:rPr>
              <a:t>Current Status/Stage of your startup</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Stage</a:t>
            </a:r>
            <a:r>
              <a:rPr lang="en-US" altLang="en-US" sz="2400" b="1" dirty="0" smtClean="0">
                <a:solidFill>
                  <a:srgbClr val="C00000"/>
                </a:solidFill>
                <a:latin typeface="Gill Sans MT" panose="020B0502020104020203" pitchFamily="34" charset="0"/>
              </a:rPr>
              <a:t> </a:t>
            </a:r>
            <a:r>
              <a:rPr lang="en-US" altLang="en-US" sz="2400" b="1" dirty="0" smtClean="0">
                <a:solidFill>
                  <a:srgbClr val="C00000"/>
                </a:solidFill>
                <a:latin typeface="Gill Sans MT" panose="020B0502020104020203" pitchFamily="34" charset="0"/>
              </a:rPr>
              <a:t>- </a:t>
            </a:r>
            <a:r>
              <a:rPr lang="en-US" altLang="en-US" sz="2400" b="1" dirty="0" err="1" smtClean="0">
                <a:latin typeface="Gill Sans MT" panose="020B0502020104020203" pitchFamily="34" charset="0"/>
              </a:rPr>
              <a:t>scaleup</a:t>
            </a:r>
            <a:endParaRPr lang="en-US" altLang="en-US" sz="2400" b="1" dirty="0">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Revenue (Last Quarter/Last Year), if applicable?</a:t>
            </a:r>
          </a:p>
          <a:p>
            <a:pPr marL="342900" indent="-342900"/>
            <a:r>
              <a:rPr lang="en-US" altLang="en-US" sz="2400" b="1" dirty="0" smtClean="0">
                <a:solidFill>
                  <a:srgbClr val="C00000"/>
                </a:solidFill>
                <a:latin typeface="Gill Sans MT" panose="020B0502020104020203" pitchFamily="34" charset="0"/>
              </a:rPr>
              <a:t>     </a:t>
            </a:r>
            <a:r>
              <a:rPr lang="en-US" altLang="en-US" sz="2400" b="1" dirty="0" smtClean="0">
                <a:latin typeface="Gill Sans MT" panose="020B0502020104020203" pitchFamily="34" charset="0"/>
              </a:rPr>
              <a:t>INR- 3,99,159 .00</a:t>
            </a:r>
          </a:p>
          <a:p>
            <a:pPr marL="342900" indent="-342900"/>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Number of unique customers</a:t>
            </a:r>
            <a:r>
              <a:rPr lang="en-US" altLang="en-US" sz="2400" b="1" dirty="0" smtClean="0">
                <a:solidFill>
                  <a:srgbClr val="C00000"/>
                </a:solidFill>
                <a:latin typeface="Gill Sans MT" panose="020B0502020104020203" pitchFamily="34" charset="0"/>
              </a:rPr>
              <a:t>?</a:t>
            </a:r>
          </a:p>
          <a:p>
            <a:pPr marL="342900" indent="-342900">
              <a:buFont typeface="Arial" panose="020B0604020202020204" pitchFamily="34" charset="0"/>
              <a:buChar char="•"/>
            </a:pPr>
            <a:r>
              <a:rPr lang="en-US" altLang="en-US" sz="2400" b="1" dirty="0" smtClean="0">
                <a:latin typeface="Gill Sans MT" panose="020B0502020104020203" pitchFamily="34" charset="0"/>
              </a:rPr>
              <a:t>195000</a:t>
            </a:r>
            <a:endParaRPr lang="en-US" altLang="en-US" sz="2400" b="1" dirty="0">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Downloads, if applicable? </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r>
              <a:rPr lang="en-US" altLang="en-US" sz="2400" b="1" dirty="0" smtClean="0">
                <a:solidFill>
                  <a:srgbClr val="C00000"/>
                </a:solidFill>
                <a:latin typeface="Gill Sans MT" panose="020B0502020104020203" pitchFamily="34" charset="0"/>
              </a:rPr>
              <a:t>     </a:t>
            </a:r>
            <a:r>
              <a:rPr lang="en-US" altLang="en-US" sz="2400" b="1" dirty="0" smtClean="0">
                <a:latin typeface="Gill Sans MT" panose="020B0502020104020203" pitchFamily="34" charset="0"/>
              </a:rPr>
              <a:t>195000 </a:t>
            </a:r>
            <a:r>
              <a:rPr lang="en-US" altLang="en-US" sz="2400" b="1" dirty="0" smtClean="0">
                <a:solidFill>
                  <a:srgbClr val="C00000"/>
                </a:solidFill>
                <a:latin typeface="Gill Sans MT" panose="020B0502020104020203" pitchFamily="34" charset="0"/>
              </a:rPr>
              <a:t>DOWNLOADS</a:t>
            </a: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3975556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416320"/>
          </a:xfrm>
          <a:prstGeom prst="rect">
            <a:avLst/>
          </a:prstGeom>
        </p:spPr>
        <p:txBody>
          <a:bodyPr wrap="square">
            <a:spAutoFit/>
          </a:bodyPr>
          <a:lstStyle/>
          <a:p>
            <a:r>
              <a:rPr lang="en-US" sz="3600" b="1" dirty="0">
                <a:solidFill>
                  <a:srgbClr val="C00000"/>
                </a:solidFill>
                <a:latin typeface="Gill Sans MT" panose="020B0502020104020203" pitchFamily="34" charset="0"/>
              </a:rPr>
              <a:t>Contact Details </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Founder’s Name: </a:t>
            </a:r>
            <a:r>
              <a:rPr lang="en-US" altLang="en-US" sz="2400" b="1" dirty="0" err="1" smtClean="0">
                <a:latin typeface="Gill Sans MT" panose="020B0502020104020203" pitchFamily="34" charset="0"/>
              </a:rPr>
              <a:t>Ankit</a:t>
            </a:r>
            <a:r>
              <a:rPr lang="en-US" altLang="en-US" sz="2400" b="1" dirty="0" smtClean="0">
                <a:latin typeface="Gill Sans MT" panose="020B0502020104020203" pitchFamily="34" charset="0"/>
              </a:rPr>
              <a:t> </a:t>
            </a:r>
            <a:r>
              <a:rPr lang="en-US" altLang="en-US" sz="2400" b="1" dirty="0" err="1" smtClean="0">
                <a:latin typeface="Gill Sans MT" panose="020B0502020104020203" pitchFamily="34" charset="0"/>
              </a:rPr>
              <a:t>Malaiya</a:t>
            </a:r>
            <a:r>
              <a:rPr lang="en-US" altLang="en-US" sz="2400" b="1" dirty="0" smtClean="0">
                <a:latin typeface="Gill Sans MT" panose="020B0502020104020203" pitchFamily="34" charset="0"/>
              </a:rPr>
              <a:t> , </a:t>
            </a:r>
            <a:r>
              <a:rPr lang="en-US" altLang="en-US" sz="2400" b="1" dirty="0" err="1" smtClean="0">
                <a:latin typeface="Gill Sans MT" panose="020B0502020104020203" pitchFamily="34" charset="0"/>
              </a:rPr>
              <a:t>Rishabh</a:t>
            </a:r>
            <a:r>
              <a:rPr lang="en-US" altLang="en-US" sz="2400" b="1" dirty="0" smtClean="0">
                <a:latin typeface="Gill Sans MT" panose="020B0502020104020203" pitchFamily="34" charset="0"/>
              </a:rPr>
              <a:t> Kumar </a:t>
            </a:r>
            <a:r>
              <a:rPr lang="en-US" altLang="en-US" sz="2400" b="1" dirty="0" err="1" smtClean="0">
                <a:latin typeface="Gill Sans MT" panose="020B0502020104020203" pitchFamily="34" charset="0"/>
              </a:rPr>
              <a:t>S</a:t>
            </a:r>
            <a:r>
              <a:rPr lang="en-US" altLang="en-US" sz="2400" b="1" dirty="0" err="1" smtClean="0">
                <a:latin typeface="Gill Sans MT" panose="020B0502020104020203" pitchFamily="34" charset="0"/>
              </a:rPr>
              <a:t>oni</a:t>
            </a: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Email: </a:t>
            </a:r>
            <a:r>
              <a:rPr lang="en-US" altLang="en-US" sz="2400" b="1" dirty="0" smtClean="0">
                <a:latin typeface="Gill Sans MT" panose="020B0502020104020203" pitchFamily="34" charset="0"/>
              </a:rPr>
              <a:t>plusappwork@gmail.com</a:t>
            </a: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Mobile Number</a:t>
            </a:r>
            <a:r>
              <a:rPr lang="en-US" altLang="en-US" sz="2400" b="1" dirty="0" smtClean="0">
                <a:solidFill>
                  <a:srgbClr val="C00000"/>
                </a:solidFill>
                <a:latin typeface="Gill Sans MT" panose="020B0502020104020203" pitchFamily="34" charset="0"/>
              </a:rPr>
              <a:t>: </a:t>
            </a:r>
            <a:r>
              <a:rPr lang="en-US" altLang="en-US" sz="2400" b="1" dirty="0" smtClean="0">
                <a:latin typeface="Gill Sans MT" panose="020B0502020104020203" pitchFamily="34" charset="0"/>
              </a:rPr>
              <a:t>9340011384</a:t>
            </a: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Website, if available</a:t>
            </a:r>
            <a:r>
              <a:rPr lang="en-US" altLang="en-US" sz="2400" b="1" dirty="0" smtClean="0">
                <a:solidFill>
                  <a:srgbClr val="C00000"/>
                </a:solidFill>
                <a:latin typeface="Gill Sans MT" panose="020B0502020104020203" pitchFamily="34" charset="0"/>
              </a:rPr>
              <a:t>: </a:t>
            </a:r>
            <a:r>
              <a:rPr lang="en-US" altLang="en-US" sz="2400" b="1" dirty="0" smtClean="0">
                <a:solidFill>
                  <a:srgbClr val="C00000"/>
                </a:solidFill>
                <a:latin typeface="Gill Sans MT" panose="020B0502020104020203" pitchFamily="34" charset="0"/>
              </a:rPr>
              <a:t> </a:t>
            </a:r>
            <a:r>
              <a:rPr lang="en-US" altLang="en-US" sz="2400" b="1" dirty="0" smtClean="0">
                <a:latin typeface="Gill Sans MT" panose="020B0502020104020203" pitchFamily="34" charset="0"/>
              </a:rPr>
              <a:t>yes</a:t>
            </a:r>
          </a:p>
          <a:p>
            <a:pPr marL="342900" indent="-342900"/>
            <a:r>
              <a:rPr lang="en-US" altLang="en-US" sz="2400" b="1" dirty="0" smtClean="0">
                <a:latin typeface="Gill Sans MT" panose="020B0502020104020203" pitchFamily="34" charset="0"/>
              </a:rPr>
              <a:t>                https</a:t>
            </a:r>
            <a:r>
              <a:rPr lang="en-US" altLang="en-US" sz="2400" b="1" dirty="0" smtClean="0">
                <a:latin typeface="Gill Sans MT" panose="020B0502020104020203" pitchFamily="34" charset="0"/>
              </a:rPr>
              <a:t>://</a:t>
            </a:r>
            <a:r>
              <a:rPr lang="en-US" altLang="en-US" sz="2400" b="1" dirty="0" smtClean="0">
                <a:latin typeface="Gill Sans MT" panose="020B0502020104020203" pitchFamily="34" charset="0"/>
              </a:rPr>
              <a:t>tantanplus.com</a:t>
            </a:r>
            <a:endParaRPr lang="en-US" altLang="en-US" sz="2400" b="1" dirty="0">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1860642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hape&#10;&#10;Description automatically generated with low confidence">
            <a:extLst>
              <a:ext uri="{FF2B5EF4-FFF2-40B4-BE49-F238E27FC236}">
                <a16:creationId xmlns:a16="http://schemas.microsoft.com/office/drawing/2014/main" xmlns="" id="{D742BE93-43F8-4004-84EE-CB9F1CB873A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1905000"/>
            <a:ext cx="3048000" cy="3048000"/>
          </a:xfrm>
          <a:prstGeom prst="rect">
            <a:avLst/>
          </a:prstGeom>
          <a:noFill/>
        </p:spPr>
      </p:pic>
    </p:spTree>
    <p:extLst>
      <p:ext uri="{BB962C8B-B14F-4D97-AF65-F5344CB8AC3E}">
        <p14:creationId xmlns:p14="http://schemas.microsoft.com/office/powerpoint/2010/main" xmlns="" val="420203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9392" y="1123057"/>
            <a:ext cx="8910008" cy="6001643"/>
          </a:xfrm>
          <a:prstGeom prst="rect">
            <a:avLst/>
          </a:prstGeom>
        </p:spPr>
        <p:txBody>
          <a:bodyPr wrap="square">
            <a:spAutoFit/>
          </a:bodyPr>
          <a:lstStyle/>
          <a:p>
            <a:r>
              <a:rPr lang="en-US" sz="3600" b="1" dirty="0">
                <a:solidFill>
                  <a:srgbClr val="C00000"/>
                </a:solidFill>
                <a:latin typeface="Gill Sans MT" panose="020B0502020104020203" pitchFamily="34" charset="0"/>
              </a:rPr>
              <a:t>What problem your startup is solving </a:t>
            </a:r>
            <a:endParaRPr lang="en-US" sz="2400" b="1" dirty="0">
              <a:solidFill>
                <a:srgbClr val="C00000"/>
              </a:solidFill>
              <a:latin typeface="Gill Sans MT" panose="020B0502020104020203" pitchFamily="34" charset="0"/>
            </a:endParaRPr>
          </a:p>
          <a:p>
            <a:pPr marL="285750" indent="-285750">
              <a:lnSpc>
                <a:spcPct val="150000"/>
              </a:lnSpc>
              <a:buFont typeface="Arial"/>
              <a:buChar char="•"/>
            </a:pPr>
            <a:r>
              <a:rPr lang="en-US" altLang="en-US" sz="2400" b="1" dirty="0" smtClean="0">
                <a:solidFill>
                  <a:srgbClr val="C00000"/>
                </a:solidFill>
                <a:latin typeface="Gill Sans MT" panose="020B0502020104020203" pitchFamily="34" charset="0"/>
              </a:rPr>
              <a:t>Point : 1 </a:t>
            </a:r>
          </a:p>
          <a:p>
            <a:pPr marL="285750" indent="-285750">
              <a:lnSpc>
                <a:spcPct val="150000"/>
              </a:lnSpc>
            </a:pPr>
            <a:r>
              <a:rPr lang="en-US" sz="1600" dirty="0" smtClean="0"/>
              <a:t>       In </a:t>
            </a:r>
            <a:r>
              <a:rPr lang="en-US" sz="1600" dirty="0" smtClean="0"/>
              <a:t>all dating applications, we have seen the major issue of fake profiles, many users get confused regarding genuine users, hence to resolve this issue we have created a tool that will verify the user. without verification, the user cannot use our application. </a:t>
            </a:r>
            <a:endParaRPr lang="en-US" sz="1600" dirty="0" smtClean="0"/>
          </a:p>
          <a:p>
            <a:pPr marL="285750" indent="-285750">
              <a:lnSpc>
                <a:spcPct val="150000"/>
              </a:lnSpc>
              <a:buFont typeface="Arial"/>
              <a:buChar char="•"/>
            </a:pPr>
            <a:r>
              <a:rPr lang="en-US" altLang="en-US" sz="1600" b="1" dirty="0" smtClean="0">
                <a:solidFill>
                  <a:srgbClr val="C00000"/>
                </a:solidFill>
                <a:latin typeface="Gill Sans MT" panose="020B0502020104020203" pitchFamily="34" charset="0"/>
              </a:rPr>
              <a:t> </a:t>
            </a:r>
            <a:r>
              <a:rPr lang="en-US" altLang="en-US" sz="2400" b="1" dirty="0" smtClean="0">
                <a:solidFill>
                  <a:srgbClr val="C00000"/>
                </a:solidFill>
                <a:latin typeface="Gill Sans MT" panose="020B0502020104020203" pitchFamily="34" charset="0"/>
              </a:rPr>
              <a:t>Point: </a:t>
            </a:r>
            <a:r>
              <a:rPr lang="en-US" altLang="en-US" sz="2400" b="1" dirty="0" smtClean="0">
                <a:solidFill>
                  <a:srgbClr val="C00000"/>
                </a:solidFill>
                <a:latin typeface="Gill Sans MT" panose="020B0502020104020203" pitchFamily="34" charset="0"/>
              </a:rPr>
              <a:t>2 </a:t>
            </a:r>
          </a:p>
          <a:p>
            <a:pPr marL="285750" indent="-285750">
              <a:lnSpc>
                <a:spcPct val="150000"/>
              </a:lnSpc>
            </a:pPr>
            <a:r>
              <a:rPr lang="en-US" sz="1600" dirty="0" smtClean="0"/>
              <a:t>      The </a:t>
            </a:r>
            <a:r>
              <a:rPr lang="en-US" sz="1600" dirty="0" smtClean="0"/>
              <a:t>verification process is done manually by our employees. when the verification process is completed by the user than only the user can use our </a:t>
            </a:r>
            <a:r>
              <a:rPr lang="en-US" sz="1600" dirty="0" err="1" smtClean="0"/>
              <a:t>application.the</a:t>
            </a:r>
            <a:r>
              <a:rPr lang="en-US" sz="1600" dirty="0" smtClean="0"/>
              <a:t> verification process is done in three steps, </a:t>
            </a:r>
            <a:r>
              <a:rPr lang="en-US" sz="1600" dirty="0" err="1" smtClean="0"/>
              <a:t>firsly</a:t>
            </a:r>
            <a:r>
              <a:rPr lang="en-US" sz="1600" dirty="0" smtClean="0"/>
              <a:t> the </a:t>
            </a:r>
            <a:r>
              <a:rPr lang="en-US" sz="1600" dirty="0" err="1" smtClean="0"/>
              <a:t>regisered</a:t>
            </a:r>
            <a:r>
              <a:rPr lang="en-US" sz="1600" dirty="0" smtClean="0"/>
              <a:t> mobile no. secondly the email address of the user and last the camera of our application which verifies the user with live photo, live video, profile photo uploaded by the user, </a:t>
            </a:r>
            <a:r>
              <a:rPr lang="en-US" sz="1600" dirty="0" err="1" smtClean="0"/>
              <a:t>afterthe</a:t>
            </a:r>
            <a:r>
              <a:rPr lang="en-US" sz="1600" dirty="0" smtClean="0"/>
              <a:t> match of all these three steps we verify the user with the gender and face authentication.</a:t>
            </a:r>
          </a:p>
          <a:p>
            <a:pPr marL="285750" indent="-285750">
              <a:lnSpc>
                <a:spcPct val="150000"/>
              </a:lnSpc>
              <a:buFont typeface="Arial"/>
              <a:buChar char="•"/>
            </a:pPr>
            <a:endParaRPr lang="en-US" sz="1600" dirty="0"/>
          </a:p>
          <a:p>
            <a:pPr marL="285750" indent="-285750">
              <a:lnSpc>
                <a:spcPct val="150000"/>
              </a:lnSpc>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130423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5078313"/>
          </a:xfrm>
          <a:prstGeom prst="rect">
            <a:avLst/>
          </a:prstGeom>
        </p:spPr>
        <p:txBody>
          <a:bodyPr wrap="square">
            <a:spAutoFit/>
          </a:bodyPr>
          <a:lstStyle/>
          <a:p>
            <a:r>
              <a:rPr lang="en-US" sz="3600" b="1" dirty="0">
                <a:solidFill>
                  <a:srgbClr val="C00000"/>
                </a:solidFill>
                <a:latin typeface="Gill Sans MT" panose="020B0502020104020203" pitchFamily="34" charset="0"/>
              </a:rPr>
              <a:t>How are you solving that problem </a:t>
            </a:r>
          </a:p>
          <a:p>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Point1 -</a:t>
            </a:r>
            <a:r>
              <a:rPr lang="en-US" sz="1600" dirty="0" smtClean="0"/>
              <a:t>the verification process is done manually by our employees. </a:t>
            </a:r>
            <a:endParaRPr lang="en-US" sz="1600" dirty="0" smtClean="0"/>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a:t>
            </a:r>
            <a:r>
              <a:rPr lang="en-US" altLang="en-US" sz="2400" b="1" dirty="0">
                <a:solidFill>
                  <a:srgbClr val="C00000"/>
                </a:solidFill>
                <a:latin typeface="Gill Sans MT" panose="020B0502020104020203" pitchFamily="34" charset="0"/>
              </a:rPr>
              <a:t>2 </a:t>
            </a:r>
            <a:r>
              <a:rPr lang="en-US" altLang="en-US" sz="2400" b="1" dirty="0" smtClean="0">
                <a:solidFill>
                  <a:srgbClr val="C00000"/>
                </a:solidFill>
                <a:latin typeface="Gill Sans MT" panose="020B0502020104020203" pitchFamily="34" charset="0"/>
              </a:rPr>
              <a:t>-</a:t>
            </a:r>
            <a:r>
              <a:rPr lang="en-US" sz="1600" dirty="0" smtClean="0"/>
              <a:t> . without verification user cannot use our </a:t>
            </a:r>
            <a:r>
              <a:rPr lang="en-US" sz="1600" dirty="0" smtClean="0"/>
              <a:t>application</a:t>
            </a:r>
            <a:endParaRPr lang="en-US" sz="1600" dirty="0"/>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285750" indent="-285750">
              <a:lnSpc>
                <a:spcPct val="150000"/>
              </a:lnSpc>
              <a:buFont typeface="Arial"/>
              <a:buChar char="•"/>
            </a:pPr>
            <a:r>
              <a:rPr lang="en-US" altLang="en-US" sz="2400" b="1" dirty="0" smtClean="0">
                <a:solidFill>
                  <a:srgbClr val="C00000"/>
                </a:solidFill>
                <a:latin typeface="Gill Sans MT" panose="020B0502020104020203" pitchFamily="34" charset="0"/>
              </a:rPr>
              <a:t>Point 3 - </a:t>
            </a:r>
            <a:r>
              <a:rPr lang="en-US" sz="1600" dirty="0" smtClean="0"/>
              <a:t>when the verification process is completed by the user than only the user can use our </a:t>
            </a:r>
            <a:r>
              <a:rPr lang="en-US" sz="1600" dirty="0" err="1" smtClean="0"/>
              <a:t>application.the</a:t>
            </a:r>
            <a:r>
              <a:rPr lang="en-US" sz="1600" dirty="0" smtClean="0"/>
              <a:t> verification process is done in three steps, </a:t>
            </a:r>
            <a:r>
              <a:rPr lang="en-US" sz="1600" dirty="0" err="1" smtClean="0"/>
              <a:t>firsly</a:t>
            </a:r>
            <a:r>
              <a:rPr lang="en-US" sz="1600" dirty="0" smtClean="0"/>
              <a:t> the </a:t>
            </a:r>
            <a:r>
              <a:rPr lang="en-US" sz="1600" dirty="0" err="1" smtClean="0"/>
              <a:t>regisered</a:t>
            </a:r>
            <a:r>
              <a:rPr lang="en-US" sz="1600" dirty="0" smtClean="0"/>
              <a:t> mobile no. secondly the email address of the user and last the camera of our application which verifies the user with live photo, live video, profile photo uploaded by the user, </a:t>
            </a:r>
            <a:r>
              <a:rPr lang="en-US" sz="1600" dirty="0" err="1" smtClean="0"/>
              <a:t>afterthe</a:t>
            </a:r>
            <a:r>
              <a:rPr lang="en-US" sz="1600" dirty="0" smtClean="0"/>
              <a:t> match of all these three steps we verify the user with the gender and face authentication. </a:t>
            </a:r>
          </a:p>
          <a:p>
            <a:pPr marL="285750" indent="-285750">
              <a:lnSpc>
                <a:spcPct val="150000"/>
              </a:lnSpc>
              <a:buFont typeface="Arial"/>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4185042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4739759"/>
          </a:xfrm>
          <a:prstGeom prst="rect">
            <a:avLst/>
          </a:prstGeom>
        </p:spPr>
        <p:txBody>
          <a:bodyPr wrap="square">
            <a:spAutoFit/>
          </a:bodyPr>
          <a:lstStyle/>
          <a:p>
            <a:r>
              <a:rPr lang="en-US" sz="3600" b="1" dirty="0">
                <a:solidFill>
                  <a:srgbClr val="C00000"/>
                </a:solidFill>
                <a:latin typeface="Gill Sans MT" panose="020B0502020104020203" pitchFamily="34" charset="0"/>
              </a:rPr>
              <a:t>Who are/can be your customers?</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1- </a:t>
            </a:r>
            <a:r>
              <a:rPr lang="en-US" sz="1600" dirty="0" smtClean="0"/>
              <a:t>We are targeting the users who are in search of partners as per their selected choice. Mainly the youth and singles</a:t>
            </a:r>
            <a:endParaRPr lang="en-US" altLang="en-US" sz="16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lvl="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a:t>
            </a:r>
            <a:r>
              <a:rPr lang="en-US" altLang="en-US" sz="2400" b="1" dirty="0">
                <a:solidFill>
                  <a:srgbClr val="C00000"/>
                </a:solidFill>
                <a:latin typeface="Gill Sans MT" panose="020B0502020104020203" pitchFamily="34" charset="0"/>
              </a:rPr>
              <a:t>2 </a:t>
            </a:r>
            <a:r>
              <a:rPr lang="en-US" altLang="en-US" sz="2400" b="1" dirty="0" smtClean="0">
                <a:solidFill>
                  <a:srgbClr val="C00000"/>
                </a:solidFill>
                <a:latin typeface="Gill Sans MT" panose="020B0502020104020203" pitchFamily="34" charset="0"/>
              </a:rPr>
              <a:t>- </a:t>
            </a:r>
            <a:r>
              <a:rPr lang="en-US" sz="1600" dirty="0" smtClean="0"/>
              <a:t>When any user doesn’t get satisfaction with the features of the application then the user witch to our application which will provide them a better platform for dating with best features. This will make a scale up in our aim to provide our users with full satisfaction of their choice. unsatisfied customer also can be our customer</a:t>
            </a:r>
          </a:p>
          <a:p>
            <a:pPr marL="342900" indent="-342900">
              <a:buFont typeface="Arial" panose="020B0604020202020204" pitchFamily="34" charset="0"/>
              <a:buChar char="•"/>
            </a:pPr>
            <a:endParaRPr lang="en-US" altLang="en-US" sz="1600" b="1" dirty="0">
              <a:solidFill>
                <a:srgbClr val="C00000"/>
              </a:solidFill>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endParaRPr lang="en-US" altLang="en-US" sz="2400" b="1" dirty="0" smtClean="0">
              <a:solidFill>
                <a:srgbClr val="C00000"/>
              </a:solidFill>
              <a:latin typeface="Gill Sans MT" panose="020B0502020104020203" pitchFamily="34" charset="0"/>
            </a:endParaRPr>
          </a:p>
          <a:p>
            <a:pPr marL="342900" indent="-342900"/>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3997135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600986"/>
          </a:xfrm>
          <a:prstGeom prst="rect">
            <a:avLst/>
          </a:prstGeom>
        </p:spPr>
        <p:txBody>
          <a:bodyPr wrap="square">
            <a:spAutoFit/>
          </a:bodyPr>
          <a:lstStyle/>
          <a:p>
            <a:r>
              <a:rPr lang="en-US" sz="3600" b="1" dirty="0">
                <a:solidFill>
                  <a:srgbClr val="C00000"/>
                </a:solidFill>
                <a:latin typeface="Gill Sans MT" panose="020B0502020104020203" pitchFamily="34" charset="0"/>
              </a:rPr>
              <a:t>How will your customer access your product/service – Web/App/Offline etc.?</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Point# </a:t>
            </a:r>
            <a:r>
              <a:rPr lang="en-US" altLang="en-US" sz="2400" b="1" dirty="0" smtClean="0">
                <a:solidFill>
                  <a:srgbClr val="C00000"/>
                </a:solidFill>
                <a:latin typeface="Gill Sans MT" panose="020B0502020104020203" pitchFamily="34" charset="0"/>
              </a:rPr>
              <a:t>1-</a:t>
            </a:r>
            <a:r>
              <a:rPr lang="en-US" sz="1600" b="1" dirty="0" smtClean="0">
                <a:solidFill>
                  <a:srgbClr val="C00000"/>
                </a:solidFill>
                <a:latin typeface="Gill Sans MT" panose="020B0502020104020203" pitchFamily="34" charset="0"/>
              </a:rPr>
              <a:t> </a:t>
            </a:r>
            <a:r>
              <a:rPr lang="en-US" sz="1600" b="1" dirty="0" smtClean="0">
                <a:solidFill>
                  <a:srgbClr val="C00000"/>
                </a:solidFill>
                <a:latin typeface="Gill Sans MT" panose="020B0502020104020203" pitchFamily="34" charset="0"/>
              </a:rPr>
              <a:t> </a:t>
            </a:r>
            <a:r>
              <a:rPr lang="en-US" sz="1600" dirty="0" smtClean="0">
                <a:latin typeface="Gill Sans MT" panose="020B0502020104020203" pitchFamily="34" charset="0"/>
              </a:rPr>
              <a:t>customer </a:t>
            </a:r>
            <a:r>
              <a:rPr lang="en-US" sz="1600" dirty="0" smtClean="0">
                <a:latin typeface="Gill Sans MT" panose="020B0502020104020203" pitchFamily="34" charset="0"/>
              </a:rPr>
              <a:t>access </a:t>
            </a:r>
            <a:r>
              <a:rPr lang="en-US" sz="1600" dirty="0" smtClean="0">
                <a:latin typeface="Gill Sans MT" panose="020B0502020104020203" pitchFamily="34" charset="0"/>
              </a:rPr>
              <a:t>our product/service by a android app</a:t>
            </a:r>
            <a:endParaRPr lang="en-US" altLang="en-US" sz="1600" dirty="0">
              <a:latin typeface="Franklin Gothic Book"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a:t>
            </a:r>
            <a:r>
              <a:rPr lang="en-US" altLang="en-US" sz="2400" b="1" dirty="0">
                <a:solidFill>
                  <a:srgbClr val="C00000"/>
                </a:solidFill>
                <a:latin typeface="Gill Sans MT" panose="020B0502020104020203" pitchFamily="34" charset="0"/>
              </a:rPr>
              <a:t>2 </a:t>
            </a:r>
            <a:r>
              <a:rPr lang="en-US" altLang="en-US" sz="2400" b="1" dirty="0" smtClean="0">
                <a:solidFill>
                  <a:srgbClr val="C00000"/>
                </a:solidFill>
                <a:latin typeface="Gill Sans MT" panose="020B0502020104020203" pitchFamily="34" charset="0"/>
              </a:rPr>
              <a:t>– </a:t>
            </a:r>
            <a:r>
              <a:rPr lang="en-US" altLang="en-US" sz="2400" dirty="0" smtClean="0">
                <a:latin typeface="Gill Sans MT" panose="020B0502020104020203" pitchFamily="34" charset="0"/>
              </a:rPr>
              <a:t>App </a:t>
            </a:r>
            <a:r>
              <a:rPr lang="en-US" altLang="en-US" sz="2400" dirty="0" smtClean="0">
                <a:latin typeface="Gill Sans MT" panose="020B0502020104020203" pitchFamily="34" charset="0"/>
              </a:rPr>
              <a:t>link </a:t>
            </a:r>
            <a:r>
              <a:rPr lang="en-US" altLang="en-US" sz="1600" dirty="0" smtClean="0">
                <a:latin typeface="Gill Sans MT" panose="020B0502020104020203" pitchFamily="34" charset="0"/>
              </a:rPr>
              <a:t>https://play.google.com/store/apps/details?id=com.app.tantan</a:t>
            </a:r>
            <a:endParaRPr lang="en-US" altLang="en-US" sz="1600" dirty="0">
              <a:latin typeface="Franklin Gothic Book" pitchFamily="34" charset="0"/>
            </a:endParaRPr>
          </a:p>
          <a:p>
            <a:pPr marL="342900" indent="-342900">
              <a:buFont typeface="Arial" panose="020B0604020202020204" pitchFamily="34" charset="0"/>
              <a:buChar char="•"/>
            </a:pPr>
            <a:endParaRPr lang="en-US" altLang="en-US" sz="2400" b="1" dirty="0" smtClean="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a:t>
            </a:r>
            <a:r>
              <a:rPr lang="en-US" altLang="en-US" sz="2400" b="1" dirty="0">
                <a:solidFill>
                  <a:srgbClr val="C00000"/>
                </a:solidFill>
                <a:latin typeface="Gill Sans MT" panose="020B0502020104020203" pitchFamily="34" charset="0"/>
              </a:rPr>
              <a:t>3 </a:t>
            </a:r>
            <a:r>
              <a:rPr lang="en-US" altLang="en-US" sz="2400" b="1" dirty="0" smtClean="0">
                <a:solidFill>
                  <a:srgbClr val="C00000"/>
                </a:solidFill>
                <a:latin typeface="Gill Sans MT" panose="020B0502020104020203" pitchFamily="34" charset="0"/>
              </a:rPr>
              <a:t>– </a:t>
            </a:r>
            <a:r>
              <a:rPr lang="en-US" altLang="en-US" sz="1600" dirty="0" err="1" smtClean="0">
                <a:latin typeface="Gill Sans MT" panose="020B0502020104020203" pitchFamily="34" charset="0"/>
              </a:rPr>
              <a:t>Tantan</a:t>
            </a:r>
            <a:r>
              <a:rPr lang="en-US" altLang="en-US" sz="1600" dirty="0" smtClean="0">
                <a:latin typeface="Gill Sans MT" panose="020B0502020104020203" pitchFamily="34" charset="0"/>
              </a:rPr>
              <a:t> plus Information web </a:t>
            </a:r>
            <a:r>
              <a:rPr lang="en-US" altLang="en-US" sz="1600" dirty="0" smtClean="0">
                <a:latin typeface="Gill Sans MT" panose="020B0502020104020203" pitchFamily="34" charset="0"/>
              </a:rPr>
              <a:t> https://tantanplus.com</a:t>
            </a:r>
            <a:endParaRPr lang="en-US" altLang="en-US" sz="1600" dirty="0">
              <a:latin typeface="Franklin Gothic Book" pitchFamily="34" charset="0"/>
            </a:endParaRPr>
          </a:p>
        </p:txBody>
      </p:sp>
    </p:spTree>
    <p:extLst>
      <p:ext uri="{BB962C8B-B14F-4D97-AF65-F5344CB8AC3E}">
        <p14:creationId xmlns:p14="http://schemas.microsoft.com/office/powerpoint/2010/main" xmlns="" val="996069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70692" y="1255677"/>
            <a:ext cx="8910008" cy="1569660"/>
          </a:xfrm>
          <a:prstGeom prst="rect">
            <a:avLst/>
          </a:prstGeom>
        </p:spPr>
        <p:txBody>
          <a:bodyPr wrap="square">
            <a:spAutoFit/>
          </a:bodyPr>
          <a:lstStyle/>
          <a:p>
            <a:r>
              <a:rPr lang="en-US" sz="3600" b="1" dirty="0">
                <a:solidFill>
                  <a:srgbClr val="C00000"/>
                </a:solidFill>
                <a:latin typeface="Gill Sans MT" panose="020B0502020104020203" pitchFamily="34" charset="0"/>
              </a:rPr>
              <a:t>Any Competition/Rivals in the market?</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Point1- </a:t>
            </a:r>
            <a:r>
              <a:rPr lang="en-US" sz="1600" dirty="0" smtClean="0"/>
              <a:t>Our </a:t>
            </a:r>
            <a:r>
              <a:rPr lang="en-US" sz="1600" dirty="0" smtClean="0"/>
              <a:t>key competitors will be corporate such as Tinder, </a:t>
            </a:r>
            <a:r>
              <a:rPr lang="en-US" sz="1600" dirty="0" err="1" smtClean="0"/>
              <a:t>quackquack</a:t>
            </a:r>
            <a:r>
              <a:rPr lang="en-US" sz="1600" dirty="0" smtClean="0"/>
              <a:t>, bumble, </a:t>
            </a:r>
            <a:r>
              <a:rPr lang="en-US" sz="1600" dirty="0" smtClean="0"/>
              <a:t>aisle</a:t>
            </a:r>
            <a:r>
              <a:rPr lang="en-US" sz="1600" dirty="0">
                <a:latin typeface="Gill Sans MT" panose="020B0502020104020203" pitchFamily="34" charset="0"/>
              </a:rPr>
              <a:t> </a:t>
            </a:r>
            <a:endParaRPr lang="en-US" sz="1600" dirty="0" smtClean="0"/>
          </a:p>
        </p:txBody>
      </p:sp>
    </p:spTree>
    <p:extLst>
      <p:ext uri="{BB962C8B-B14F-4D97-AF65-F5344CB8AC3E}">
        <p14:creationId xmlns:p14="http://schemas.microsoft.com/office/powerpoint/2010/main" xmlns="" val="1032686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4154984"/>
          </a:xfrm>
          <a:prstGeom prst="rect">
            <a:avLst/>
          </a:prstGeom>
        </p:spPr>
        <p:txBody>
          <a:bodyPr wrap="square">
            <a:spAutoFit/>
          </a:bodyPr>
          <a:lstStyle/>
          <a:p>
            <a:r>
              <a:rPr lang="en-US" sz="3600" b="1" dirty="0">
                <a:solidFill>
                  <a:srgbClr val="C00000"/>
                </a:solidFill>
                <a:latin typeface="Gill Sans MT" panose="020B0502020104020203" pitchFamily="34" charset="0"/>
              </a:rPr>
              <a:t>Who all are there in your Core Team?</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latin typeface="Gill Sans MT" panose="020B0502020104020203" pitchFamily="34" charset="0"/>
              </a:rPr>
              <a:t>Name</a:t>
            </a:r>
            <a:r>
              <a:rPr lang="en-US" altLang="en-US" sz="2400" dirty="0" smtClean="0">
                <a:latin typeface="Gill Sans MT" panose="020B0502020104020203" pitchFamily="34" charset="0"/>
              </a:rPr>
              <a:t>: </a:t>
            </a:r>
            <a:r>
              <a:rPr lang="en-US" altLang="en-US" sz="2400" dirty="0" err="1" smtClean="0">
                <a:latin typeface="Gill Sans MT" panose="020B0502020104020203" pitchFamily="34" charset="0"/>
              </a:rPr>
              <a:t>Rishabh</a:t>
            </a:r>
            <a:r>
              <a:rPr lang="en-US" altLang="en-US" sz="2400" dirty="0" smtClean="0">
                <a:latin typeface="Gill Sans MT" panose="020B0502020104020203" pitchFamily="34" charset="0"/>
              </a:rPr>
              <a:t> Kumar </a:t>
            </a:r>
            <a:r>
              <a:rPr lang="en-US" altLang="en-US" sz="2400" dirty="0" err="1" smtClean="0">
                <a:latin typeface="Gill Sans MT" panose="020B0502020104020203" pitchFamily="34" charset="0"/>
              </a:rPr>
              <a:t>Soni</a:t>
            </a:r>
            <a:r>
              <a:rPr lang="en-US" altLang="en-US" sz="2400" dirty="0" smtClean="0">
                <a:latin typeface="Gill Sans MT" panose="020B0502020104020203" pitchFamily="34" charset="0"/>
              </a:rPr>
              <a:t> / CEO </a:t>
            </a:r>
            <a:endParaRPr lang="en-US" altLang="en-US" sz="1600" dirty="0">
              <a:latin typeface="Franklin Gothic Book" pitchFamily="34" charset="0"/>
            </a:endParaRPr>
          </a:p>
          <a:p>
            <a:pPr marL="342900" indent="-342900">
              <a:buFont typeface="Arial" panose="020B0604020202020204" pitchFamily="34" charset="0"/>
              <a:buChar char="•"/>
            </a:pP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smtClean="0">
                <a:latin typeface="Gill Sans MT" panose="020B0502020104020203" pitchFamily="34" charset="0"/>
              </a:rPr>
              <a:t>Name: </a:t>
            </a:r>
            <a:r>
              <a:rPr lang="en-US" altLang="en-US" sz="2400" dirty="0" err="1" smtClean="0">
                <a:latin typeface="Gill Sans MT" panose="020B0502020104020203" pitchFamily="34" charset="0"/>
              </a:rPr>
              <a:t>Ankit</a:t>
            </a:r>
            <a:r>
              <a:rPr lang="en-US" altLang="en-US" sz="2400" dirty="0" smtClean="0">
                <a:latin typeface="Gill Sans MT" panose="020B0502020104020203" pitchFamily="34" charset="0"/>
              </a:rPr>
              <a:t> </a:t>
            </a:r>
            <a:r>
              <a:rPr lang="en-US" altLang="en-US" sz="2400" dirty="0" err="1" smtClean="0">
                <a:latin typeface="Gill Sans MT" panose="020B0502020104020203" pitchFamily="34" charset="0"/>
              </a:rPr>
              <a:t>M</a:t>
            </a:r>
            <a:r>
              <a:rPr lang="en-US" altLang="en-US" sz="2400" dirty="0" err="1" smtClean="0">
                <a:latin typeface="Gill Sans MT" panose="020B0502020104020203" pitchFamily="34" charset="0"/>
              </a:rPr>
              <a:t>alaiya</a:t>
            </a:r>
            <a:r>
              <a:rPr lang="en-US" altLang="en-US" sz="2400" dirty="0" smtClean="0">
                <a:latin typeface="Gill Sans MT" panose="020B0502020104020203" pitchFamily="34" charset="0"/>
              </a:rPr>
              <a:t> / Director, </a:t>
            </a:r>
            <a:r>
              <a:rPr lang="en-US" altLang="en-US" sz="2400" smtClean="0">
                <a:latin typeface="Gill Sans MT" panose="020B0502020104020203" pitchFamily="34" charset="0"/>
              </a:rPr>
              <a:t>Founder </a:t>
            </a:r>
            <a:r>
              <a:rPr lang="en-US" altLang="en-US" sz="2400" b="1" smtClean="0">
                <a:latin typeface="Gill Sans MT" panose="020B0502020104020203" pitchFamily="34" charset="0"/>
              </a:rPr>
              <a:t>/</a:t>
            </a:r>
            <a:r>
              <a:rPr lang="en-US" altLang="en-US" sz="2400" smtClean="0">
                <a:latin typeface="Gill Sans MT" panose="020B0502020104020203" pitchFamily="34" charset="0"/>
              </a:rPr>
              <a:t> </a:t>
            </a:r>
            <a:r>
              <a:rPr lang="en-US" altLang="en-US" sz="2400" dirty="0" smtClean="0">
                <a:latin typeface="Gill Sans MT" panose="020B0502020104020203" pitchFamily="34" charset="0"/>
              </a:rPr>
              <a:t>Marketing &amp;</a:t>
            </a:r>
            <a:r>
              <a:rPr lang="en-US" altLang="en-US" sz="2400" smtClean="0">
                <a:latin typeface="Gill Sans MT" panose="020B0502020104020203" pitchFamily="34" charset="0"/>
              </a:rPr>
              <a:t>Finance/</a:t>
            </a:r>
          </a:p>
          <a:p>
            <a:pPr marL="342900" indent="-342900">
              <a:buFont typeface="Arial" panose="020B0604020202020204" pitchFamily="34" charset="0"/>
              <a:buChar char="•"/>
            </a:pP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smtClean="0">
                <a:latin typeface="Gill Sans MT" panose="020B0502020104020203" pitchFamily="34" charset="0"/>
              </a:rPr>
              <a:t>Name: </a:t>
            </a:r>
            <a:r>
              <a:rPr lang="en-US" altLang="en-US" sz="2400" dirty="0" err="1" smtClean="0">
                <a:latin typeface="Gill Sans MT" panose="020B0502020104020203" pitchFamily="34" charset="0"/>
              </a:rPr>
              <a:t>Anubhav</a:t>
            </a:r>
            <a:r>
              <a:rPr lang="en-US" altLang="en-US" sz="2400" dirty="0" smtClean="0">
                <a:latin typeface="Gill Sans MT" panose="020B0502020104020203" pitchFamily="34" charset="0"/>
              </a:rPr>
              <a:t> </a:t>
            </a:r>
            <a:r>
              <a:rPr lang="en-US" altLang="en-US" sz="2400" dirty="0" err="1" smtClean="0">
                <a:latin typeface="Gill Sans MT" panose="020B0502020104020203" pitchFamily="34" charset="0"/>
              </a:rPr>
              <a:t>Prajapati</a:t>
            </a:r>
            <a:r>
              <a:rPr lang="en-US" altLang="en-US" sz="2400" dirty="0" smtClean="0">
                <a:latin typeface="Gill Sans MT" panose="020B0502020104020203" pitchFamily="34" charset="0"/>
              </a:rPr>
              <a:t> / Head of Administration Department/</a:t>
            </a: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3912134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416320"/>
          </a:xfrm>
          <a:prstGeom prst="rect">
            <a:avLst/>
          </a:prstGeom>
        </p:spPr>
        <p:txBody>
          <a:bodyPr wrap="square">
            <a:spAutoFit/>
          </a:bodyPr>
          <a:lstStyle/>
          <a:p>
            <a:r>
              <a:rPr lang="en-US" sz="3600" b="1" dirty="0">
                <a:solidFill>
                  <a:srgbClr val="C00000"/>
                </a:solidFill>
                <a:latin typeface="Gill Sans MT" panose="020B0502020104020203" pitchFamily="34" charset="0"/>
              </a:rPr>
              <a:t>What is the immediate help you need?</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1: </a:t>
            </a:r>
            <a:r>
              <a:rPr lang="en-US" altLang="en-US" sz="2400" b="1" dirty="0" smtClean="0">
                <a:latin typeface="Gill Sans MT" panose="020B0502020104020203" pitchFamily="34" charset="0"/>
              </a:rPr>
              <a:t>Marketing for grow sell</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2: </a:t>
            </a:r>
            <a:r>
              <a:rPr lang="en-US" altLang="en-US" sz="2400" b="1" dirty="0" smtClean="0">
                <a:latin typeface="Gill Sans MT" panose="020B0502020104020203" pitchFamily="34" charset="0"/>
              </a:rPr>
              <a:t>P</a:t>
            </a:r>
            <a:r>
              <a:rPr lang="en-US" altLang="en-US" sz="2400" b="1" dirty="0" smtClean="0">
                <a:latin typeface="Gill Sans MT" panose="020B0502020104020203" pitchFamily="34" charset="0"/>
              </a:rPr>
              <a:t>rofessional employ mentors experts</a:t>
            </a:r>
            <a:endParaRPr lang="en-US" altLang="en-US" sz="2400" b="1" dirty="0">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 3: </a:t>
            </a:r>
            <a:r>
              <a:rPr lang="en-US" altLang="en-US" sz="2400" b="1" dirty="0" smtClean="0">
                <a:latin typeface="Gill Sans MT" panose="020B0502020104020203" pitchFamily="34" charset="0"/>
              </a:rPr>
              <a:t>Funding for 1&amp; 2</a:t>
            </a:r>
            <a:endParaRPr lang="en-US" altLang="en-US" sz="2400" b="1" dirty="0">
              <a:latin typeface="Gill Sans MT" panose="020B0502020104020203" pitchFamily="34" charset="0"/>
            </a:endParaRPr>
          </a:p>
          <a:p>
            <a:pPr marL="342900" indent="-342900"/>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2421600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6186309"/>
          </a:xfrm>
          <a:prstGeom prst="rect">
            <a:avLst/>
          </a:prstGeom>
        </p:spPr>
        <p:txBody>
          <a:bodyPr wrap="square">
            <a:spAutoFit/>
          </a:bodyPr>
          <a:lstStyle/>
          <a:p>
            <a:r>
              <a:rPr lang="en-US" sz="3600" b="1" dirty="0">
                <a:solidFill>
                  <a:srgbClr val="C00000"/>
                </a:solidFill>
                <a:latin typeface="Gill Sans MT" panose="020B0502020104020203" pitchFamily="34" charset="0"/>
              </a:rPr>
              <a:t>Sales &amp; Marketing Straggles – How are you planning to market your product? </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smtClean="0">
                <a:solidFill>
                  <a:srgbClr val="C00000"/>
                </a:solidFill>
                <a:latin typeface="Gill Sans MT" panose="020B0502020104020203" pitchFamily="34" charset="0"/>
              </a:rPr>
              <a:t>Point1:  </a:t>
            </a:r>
            <a:r>
              <a:rPr lang="en-US" altLang="en-US" sz="2400" b="1" dirty="0" smtClean="0">
                <a:latin typeface="Gill Sans MT" panose="020B0502020104020203" pitchFamily="34" charset="0"/>
              </a:rPr>
              <a:t>S</a:t>
            </a:r>
            <a:r>
              <a:rPr lang="en-US" altLang="en-US" sz="2400" b="1" dirty="0" smtClean="0">
                <a:latin typeface="Gill Sans MT" panose="020B0502020104020203" pitchFamily="34" charset="0"/>
              </a:rPr>
              <a:t>ocial media marketing</a:t>
            </a:r>
          </a:p>
          <a:p>
            <a:pPr marL="342900" indent="-342900">
              <a:buFont typeface="Arial" panose="020B0604020202020204" pitchFamily="34" charset="0"/>
              <a:buChar char="•"/>
            </a:pPr>
            <a:r>
              <a:rPr lang="en-US" altLang="en-US" sz="2400" b="1" dirty="0" smtClean="0">
                <a:latin typeface="Gill Sans MT" panose="020B0502020104020203" pitchFamily="34" charset="0"/>
              </a:rPr>
              <a:t>Digital marketing</a:t>
            </a:r>
          </a:p>
          <a:p>
            <a:pPr marL="342900" indent="-342900">
              <a:buFont typeface="Arial" panose="020B0604020202020204" pitchFamily="34" charset="0"/>
              <a:buChar char="•"/>
            </a:pPr>
            <a:r>
              <a:rPr lang="en-US" altLang="en-US" sz="2400" b="1" dirty="0" smtClean="0">
                <a:latin typeface="Gill Sans MT" panose="020B0502020104020203" pitchFamily="34" charset="0"/>
              </a:rPr>
              <a:t>Influencer marketing </a:t>
            </a:r>
          </a:p>
          <a:p>
            <a:pPr marL="342900" indent="-342900"/>
            <a:endParaRPr lang="en-US" altLang="en-US" sz="2400" b="1" dirty="0" smtClean="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smtClean="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smtClean="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smtClean="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smtClean="0">
              <a:solidFill>
                <a:srgbClr val="C00000"/>
              </a:solidFill>
              <a:latin typeface="Gill Sans MT" panose="020B0502020104020203" pitchFamily="34" charset="0"/>
            </a:endParaRPr>
          </a:p>
          <a:p>
            <a:pPr marL="342900" indent="-342900"/>
            <a:endParaRPr lang="en-US" altLang="en-US" sz="2400" b="1" dirty="0">
              <a:solidFill>
                <a:srgbClr val="C00000"/>
              </a:solidFill>
              <a:latin typeface="Gill Sans MT" panose="020B0502020104020203" pitchFamily="34" charset="0"/>
            </a:endParaRPr>
          </a:p>
          <a:p>
            <a:pPr marL="342900" indent="-342900"/>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xmlns="" val="1974367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6913</TotalTime>
  <Words>596</Words>
  <Application>Microsoft Office PowerPoint</Application>
  <PresentationFormat>Custom</PresentationFormat>
  <Paragraphs>79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Crop</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Chandrakant</dc:creator>
  <cp:lastModifiedBy>Dell</cp:lastModifiedBy>
  <cp:revision>76</cp:revision>
  <dcterms:created xsi:type="dcterms:W3CDTF">2018-10-25T17:39:21Z</dcterms:created>
  <dcterms:modified xsi:type="dcterms:W3CDTF">2023-06-22T16:32:31Z</dcterms:modified>
</cp:coreProperties>
</file>