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63" r:id="rId6"/>
    <p:sldId id="264" r:id="rId7"/>
    <p:sldId id="267" r:id="rId8"/>
    <p:sldId id="262" r:id="rId9"/>
    <p:sldId id="271" r:id="rId10"/>
    <p:sldId id="27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EB726C-4AFB-41C2-B7D6-2CF06F24CD97}">
          <p14:sldIdLst>
            <p14:sldId id="256"/>
            <p14:sldId id="268"/>
            <p14:sldId id="269"/>
            <p14:sldId id="270"/>
            <p14:sldId id="263"/>
            <p14:sldId id="264"/>
            <p14:sldId id="267"/>
            <p14:sldId id="262"/>
            <p14:sldId id="271"/>
            <p14:sldId id="27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EA6FC-EE57-468D-ACC3-5C279972C8B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60CA62-FACC-44F6-B12B-E46639237176}">
      <dgm:prSet custT="1"/>
      <dgm:spPr/>
      <dgm:t>
        <a:bodyPr/>
        <a:lstStyle/>
        <a:p>
          <a:r>
            <a:rPr lang="en-US" sz="1400" b="1" i="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The online gifting industry is one of the contributors to growth of Indian e-commerce. It sets to take a larger pie in overall market in coming future.</a:t>
          </a:r>
          <a:endParaRPr lang="en-US" sz="1400" b="1" dirty="0">
            <a:solidFill>
              <a:schemeClr val="tx1">
                <a:lumMod val="85000"/>
                <a:lumOff val="1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5141FDEB-BA0C-4CF2-8835-DCB6601AA2B7}" type="parTrans" cxnId="{0A07EB3F-186C-4C25-B1D4-452FA9BFF0F6}">
      <dgm:prSet/>
      <dgm:spPr/>
      <dgm:t>
        <a:bodyPr/>
        <a:lstStyle/>
        <a:p>
          <a:endParaRPr lang="en-US"/>
        </a:p>
      </dgm:t>
    </dgm:pt>
    <dgm:pt modelId="{D190E288-C3A2-423E-BC61-13FA0EAA4B44}" type="sibTrans" cxnId="{0A07EB3F-186C-4C25-B1D4-452FA9BFF0F6}">
      <dgm:prSet/>
      <dgm:spPr/>
      <dgm:t>
        <a:bodyPr/>
        <a:lstStyle/>
        <a:p>
          <a:endParaRPr lang="en-US"/>
        </a:p>
      </dgm:t>
    </dgm:pt>
    <dgm:pt modelId="{991C616C-46BA-4EF6-A31D-DA024A37EC2F}">
      <dgm:prSet custT="1"/>
      <dgm:spPr/>
      <dgm:t>
        <a:bodyPr/>
        <a:lstStyle/>
        <a:p>
          <a:r>
            <a:rPr lang="en-US" sz="1400" b="1" i="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Goals- our goal is to provide </a:t>
          </a:r>
          <a:r>
            <a:rPr lang="en-US" sz="1400" b="1" i="0" dirty="0" err="1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customised</a:t>
          </a:r>
          <a:r>
            <a:rPr lang="en-US" sz="1400" b="1" i="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 products at reasonable prices. As the demands of Customize products is rising day by day. We are  going to provide all kind of products in </a:t>
          </a:r>
          <a:r>
            <a:rPr lang="en-US" sz="1400" b="1" i="0" dirty="0" err="1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customised</a:t>
          </a:r>
          <a:r>
            <a:rPr lang="en-US" sz="1400" b="1" i="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 form.</a:t>
          </a:r>
          <a:endParaRPr lang="en-US" sz="1400" b="1" dirty="0">
            <a:solidFill>
              <a:schemeClr val="tx1">
                <a:lumMod val="85000"/>
                <a:lumOff val="15000"/>
              </a:schemeClr>
            </a:solidFill>
            <a:latin typeface="Arial Black" panose="020B0A04020102020204" pitchFamily="34" charset="0"/>
          </a:endParaRPr>
        </a:p>
      </dgm:t>
    </dgm:pt>
    <dgm:pt modelId="{4C04A486-14FB-41CF-AE9A-3EE352BAF3A0}" type="parTrans" cxnId="{A2049A4B-CD6D-46CE-BC3C-24CB7D244C01}">
      <dgm:prSet/>
      <dgm:spPr/>
      <dgm:t>
        <a:bodyPr/>
        <a:lstStyle/>
        <a:p>
          <a:endParaRPr lang="en-US"/>
        </a:p>
      </dgm:t>
    </dgm:pt>
    <dgm:pt modelId="{64A9445B-2F7B-4621-B8FE-2A94B70EBF4E}" type="sibTrans" cxnId="{A2049A4B-CD6D-46CE-BC3C-24CB7D244C01}">
      <dgm:prSet/>
      <dgm:spPr/>
      <dgm:t>
        <a:bodyPr/>
        <a:lstStyle/>
        <a:p>
          <a:endParaRPr lang="en-US"/>
        </a:p>
      </dgm:t>
    </dgm:pt>
    <dgm:pt modelId="{8F471631-C0E0-473E-BE40-B64F03DBACD9}">
      <dgm:prSet/>
      <dgm:spPr/>
      <dgm:t>
        <a:bodyPr/>
        <a:lstStyle/>
        <a:p>
          <a:r>
            <a:rPr lang="en-US" b="0" i="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We will also provide a new clothing brand R&amp;M in our products. We will do white labelling in clothing and provide them in reasonable rates.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rial Black" panose="020B0A04020102020204" pitchFamily="34" charset="0"/>
          </a:endParaRPr>
        </a:p>
      </dgm:t>
    </dgm:pt>
    <dgm:pt modelId="{86CBA4E5-EB9F-4E57-8505-8873C6C850F6}" type="parTrans" cxnId="{74B824EE-4FCA-421A-B58D-9AAA186B9B66}">
      <dgm:prSet/>
      <dgm:spPr/>
      <dgm:t>
        <a:bodyPr/>
        <a:lstStyle/>
        <a:p>
          <a:endParaRPr lang="en-US"/>
        </a:p>
      </dgm:t>
    </dgm:pt>
    <dgm:pt modelId="{C9086477-53DE-4C61-A36C-7201239A978D}" type="sibTrans" cxnId="{74B824EE-4FCA-421A-B58D-9AAA186B9B66}">
      <dgm:prSet/>
      <dgm:spPr/>
      <dgm:t>
        <a:bodyPr/>
        <a:lstStyle/>
        <a:p>
          <a:endParaRPr lang="en-US"/>
        </a:p>
      </dgm:t>
    </dgm:pt>
    <dgm:pt modelId="{35F07942-DF16-490A-9FE2-DB835F21659D}">
      <dgm:prSet custT="1"/>
      <dgm:spPr/>
      <dgm:t>
        <a:bodyPr/>
        <a:lstStyle/>
        <a:p>
          <a:r>
            <a:rPr lang="en-US" sz="1400" b="0" i="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We will mostly look up for the Charm pricing of goods and provide them at 99 ,149, 199..</a:t>
          </a:r>
          <a:endParaRPr lang="en-US" sz="1400" dirty="0">
            <a:solidFill>
              <a:schemeClr val="tx1">
                <a:lumMod val="85000"/>
                <a:lumOff val="15000"/>
              </a:schemeClr>
            </a:solidFill>
            <a:latin typeface="Arial Black" panose="020B0A04020102020204" pitchFamily="34" charset="0"/>
          </a:endParaRPr>
        </a:p>
      </dgm:t>
    </dgm:pt>
    <dgm:pt modelId="{7961925A-331B-46B1-8234-40842F14EC12}" type="parTrans" cxnId="{D25293DE-A017-43AD-A5A7-3480E39829D0}">
      <dgm:prSet/>
      <dgm:spPr/>
      <dgm:t>
        <a:bodyPr/>
        <a:lstStyle/>
        <a:p>
          <a:endParaRPr lang="en-US"/>
        </a:p>
      </dgm:t>
    </dgm:pt>
    <dgm:pt modelId="{1C89EB19-0D66-4036-BEDB-AFD8D599E67E}" type="sibTrans" cxnId="{D25293DE-A017-43AD-A5A7-3480E39829D0}">
      <dgm:prSet/>
      <dgm:spPr/>
      <dgm:t>
        <a:bodyPr/>
        <a:lstStyle/>
        <a:p>
          <a:endParaRPr lang="en-US"/>
        </a:p>
      </dgm:t>
    </dgm:pt>
    <dgm:pt modelId="{BE74BF1E-98C7-AF44-BBC0-C97C32C9DC62}" type="pres">
      <dgm:prSet presAssocID="{F21EA6FC-EE57-468D-ACC3-5C279972C8B6}" presName="matrix" presStyleCnt="0">
        <dgm:presLayoutVars>
          <dgm:chMax val="1"/>
          <dgm:dir/>
          <dgm:resizeHandles val="exact"/>
        </dgm:presLayoutVars>
      </dgm:prSet>
      <dgm:spPr/>
    </dgm:pt>
    <dgm:pt modelId="{65B11D7A-6856-5E4A-A75C-0F0330F04CDA}" type="pres">
      <dgm:prSet presAssocID="{F21EA6FC-EE57-468D-ACC3-5C279972C8B6}" presName="diamond" presStyleLbl="bgShp" presStyleIdx="0" presStyleCnt="1" custScaleX="153497"/>
      <dgm:spPr/>
    </dgm:pt>
    <dgm:pt modelId="{48FF373C-F168-EC46-AE17-526E5390B553}" type="pres">
      <dgm:prSet presAssocID="{F21EA6FC-EE57-468D-ACC3-5C279972C8B6}" presName="quad1" presStyleLbl="node1" presStyleIdx="0" presStyleCnt="4" custScaleX="234204" custLinFactNeighborX="-77735" custLinFactNeighborY="3846">
        <dgm:presLayoutVars>
          <dgm:chMax val="0"/>
          <dgm:chPref val="0"/>
          <dgm:bulletEnabled val="1"/>
        </dgm:presLayoutVars>
      </dgm:prSet>
      <dgm:spPr/>
    </dgm:pt>
    <dgm:pt modelId="{2D437636-571F-104B-B7F5-38C7CFB6EA70}" type="pres">
      <dgm:prSet presAssocID="{F21EA6FC-EE57-468D-ACC3-5C279972C8B6}" presName="quad2" presStyleLbl="node1" presStyleIdx="1" presStyleCnt="4" custScaleX="234112" custLinFactNeighborX="68479" custLinFactNeighborY="-554">
        <dgm:presLayoutVars>
          <dgm:chMax val="0"/>
          <dgm:chPref val="0"/>
          <dgm:bulletEnabled val="1"/>
        </dgm:presLayoutVars>
      </dgm:prSet>
      <dgm:spPr/>
    </dgm:pt>
    <dgm:pt modelId="{3CC6E095-CA85-304A-B343-47497E152E30}" type="pres">
      <dgm:prSet presAssocID="{F21EA6FC-EE57-468D-ACC3-5C279972C8B6}" presName="quad3" presStyleLbl="node1" presStyleIdx="2" presStyleCnt="4" custScaleX="232100" custLinFactNeighborX="-78787" custLinFactNeighborY="3436">
        <dgm:presLayoutVars>
          <dgm:chMax val="0"/>
          <dgm:chPref val="0"/>
          <dgm:bulletEnabled val="1"/>
        </dgm:presLayoutVars>
      </dgm:prSet>
      <dgm:spPr/>
    </dgm:pt>
    <dgm:pt modelId="{A769350D-E5AC-E242-BAFE-AE9CCB961B73}" type="pres">
      <dgm:prSet presAssocID="{F21EA6FC-EE57-468D-ACC3-5C279972C8B6}" presName="quad4" presStyleLbl="node1" presStyleIdx="3" presStyleCnt="4" custScaleX="229694" custLinFactNeighborX="67710" custLinFactNeighborY="-2794">
        <dgm:presLayoutVars>
          <dgm:chMax val="0"/>
          <dgm:chPref val="0"/>
          <dgm:bulletEnabled val="1"/>
        </dgm:presLayoutVars>
      </dgm:prSet>
      <dgm:spPr/>
    </dgm:pt>
  </dgm:ptLst>
  <dgm:cxnLst>
    <dgm:cxn modelId="{63FDFC3D-79DC-7C44-BD1C-8C227340F770}" type="presOf" srcId="{FE60CA62-FACC-44F6-B12B-E46639237176}" destId="{48FF373C-F168-EC46-AE17-526E5390B553}" srcOrd="0" destOrd="0" presId="urn:microsoft.com/office/officeart/2005/8/layout/matrix3"/>
    <dgm:cxn modelId="{0A07EB3F-186C-4C25-B1D4-452FA9BFF0F6}" srcId="{F21EA6FC-EE57-468D-ACC3-5C279972C8B6}" destId="{FE60CA62-FACC-44F6-B12B-E46639237176}" srcOrd="0" destOrd="0" parTransId="{5141FDEB-BA0C-4CF2-8835-DCB6601AA2B7}" sibTransId="{D190E288-C3A2-423E-BC61-13FA0EAA4B44}"/>
    <dgm:cxn modelId="{A2049A4B-CD6D-46CE-BC3C-24CB7D244C01}" srcId="{F21EA6FC-EE57-468D-ACC3-5C279972C8B6}" destId="{991C616C-46BA-4EF6-A31D-DA024A37EC2F}" srcOrd="1" destOrd="0" parTransId="{4C04A486-14FB-41CF-AE9A-3EE352BAF3A0}" sibTransId="{64A9445B-2F7B-4621-B8FE-2A94B70EBF4E}"/>
    <dgm:cxn modelId="{F1910671-1C99-0D46-860C-6BD6A1EDCA1D}" type="presOf" srcId="{F21EA6FC-EE57-468D-ACC3-5C279972C8B6}" destId="{BE74BF1E-98C7-AF44-BBC0-C97C32C9DC62}" srcOrd="0" destOrd="0" presId="urn:microsoft.com/office/officeart/2005/8/layout/matrix3"/>
    <dgm:cxn modelId="{2D426A86-8B73-8949-9F22-EB0CF80D2BAC}" type="presOf" srcId="{991C616C-46BA-4EF6-A31D-DA024A37EC2F}" destId="{2D437636-571F-104B-B7F5-38C7CFB6EA70}" srcOrd="0" destOrd="0" presId="urn:microsoft.com/office/officeart/2005/8/layout/matrix3"/>
    <dgm:cxn modelId="{DC27EADC-EF4C-4D47-B7D0-7944724C61A0}" type="presOf" srcId="{35F07942-DF16-490A-9FE2-DB835F21659D}" destId="{A769350D-E5AC-E242-BAFE-AE9CCB961B73}" srcOrd="0" destOrd="0" presId="urn:microsoft.com/office/officeart/2005/8/layout/matrix3"/>
    <dgm:cxn modelId="{D25293DE-A017-43AD-A5A7-3480E39829D0}" srcId="{F21EA6FC-EE57-468D-ACC3-5C279972C8B6}" destId="{35F07942-DF16-490A-9FE2-DB835F21659D}" srcOrd="3" destOrd="0" parTransId="{7961925A-331B-46B1-8234-40842F14EC12}" sibTransId="{1C89EB19-0D66-4036-BEDB-AFD8D599E67E}"/>
    <dgm:cxn modelId="{73CF4DE9-1A0A-A540-B08B-BB86380CC7C6}" type="presOf" srcId="{8F471631-C0E0-473E-BE40-B64F03DBACD9}" destId="{3CC6E095-CA85-304A-B343-47497E152E30}" srcOrd="0" destOrd="0" presId="urn:microsoft.com/office/officeart/2005/8/layout/matrix3"/>
    <dgm:cxn modelId="{74B824EE-4FCA-421A-B58D-9AAA186B9B66}" srcId="{F21EA6FC-EE57-468D-ACC3-5C279972C8B6}" destId="{8F471631-C0E0-473E-BE40-B64F03DBACD9}" srcOrd="2" destOrd="0" parTransId="{86CBA4E5-EB9F-4E57-8505-8873C6C850F6}" sibTransId="{C9086477-53DE-4C61-A36C-7201239A978D}"/>
    <dgm:cxn modelId="{ECA39553-902C-9F4C-9760-1B64A96F529A}" type="presParOf" srcId="{BE74BF1E-98C7-AF44-BBC0-C97C32C9DC62}" destId="{65B11D7A-6856-5E4A-A75C-0F0330F04CDA}" srcOrd="0" destOrd="0" presId="urn:microsoft.com/office/officeart/2005/8/layout/matrix3"/>
    <dgm:cxn modelId="{B42EE0EB-15BA-1C48-BF73-B3A7E759D0EB}" type="presParOf" srcId="{BE74BF1E-98C7-AF44-BBC0-C97C32C9DC62}" destId="{48FF373C-F168-EC46-AE17-526E5390B553}" srcOrd="1" destOrd="0" presId="urn:microsoft.com/office/officeart/2005/8/layout/matrix3"/>
    <dgm:cxn modelId="{B0E5986D-D251-8D48-8CAB-AE940D2DFFA4}" type="presParOf" srcId="{BE74BF1E-98C7-AF44-BBC0-C97C32C9DC62}" destId="{2D437636-571F-104B-B7F5-38C7CFB6EA70}" srcOrd="2" destOrd="0" presId="urn:microsoft.com/office/officeart/2005/8/layout/matrix3"/>
    <dgm:cxn modelId="{3A8090B2-7D70-964F-A694-AC77E6F44F57}" type="presParOf" srcId="{BE74BF1E-98C7-AF44-BBC0-C97C32C9DC62}" destId="{3CC6E095-CA85-304A-B343-47497E152E30}" srcOrd="3" destOrd="0" presId="urn:microsoft.com/office/officeart/2005/8/layout/matrix3"/>
    <dgm:cxn modelId="{6CA402C8-1B46-E142-9DFA-E0549B0CB70B}" type="presParOf" srcId="{BE74BF1E-98C7-AF44-BBC0-C97C32C9DC62}" destId="{A769350D-E5AC-E242-BAFE-AE9CCB961B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11D7A-6856-5E4A-A75C-0F0330F04CDA}">
      <dsp:nvSpPr>
        <dsp:cNvPr id="0" name=""/>
        <dsp:cNvSpPr/>
      </dsp:nvSpPr>
      <dsp:spPr>
        <a:xfrm>
          <a:off x="958215" y="0"/>
          <a:ext cx="6624253" cy="431555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F373C-F168-EC46-AE17-526E5390B553}">
      <dsp:nvSpPr>
        <dsp:cNvPr id="0" name=""/>
        <dsp:cNvSpPr/>
      </dsp:nvSpPr>
      <dsp:spPr>
        <a:xfrm>
          <a:off x="84835" y="474708"/>
          <a:ext cx="3941812" cy="1683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rPr>
            <a:t>The online gifting industry is one of the contributors to growth of Indian e-commerce. It sets to take a larger pie in overall market in coming future.</a:t>
          </a:r>
          <a:endParaRPr lang="en-US" sz="1400" b="1" kern="1200" dirty="0">
            <a:solidFill>
              <a:schemeClr val="tx1">
                <a:lumMod val="85000"/>
                <a:lumOff val="15000"/>
              </a:schemeClr>
            </a:solidFill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166996" y="556869"/>
        <a:ext cx="3777490" cy="1518746"/>
      </dsp:txXfrm>
    </dsp:sp>
    <dsp:sp modelId="{2D437636-571F-104B-B7F5-38C7CFB6EA70}">
      <dsp:nvSpPr>
        <dsp:cNvPr id="0" name=""/>
        <dsp:cNvSpPr/>
      </dsp:nvSpPr>
      <dsp:spPr>
        <a:xfrm>
          <a:off x="4359025" y="400653"/>
          <a:ext cx="3940264" cy="16830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Goals- our goal is to provide </a:t>
          </a:r>
          <a:r>
            <a:rPr lang="en-US" sz="1400" b="1" i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customised</a:t>
          </a:r>
          <a:r>
            <a:rPr lang="en-US" sz="14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 products at reasonable prices. As the demands of Customize products is rising day by day. We are  going to provide all kind of products in </a:t>
          </a:r>
          <a:r>
            <a:rPr lang="en-US" sz="1400" b="1" i="0" kern="1200" dirty="0" err="1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customised</a:t>
          </a:r>
          <a:r>
            <a:rPr lang="en-US" sz="14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 form.</a:t>
          </a:r>
          <a:endParaRPr lang="en-US" sz="1400" b="1" kern="1200" dirty="0">
            <a:solidFill>
              <a:schemeClr val="tx1">
                <a:lumMod val="85000"/>
                <a:lumOff val="15000"/>
              </a:schemeClr>
            </a:solidFill>
            <a:latin typeface="Arial Black" panose="020B0A04020102020204" pitchFamily="34" charset="0"/>
          </a:endParaRPr>
        </a:p>
      </dsp:txBody>
      <dsp:txXfrm>
        <a:off x="4441186" y="482814"/>
        <a:ext cx="3775942" cy="1518746"/>
      </dsp:txXfrm>
    </dsp:sp>
    <dsp:sp modelId="{3CC6E095-CA85-304A-B343-47497E152E30}">
      <dsp:nvSpPr>
        <dsp:cNvPr id="0" name=""/>
        <dsp:cNvSpPr/>
      </dsp:nvSpPr>
      <dsp:spPr>
        <a:xfrm>
          <a:off x="84835" y="2280343"/>
          <a:ext cx="3906400" cy="16830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We will also provide a new clothing brand R&amp;M in our products. We will do white labelling in clothing and provide them in reasonable rates.</a:t>
          </a:r>
          <a:endParaRPr lang="en-US" sz="1600" kern="1200" dirty="0">
            <a:solidFill>
              <a:schemeClr val="tx1">
                <a:lumMod val="85000"/>
                <a:lumOff val="15000"/>
              </a:schemeClr>
            </a:solidFill>
            <a:latin typeface="Arial Black" panose="020B0A04020102020204" pitchFamily="34" charset="0"/>
          </a:endParaRPr>
        </a:p>
      </dsp:txBody>
      <dsp:txXfrm>
        <a:off x="166996" y="2362504"/>
        <a:ext cx="3742078" cy="1518746"/>
      </dsp:txXfrm>
    </dsp:sp>
    <dsp:sp modelId="{A769350D-E5AC-E242-BAFE-AE9CCB961B73}">
      <dsp:nvSpPr>
        <dsp:cNvPr id="0" name=""/>
        <dsp:cNvSpPr/>
      </dsp:nvSpPr>
      <dsp:spPr>
        <a:xfrm>
          <a:off x="4383262" y="2175487"/>
          <a:ext cx="3865906" cy="16830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rPr>
            <a:t>We will mostly look up for the Charm pricing of goods and provide them at 99 ,149, 199..</a:t>
          </a:r>
          <a:endParaRPr lang="en-US" sz="1400" kern="1200" dirty="0">
            <a:solidFill>
              <a:schemeClr val="tx1">
                <a:lumMod val="85000"/>
                <a:lumOff val="15000"/>
              </a:schemeClr>
            </a:solidFill>
            <a:latin typeface="Arial Black" panose="020B0A04020102020204" pitchFamily="34" charset="0"/>
          </a:endParaRPr>
        </a:p>
      </dsp:txBody>
      <dsp:txXfrm>
        <a:off x="4465423" y="2257648"/>
        <a:ext cx="3701584" cy="1518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8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15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2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053D55-3F00-C790-55A0-300767556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718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D0E4153-96AC-8F75-16F9-00C651E6B031}"/>
              </a:ext>
            </a:extLst>
          </p:cNvPr>
          <p:cNvSpPr/>
          <p:nvPr/>
        </p:nvSpPr>
        <p:spPr>
          <a:xfrm>
            <a:off x="4254007" y="304109"/>
            <a:ext cx="7855232" cy="175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ARTS AND COMMERCE COLLEGE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9187B3-EBE1-48DB-61DE-A64823D35C8B}"/>
              </a:ext>
            </a:extLst>
          </p:cNvPr>
          <p:cNvSpPr/>
          <p:nvPr/>
        </p:nvSpPr>
        <p:spPr>
          <a:xfrm>
            <a:off x="6835390" y="4713778"/>
            <a:ext cx="2692466" cy="1204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Prepared By:-</a:t>
            </a:r>
          </a:p>
          <a:p>
            <a:pPr algn="ctr"/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Garima Shrivastava
</a:t>
            </a:r>
            <a:r>
              <a:rPr lang="en-US" sz="1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M.Com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1st Year
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101B27-8633-889A-14A7-DE81B2261EB2}"/>
              </a:ext>
            </a:extLst>
          </p:cNvPr>
          <p:cNvSpPr/>
          <p:nvPr/>
        </p:nvSpPr>
        <p:spPr>
          <a:xfrm>
            <a:off x="6336093" y="2361589"/>
            <a:ext cx="3691060" cy="944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Project report on business plan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140025-AB4B-8794-8F2D-D643526EE19C}"/>
              </a:ext>
            </a:extLst>
          </p:cNvPr>
          <p:cNvSpPr/>
          <p:nvPr/>
        </p:nvSpPr>
        <p:spPr>
          <a:xfrm>
            <a:off x="6159347" y="3464478"/>
            <a:ext cx="3898827" cy="1125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CUSTOMISED PRODUCTS </a:t>
            </a:r>
            <a:endParaRPr lang="en-IN" sz="24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84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B1AF09-1669-25E2-E46B-0D89ACFDB9AC}"/>
              </a:ext>
            </a:extLst>
          </p:cNvPr>
          <p:cNvSpPr/>
          <p:nvPr/>
        </p:nvSpPr>
        <p:spPr>
          <a:xfrm>
            <a:off x="1074656" y="282804"/>
            <a:ext cx="7126664" cy="171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9CD973-CC51-F65D-3660-14F900F16A6B}"/>
              </a:ext>
            </a:extLst>
          </p:cNvPr>
          <p:cNvSpPr/>
          <p:nvPr/>
        </p:nvSpPr>
        <p:spPr>
          <a:xfrm>
            <a:off x="641022" y="2149309"/>
            <a:ext cx="7673419" cy="356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Customization is a great business strategy because it makes customers happier, and happy customers repeat customers.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Magnifying glass on clear background">
            <a:extLst>
              <a:ext uri="{FF2B5EF4-FFF2-40B4-BE49-F238E27FC236}">
                <a16:creationId xmlns:a16="http://schemas.microsoft.com/office/drawing/2014/main" id="{0981C439-EA09-77C9-FF93-794654C87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8" r="14334" b="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FF8BC0A-79B5-18F3-6A40-5B961247DEE7}"/>
              </a:ext>
            </a:extLst>
          </p:cNvPr>
          <p:cNvSpPr/>
          <p:nvPr/>
        </p:nvSpPr>
        <p:spPr>
          <a:xfrm>
            <a:off x="6253758" y="1214979"/>
            <a:ext cx="4147794" cy="401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  <a:endParaRPr lang="en-IN" sz="4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2F1808-04DD-A253-8D42-D65E2A91FC78}"/>
              </a:ext>
            </a:extLst>
          </p:cNvPr>
          <p:cNvSpPr/>
          <p:nvPr/>
        </p:nvSpPr>
        <p:spPr>
          <a:xfrm>
            <a:off x="4487159" y="2950590"/>
            <a:ext cx="7704841" cy="312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Customised</a:t>
            </a:r>
            <a:r>
              <a:rPr lang="en-US" sz="2800" b="1" u="sng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products </a:t>
            </a:r>
          </a:p>
          <a:p>
            <a:pPr algn="ctr"/>
            <a:endParaRPr lang="en-US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Customization of products means a customer can select features like color, design, functionalities, add-on components or other options to make a more unique item rather than a mass produced one. For example, a shoe company can allow customers to design and order a one-of-a-kind sneakers through their online platform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1BAAE6-659F-95A1-DE9D-D18D4A7124FF}"/>
              </a:ext>
            </a:extLst>
          </p:cNvPr>
          <p:cNvSpPr/>
          <p:nvPr/>
        </p:nvSpPr>
        <p:spPr>
          <a:xfrm>
            <a:off x="556180" y="80129"/>
            <a:ext cx="8399284" cy="3124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u="sng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What is a </a:t>
            </a:r>
            <a:r>
              <a:rPr lang="en-US" sz="2800" b="1" i="0" u="sng" dirty="0" err="1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customised</a:t>
            </a:r>
            <a:r>
              <a:rPr lang="en-US" sz="2800" b="1" i="0" u="sng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 product..?</a:t>
            </a:r>
          </a:p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Product customization refers to enabling customers to personalize a product according to their needs and preferences. Add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exclusive functionalities, templates, and flexibility with product design all count as different forms of personalization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779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1C25-09EA-6E51-9E53-80AA7617046F}"/>
              </a:ext>
            </a:extLst>
          </p:cNvPr>
          <p:cNvSpPr/>
          <p:nvPr/>
        </p:nvSpPr>
        <p:spPr>
          <a:xfrm>
            <a:off x="1706253" y="329938"/>
            <a:ext cx="6909846" cy="161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Some example of customized products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ACD47B-6090-564A-02AA-F65670E86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" y="2116317"/>
            <a:ext cx="2135419" cy="1842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35A3E-8700-8F0C-7C6C-7F18B7113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35" y="2116318"/>
            <a:ext cx="2135418" cy="1842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09E873-5724-81E0-83D6-96348978E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6" y="2116316"/>
            <a:ext cx="3719122" cy="38885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7DFF70-4311-A28F-899D-46F1FEF7A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3" y="4133654"/>
            <a:ext cx="2965617" cy="19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53AFB9-BEE9-E715-49BD-9DB3EB3C943E}"/>
              </a:ext>
            </a:extLst>
          </p:cNvPr>
          <p:cNvSpPr/>
          <p:nvPr/>
        </p:nvSpPr>
        <p:spPr>
          <a:xfrm>
            <a:off x="989813" y="273378"/>
            <a:ext cx="7673419" cy="1847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Some example of customized products</a:t>
            </a: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F1C30-F740-00D4-1412-7BC93BE4F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4" y="2121031"/>
            <a:ext cx="2480559" cy="1960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7C5F7-90B1-A51B-B07E-4D4EED313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07" y="2040903"/>
            <a:ext cx="3015311" cy="3973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E4B2D6-98A9-DC5B-1485-BA7170CA5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15" y="2432116"/>
            <a:ext cx="2480559" cy="1649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77B1D3-AB7C-67AB-ECFF-A794B850F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3" y="4484804"/>
            <a:ext cx="1905000" cy="1444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73E5E6-F5FE-31C5-D004-576A47491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15" y="4279769"/>
            <a:ext cx="2480559" cy="16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8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AA3BDA6-0CF7-111B-D35F-F4509ADBA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40322"/>
              </p:ext>
            </p:extLst>
          </p:nvPr>
        </p:nvGraphicFramePr>
        <p:xfrm>
          <a:off x="1556248" y="1956972"/>
          <a:ext cx="8540685" cy="431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DF1C3FE2-BD63-8476-5283-32C3F3357289}"/>
              </a:ext>
            </a:extLst>
          </p:cNvPr>
          <p:cNvSpPr/>
          <p:nvPr/>
        </p:nvSpPr>
        <p:spPr>
          <a:xfrm>
            <a:off x="2546583" y="281449"/>
            <a:ext cx="6560015" cy="1602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Project goal and scope</a:t>
            </a:r>
            <a:endParaRPr lang="en-IN" sz="2800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8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bstract blurred background of department store">
            <a:extLst>
              <a:ext uri="{FF2B5EF4-FFF2-40B4-BE49-F238E27FC236}">
                <a16:creationId xmlns:a16="http://schemas.microsoft.com/office/drawing/2014/main" id="{C86F224C-22CB-85E3-D204-00CDD4715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84" r="35455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936E726-05C6-CF89-9D7A-D06D21093928}"/>
              </a:ext>
            </a:extLst>
          </p:cNvPr>
          <p:cNvSpPr/>
          <p:nvPr/>
        </p:nvSpPr>
        <p:spPr>
          <a:xfrm>
            <a:off x="4618333" y="170259"/>
            <a:ext cx="6179406" cy="1802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Mode of operations</a:t>
            </a:r>
            <a:endParaRPr lang="en-IN" sz="2800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4989C6-C501-075E-689E-C24E39F02EF0}"/>
              </a:ext>
            </a:extLst>
          </p:cNvPr>
          <p:cNvSpPr/>
          <p:nvPr/>
        </p:nvSpPr>
        <p:spPr>
          <a:xfrm>
            <a:off x="4465216" y="2445350"/>
            <a:ext cx="6485640" cy="2252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I’ll go for the online mode to sale our products and also connect with the retailers regarding it.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3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Periodic table of elements">
            <a:extLst>
              <a:ext uri="{FF2B5EF4-FFF2-40B4-BE49-F238E27FC236}">
                <a16:creationId xmlns:a16="http://schemas.microsoft.com/office/drawing/2014/main" id="{4B61921A-320B-FE33-9E2B-21CE788F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8" r="30130" b="9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146CA55-1EC6-FCFD-4187-C891DB3E3396}"/>
              </a:ext>
            </a:extLst>
          </p:cNvPr>
          <p:cNvSpPr/>
          <p:nvPr/>
        </p:nvSpPr>
        <p:spPr>
          <a:xfrm>
            <a:off x="5297864" y="131975"/>
            <a:ext cx="5740924" cy="1621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err="1">
                <a:solidFill>
                  <a:srgbClr val="002060"/>
                </a:solidFill>
                <a:latin typeface="Algerian" panose="04020705040A02060702" pitchFamily="82" charset="0"/>
              </a:rPr>
              <a:t>Profita</a:t>
            </a:r>
            <a:r>
              <a:rPr lang="en-US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 calculation</a:t>
            </a:r>
            <a:endParaRPr lang="en-IN" sz="2800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6C7B22-E79F-B995-CE95-932765A21D7B}"/>
              </a:ext>
            </a:extLst>
          </p:cNvPr>
          <p:cNvSpPr/>
          <p:nvPr/>
        </p:nvSpPr>
        <p:spPr>
          <a:xfrm>
            <a:off x="5189922" y="1885361"/>
            <a:ext cx="6231117" cy="400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Product cost – 35-40 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Printing -12-15 Rs Packing -3-4 Rs Electricity cost per product -4-5 Rs  Overall cost = 60 -65₹</a:t>
            </a: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approx.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Expected sale through website plus other sources 500 product  in a month it will be -500×99= 49500 And approx. 20%-25%  margin on per product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so It profit estimation 10000-12500.</a:t>
            </a:r>
          </a:p>
          <a:p>
            <a:pPr algn="ctr">
              <a:lnSpc>
                <a:spcPct val="150000"/>
              </a:lnSpc>
            </a:pP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9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AF5D35A-24C7-0E3E-9CAA-FBE0335083D8}"/>
              </a:ext>
            </a:extLst>
          </p:cNvPr>
          <p:cNvSpPr/>
          <p:nvPr/>
        </p:nvSpPr>
        <p:spPr>
          <a:xfrm>
            <a:off x="565150" y="33954"/>
            <a:ext cx="6674178" cy="1834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Project report at a glance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197C26-01FF-975C-48C5-92F2DCDDE708}"/>
              </a:ext>
            </a:extLst>
          </p:cNvPr>
          <p:cNvSpPr/>
          <p:nvPr/>
        </p:nvSpPr>
        <p:spPr>
          <a:xfrm>
            <a:off x="657929" y="1934449"/>
            <a:ext cx="6674178" cy="421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DETAILS OF UNIT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 AND ADDRESS OF A UNIT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R.M FASHION HUB ( REASONABLE MATERIAL FASHION HUB 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GOPAL GANJ SAGAR M</a:t>
            </a:r>
            <a:r>
              <a:rPr lang="en-IN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EMAIL- GARIMA.SHRIVASTAVA02@GMAIL.COM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PHONE- 9644260275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CONSTITUTION – PVT LTD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TOTAL PROJECT COST- 300000/-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WORKING CAPITAL-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PROFITABLILITY- 20%</a:t>
            </a:r>
          </a:p>
          <a:p>
            <a:pPr>
              <a:lnSpc>
                <a:spcPct val="150000"/>
              </a:lnSpc>
            </a:pPr>
            <a:endParaRPr lang="en-US" sz="18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15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5219A5-06F1-75B8-89D4-D55AD7DBE36B}"/>
              </a:ext>
            </a:extLst>
          </p:cNvPr>
          <p:cNvSpPr/>
          <p:nvPr/>
        </p:nvSpPr>
        <p:spPr>
          <a:xfrm>
            <a:off x="2187020" y="134821"/>
            <a:ext cx="5194168" cy="1436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FIGURE AND FACTS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938CA-AA7F-2EC2-DB5E-46D750046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9" y="1878782"/>
            <a:ext cx="1975800" cy="1643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D4BDBE-5C73-3EFE-0028-560146679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04" y="1960775"/>
            <a:ext cx="2099035" cy="1561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697A2B-2E89-5A45-90A6-C52805885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72" y="1866507"/>
            <a:ext cx="2099035" cy="1643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99B11-4B98-B4F4-88E0-A382B474E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23" y="4015819"/>
            <a:ext cx="2564090" cy="198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A998F2-4B80-899D-0BC9-6B937AAEF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21" y="4015819"/>
            <a:ext cx="2564090" cy="20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338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3D3523"/>
      </a:dk2>
      <a:lt2>
        <a:srgbClr val="E2E5E8"/>
      </a:lt2>
      <a:accent1>
        <a:srgbClr val="CD965D"/>
      </a:accent1>
      <a:accent2>
        <a:srgbClr val="D98C84"/>
      </a:accent2>
      <a:accent3>
        <a:srgbClr val="A8A466"/>
      </a:accent3>
      <a:accent4>
        <a:srgbClr val="5BAFB6"/>
      </a:accent4>
      <a:accent5>
        <a:srgbClr val="77A7D5"/>
      </a:accent5>
      <a:accent6>
        <a:srgbClr val="6972D0"/>
      </a:accent6>
      <a:hlink>
        <a:srgbClr val="6084A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</vt:lpstr>
      <vt:lpstr>Arial Black</vt:lpstr>
      <vt:lpstr>Arial Narrow</vt:lpstr>
      <vt:lpstr>Arial Rounded MT Bold</vt:lpstr>
      <vt:lpstr>Neue Haas Grotesk Text Pro</vt:lpstr>
      <vt:lpstr>Wingdings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Arts and commerce college</dc:title>
  <dc:creator>919644260275</dc:creator>
  <cp:lastModifiedBy>Drx Mayank</cp:lastModifiedBy>
  <cp:revision>11</cp:revision>
  <dcterms:created xsi:type="dcterms:W3CDTF">2023-01-10T18:05:22Z</dcterms:created>
  <dcterms:modified xsi:type="dcterms:W3CDTF">2023-01-13T10:24:32Z</dcterms:modified>
</cp:coreProperties>
</file>