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95" r:id="rId8"/>
    <p:sldId id="299" r:id="rId9"/>
    <p:sldId id="266" r:id="rId10"/>
    <p:sldId id="268" r:id="rId11"/>
    <p:sldId id="270" r:id="rId12"/>
    <p:sldId id="272" r:id="rId13"/>
    <p:sldId id="282" r:id="rId14"/>
    <p:sldId id="283" r:id="rId15"/>
    <p:sldId id="284" r:id="rId16"/>
    <p:sldId id="285" r:id="rId17"/>
    <p:sldId id="292" r:id="rId18"/>
    <p:sldId id="290" r:id="rId19"/>
    <p:sldId id="300" r:id="rId20"/>
    <p:sldId id="296" r:id="rId21"/>
    <p:sldId id="297" r:id="rId22"/>
    <p:sldId id="298" r:id="rId23"/>
    <p:sldId id="286" r:id="rId24"/>
    <p:sldId id="301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77" y="1051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Digestion Problem </a:t>
            </a:r>
          </a:p>
        </c:rich>
      </c:tx>
      <c:layout>
        <c:manualLayout>
          <c:xMode val="edge"/>
          <c:yMode val="edge"/>
          <c:x val="0.23562289375556633"/>
          <c:y val="3.0594128336345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1602912749427507"/>
          <c:w val="0.9570846565820218"/>
          <c:h val="0.8272329703408670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484-4E6B-812D-9C07CB06C0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484-4E6B-812D-9C07CB06C08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97C67F-3836-494E-A4BD-2F33C53E7291}" type="CATEGORYNAME">
                      <a:rPr lang="en-US" smtClean="0"/>
                      <a:pPr/>
                      <a:t>[CATEGORY NAME]</a:t>
                    </a:fld>
                    <a:r>
                      <a:rPr lang="en-US" dirty="0"/>
                      <a:t> 50%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195588007219443"/>
                      <c:h val="0.324071997613723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484-4E6B-812D-9C07CB06C08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AAD0EF-ADE5-466B-9667-AAA6FB0CAFE6}" type="CATEGORYNAME">
                      <a:rPr lang="en-US" smtClean="0"/>
                      <a:pPr/>
                      <a:t>[CATEGORY NAME]</a:t>
                    </a:fld>
                    <a:r>
                      <a:rPr lang="en-US" dirty="0"/>
                      <a:t> 50%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21180271711625"/>
                      <c:h val="0.324071997613723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484-4E6B-812D-9C07CB06C0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HEALTHY POPULATION</c:v>
                </c:pt>
                <c:pt idx="1">
                  <c:v> DIGESTION Problem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84-4E6B-812D-9C07CB06C08B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681248518817051E-3"/>
          <c:y val="0.81079931039887143"/>
          <c:w val="0.98157597564367705"/>
          <c:h val="0.189200689601128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Diabetes Problem </a:t>
            </a:r>
          </a:p>
        </c:rich>
      </c:tx>
      <c:layout>
        <c:manualLayout>
          <c:xMode val="edge"/>
          <c:yMode val="edge"/>
          <c:x val="0.12405467903287833"/>
          <c:y val="2.9979215197652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4784602048115602E-3"/>
          <c:y val="0.12194626196472051"/>
          <c:w val="0.95336846887353643"/>
          <c:h val="0.8314371245808347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Diabetes Problem in INDIA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7591-4AF2-9694-5E0289ED87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7591-4AF2-9694-5E0289ED8758}"/>
              </c:ext>
            </c:extLst>
          </c:dPt>
          <c:dLbls>
            <c:dLbl>
              <c:idx val="0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738602607810458"/>
                      <c:h val="0.27486781709371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591-4AF2-9694-5E0289ED8758}"/>
                </c:ext>
              </c:extLst>
            </c:dLbl>
            <c:dLbl>
              <c:idx val="1"/>
              <c:layout>
                <c:manualLayout>
                  <c:x val="0.23324935160026136"/>
                  <c:y val="0.144868591792070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2481791514189"/>
                      <c:h val="0.27486781709371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591-4AF2-9694-5E0289ED87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UNAFFECT</c:v>
                </c:pt>
                <c:pt idx="1">
                  <c:v>AFFECTED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91-4AF2-9694-5E0289ED875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735856080746041"/>
          <c:y val="0.87848662676970157"/>
          <c:w val="0.63313009856911806"/>
          <c:h val="0.12151337323029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BRAIN Problem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9375014609993754E-2"/>
          <c:y val="0.13394228006734687"/>
          <c:w val="0.93124998308316509"/>
          <c:h val="0.7641385907553732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BRAIN Problem In INDIA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2318-49E1-A740-B7BC8018527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2318-49E1-A740-B7BC8018527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3BF3FA3-343F-4AF7-A2D5-F7AD579D2F4F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 96%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503895014484938"/>
                      <c:h val="0.186755967300995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318-49E1-A740-B7BC8018527C}"/>
                </c:ext>
              </c:extLst>
            </c:dLbl>
            <c:dLbl>
              <c:idx val="1"/>
              <c:layout>
                <c:manualLayout>
                  <c:x val="0.15752966574791349"/>
                  <c:y val="0.1576587802900742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AFFECTED</a:t>
                    </a:r>
                    <a:r>
                      <a:rPr lang="en-US" baseline="0" dirty="0"/>
                      <a:t> 4%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751040193928092"/>
                      <c:h val="0.1867559673009952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2318-49E1-A740-B7BC80185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UNAFFECTED</c:v>
                </c:pt>
                <c:pt idx="1">
                  <c:v>AFFECTED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 formatCode="General">
                  <c:v>96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18-49E1-A740-B7BC8018527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HEART PROBLEM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HEART PROBLEM IN INDIA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37FF-4929-9D62-1B5487CA0A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37FF-4929-9D62-1B5487CA0A24}"/>
              </c:ext>
            </c:extLst>
          </c:dPt>
          <c:dLbls>
            <c:dLbl>
              <c:idx val="0"/>
              <c:layout>
                <c:manualLayout>
                  <c:x val="-2.3989462854527761E-2"/>
                  <c:y val="-0.28178859335510958"/>
                </c:manualLayout>
              </c:layout>
              <c:tx>
                <c:rich>
                  <a:bodyPr/>
                  <a:lstStyle/>
                  <a:p>
                    <a:fld id="{FCFBE148-DDD9-4A5E-B9D1-0482D55AF2D9}" type="CATEGORYNAME">
                      <a:rPr lang="en-US" smtClean="0"/>
                      <a:pPr/>
                      <a:t>[CATEGORY NAME]</a:t>
                    </a:fld>
                    <a:r>
                      <a:rPr lang="en-US" dirty="0"/>
                      <a:t> 99%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03835881465426"/>
                      <c:h val="0.1524877893987538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7FF-4929-9D62-1B5487CA0A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DC2BFA-BB75-4D4D-A47D-546D63E5A960}" type="CATEGORYNAME">
                      <a:rPr lang="en-US" smtClean="0"/>
                      <a:pPr/>
                      <a:t>[CATEGORY NAME]</a:t>
                    </a:fld>
                    <a:r>
                      <a:rPr lang="en-US" dirty="0"/>
                      <a:t> 1%</a:t>
                    </a: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7FF-4929-9D62-1B5487CA0A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UNAFFECTED</c:v>
                </c:pt>
                <c:pt idx="1">
                  <c:v>AFFECTED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F-4929-9D62-1B5487CA0A2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Digestion </cx:pt>
          <cx:pt idx="1">Diabetes</cx:pt>
          <cx:pt idx="2">Heart</cx:pt>
          <cx:pt idx="3">Brain</cx:pt>
        </cx:lvl>
      </cx:strDim>
      <cx:numDim type="size">
        <cx:f>Sheet1!$B$2:$B$5</cx:f>
        <cx:lvl ptCount="4" formatCode="General">
          <cx:pt idx="0">16250</cx:pt>
          <cx:pt idx="1">325</cx:pt>
          <cx:pt idx="2">130</cx:pt>
          <cx:pt idx="3">32.5</cx:pt>
        </cx:lvl>
      </cx:numDim>
    </cx:data>
  </cx:chartData>
  <cx:chart>
    <cx:title pos="t" align="ctr" overlay="0">
      <cx:tx>
        <cx:txData>
          <cx:v>Market Size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</a:rPr>
            <a:t>Market Size</a:t>
          </a:r>
        </a:p>
      </cx:txPr>
    </cx:title>
    <cx:plotArea>
      <cx:plotAreaRegion>
        <cx:series layoutId="sunburst" uniqueId="{961CA643-F85A-4FD5-84DD-6910A03BAB6B}">
          <cx:tx>
            <cx:txData>
              <cx:f>Sheet1!$B$1</cx:f>
              <cx:v>Market Size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9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66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0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6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0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7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4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9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6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7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C4C8-3C21-4350-A60F-2336FE535A93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A41B20-EEAA-4EE8-90F6-F20847ECC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ungreenabhay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E4A-30A8-A62C-D043-8B0965381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05849"/>
            <a:ext cx="7766936" cy="1646302"/>
          </a:xfrm>
        </p:spPr>
        <p:txBody>
          <a:bodyPr/>
          <a:lstStyle/>
          <a:p>
            <a:r>
              <a:rPr lang="en-IN" sz="9600" dirty="0" err="1"/>
              <a:t>Sanjeevni</a:t>
            </a:r>
            <a:r>
              <a:rPr lang="en-IN" sz="9600" dirty="0"/>
              <a:t> 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4EC22-E214-1F94-F38A-8F1DCDE62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LIVE LIFE HEALTHY LIFE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DA900-8993-30F6-12A3-40FBADA8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06" y="113642"/>
            <a:ext cx="7058526" cy="26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6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937E-8E24-242A-EAD7-FBE7031A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8477"/>
            <a:ext cx="6627377" cy="994925"/>
          </a:xfrm>
        </p:spPr>
        <p:txBody>
          <a:bodyPr>
            <a:normAutofit/>
          </a:bodyPr>
          <a:lstStyle/>
          <a:p>
            <a:r>
              <a:rPr lang="en-IN" sz="2000" dirty="0"/>
              <a:t>Digestion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B247-4458-EDDD-4C30-199535E1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9" y="1704235"/>
            <a:ext cx="3236815" cy="1320800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Digestion problem is 50%(65 Crore) of the country’s population</a:t>
            </a:r>
          </a:p>
          <a:p>
            <a:r>
              <a:rPr lang="en-US" sz="18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TOTAL POPULATION 130 CRORE.</a:t>
            </a:r>
            <a:r>
              <a:rPr lang="en-US" sz="1800" b="0" cap="none" spc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data is from the 2019-2020 year.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 b="0" cap="none" spc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961E7B-E28F-D7F6-058B-20A74ACC1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634868"/>
              </p:ext>
            </p:extLst>
          </p:nvPr>
        </p:nvGraphicFramePr>
        <p:xfrm>
          <a:off x="191811" y="3476366"/>
          <a:ext cx="3303947" cy="255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AAE9FDD-9E0D-FF25-ACA4-CC7C17C64F8C}"/>
              </a:ext>
            </a:extLst>
          </p:cNvPr>
          <p:cNvSpPr txBox="1">
            <a:spLocks/>
          </p:cNvSpPr>
          <p:nvPr/>
        </p:nvSpPr>
        <p:spPr>
          <a:xfrm>
            <a:off x="191812" y="1248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Our customer size  in INDIA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E4E5C0-FEE7-DF6D-5679-3D733B2DBA9B}"/>
              </a:ext>
            </a:extLst>
          </p:cNvPr>
          <p:cNvSpPr txBox="1">
            <a:spLocks/>
          </p:cNvSpPr>
          <p:nvPr/>
        </p:nvSpPr>
        <p:spPr>
          <a:xfrm>
            <a:off x="5556831" y="1179120"/>
            <a:ext cx="290362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/>
              <a:t>Diabetes problem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00288B-7EA2-3796-CA54-E41BB5A75031}"/>
              </a:ext>
            </a:extLst>
          </p:cNvPr>
          <p:cNvSpPr txBox="1">
            <a:spLocks/>
          </p:cNvSpPr>
          <p:nvPr/>
        </p:nvSpPr>
        <p:spPr>
          <a:xfrm>
            <a:off x="5530747" y="1632358"/>
            <a:ext cx="3189237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Diabetes problem is 10%(13 Crore) of the country’s population.</a:t>
            </a:r>
          </a:p>
          <a:p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TOTAL POPULATION 130 CRORE.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data is from the 2019-2020 year.</a:t>
            </a: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F248772-EAD3-AB49-9BB6-E23B52F0D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622666"/>
              </p:ext>
            </p:extLst>
          </p:nvPr>
        </p:nvGraphicFramePr>
        <p:xfrm>
          <a:off x="5477075" y="3613560"/>
          <a:ext cx="3236815" cy="206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6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168D-CF98-1EBE-9DA6-799EB8C7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95" y="1246232"/>
            <a:ext cx="8596668" cy="1320800"/>
          </a:xfrm>
        </p:spPr>
        <p:txBody>
          <a:bodyPr>
            <a:normAutofit/>
          </a:bodyPr>
          <a:lstStyle/>
          <a:p>
            <a:r>
              <a:rPr lang="en-IN" sz="2400" dirty="0"/>
              <a:t>Brain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8767-BDA3-C3A4-5EE2-E1CA5230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45" y="2367627"/>
            <a:ext cx="3477287" cy="1662207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Brain problem is 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4% (5.20 Crore)of the country’s population.</a:t>
            </a:r>
          </a:p>
          <a:p>
            <a:r>
              <a:rPr lang="en-US" sz="18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POPULATION 130 CRORE.</a:t>
            </a:r>
            <a:r>
              <a:rPr lang="en-US" sz="1800" b="0" cap="none" spc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data is from the 2019-2020 year.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800" b="0" cap="none" spc="0" dirty="0">
              <a:ln w="0"/>
              <a:solidFill>
                <a:schemeClr val="accent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FB60C2-96CB-4AE1-8C0E-854E33A82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309347"/>
              </p:ext>
            </p:extLst>
          </p:nvPr>
        </p:nvGraphicFramePr>
        <p:xfrm>
          <a:off x="256675" y="3704109"/>
          <a:ext cx="2899219" cy="209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5F1AE2B-0BE4-28AE-804F-C8807B44D682}"/>
              </a:ext>
            </a:extLst>
          </p:cNvPr>
          <p:cNvSpPr txBox="1">
            <a:spLocks/>
          </p:cNvSpPr>
          <p:nvPr/>
        </p:nvSpPr>
        <p:spPr>
          <a:xfrm>
            <a:off x="191812" y="1167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Our customer size  in INDIA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88EBDB-F634-A2C6-97B3-CC71FABCB4C6}"/>
              </a:ext>
            </a:extLst>
          </p:cNvPr>
          <p:cNvSpPr txBox="1">
            <a:spLocks/>
          </p:cNvSpPr>
          <p:nvPr/>
        </p:nvSpPr>
        <p:spPr>
          <a:xfrm>
            <a:off x="5532555" y="1246232"/>
            <a:ext cx="306118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Heart problem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D4832-F2DE-FB26-7C81-E62CBF93672B}"/>
              </a:ext>
            </a:extLst>
          </p:cNvPr>
          <p:cNvSpPr txBox="1">
            <a:spLocks/>
          </p:cNvSpPr>
          <p:nvPr/>
        </p:nvSpPr>
        <p:spPr>
          <a:xfrm>
            <a:off x="5462123" y="2041902"/>
            <a:ext cx="2945502" cy="1662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Heart problem is 1%(1.3 Crore) of the country’s population.</a:t>
            </a:r>
          </a:p>
          <a:p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POPULATION 130 CRORE. 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data is from the 2019-2020 year.</a:t>
            </a:r>
          </a:p>
          <a:p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594A00-A747-E559-A34C-71A9184E0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606612"/>
              </p:ext>
            </p:extLst>
          </p:nvPr>
        </p:nvGraphicFramePr>
        <p:xfrm>
          <a:off x="4588184" y="3726844"/>
          <a:ext cx="4571257" cy="256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338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DCE6-6EC5-007B-F61A-8BF49E5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MARKET SIZE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17F9-BEA4-5F75-ED89-E4115E069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5133531" cy="3880773"/>
          </a:xfrm>
        </p:spPr>
        <p:txBody>
          <a:bodyPr/>
          <a:lstStyle/>
          <a:p>
            <a:r>
              <a:rPr lang="en-IN" dirty="0"/>
              <a:t>Digestion problem has a market size of 16250 crores.</a:t>
            </a:r>
          </a:p>
          <a:p>
            <a:r>
              <a:rPr lang="en-IN" dirty="0"/>
              <a:t>Diabetes problem has a market size of 325 crores.</a:t>
            </a:r>
          </a:p>
          <a:p>
            <a:r>
              <a:rPr lang="en-IN" dirty="0"/>
              <a:t>Brain problem has a market size of 130 crores.</a:t>
            </a:r>
          </a:p>
          <a:p>
            <a:r>
              <a:rPr lang="en-IN" dirty="0"/>
              <a:t>Heart problem has a market size of 32 crores.</a:t>
            </a:r>
          </a:p>
          <a:p>
            <a:r>
              <a:rPr lang="en-IN" dirty="0"/>
              <a:t>Total market size 16737 crore. In India (this data is from the 2019-2020 year)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029C7E7-FE5D-B8F1-3D15-E4A0299A93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38825786"/>
                  </p:ext>
                </p:extLst>
              </p:nvPr>
            </p:nvGraphicFramePr>
            <p:xfrm>
              <a:off x="4342037" y="1128337"/>
              <a:ext cx="7177547" cy="48799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029C7E7-FE5D-B8F1-3D15-E4A0299A93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037" y="1128337"/>
                <a:ext cx="7177547" cy="487990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BAABF-505F-BD1C-FF0C-E12B96E240F6}"/>
              </a:ext>
            </a:extLst>
          </p:cNvPr>
          <p:cNvSpPr txBox="1">
            <a:spLocks/>
          </p:cNvSpPr>
          <p:nvPr/>
        </p:nvSpPr>
        <p:spPr>
          <a:xfrm>
            <a:off x="309716" y="5088194"/>
            <a:ext cx="6071421" cy="311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INDIA, 84.5 crore parents will buy our service at Rs 6000 per year for one customer.</a:t>
            </a:r>
          </a:p>
          <a:p>
            <a:r>
              <a:rPr lang="en-IN" sz="2000" dirty="0"/>
              <a:t>This translates into a market potential of Rs 5,07,000 crore per year.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3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 of our bottle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1B5F-41FD-10D0-AA9C-D7C6AC0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6031441" cy="3880773"/>
          </a:xfrm>
        </p:spPr>
        <p:txBody>
          <a:bodyPr/>
          <a:lstStyle/>
          <a:p>
            <a:r>
              <a:rPr lang="en-IN" dirty="0"/>
              <a:t>We will generate revenue from our product VAN DRINK whose price is Rs 250 for a 500ml bottle.</a:t>
            </a:r>
          </a:p>
          <a:p>
            <a:r>
              <a:rPr lang="en-IN" dirty="0"/>
              <a:t>In that we have 45 % expenses and 55% profit.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0695F-99AB-F79A-C4F4-E607B028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54" y="1010867"/>
            <a:ext cx="2734733" cy="44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1B5F-41FD-10D0-AA9C-D7C6AC0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233"/>
            <a:ext cx="8596668" cy="3880773"/>
          </a:xfrm>
        </p:spPr>
        <p:txBody>
          <a:bodyPr/>
          <a:lstStyle/>
          <a:p>
            <a:r>
              <a:rPr lang="en-IN" dirty="0"/>
              <a:t>They can access our service through the following ways.</a:t>
            </a:r>
          </a:p>
          <a:p>
            <a:pPr lvl="1"/>
            <a:r>
              <a:rPr lang="en-IN" dirty="0"/>
              <a:t>1. WhatsApp.</a:t>
            </a:r>
          </a:p>
          <a:p>
            <a:pPr lvl="1"/>
            <a:r>
              <a:rPr lang="en-IN" dirty="0"/>
              <a:t>2. website.</a:t>
            </a:r>
          </a:p>
          <a:p>
            <a:pPr lvl="1"/>
            <a:r>
              <a:rPr lang="en-IN" dirty="0"/>
              <a:t>3. our morning stall.</a:t>
            </a:r>
          </a:p>
          <a:p>
            <a:pPr lvl="1"/>
            <a:r>
              <a:rPr lang="en-IN" dirty="0"/>
              <a:t>WE ARE NOW ALSO AVAILABLE ON MESSHO.</a:t>
            </a:r>
          </a:p>
          <a:p>
            <a:pPr lvl="1"/>
            <a:r>
              <a:rPr lang="en-IN" dirty="0"/>
              <a:t>We are in the progress of installing a healthy cafe.</a:t>
            </a:r>
          </a:p>
          <a:p>
            <a:pPr lvl="1"/>
            <a:r>
              <a:rPr lang="en-IN" dirty="0"/>
              <a:t>We are in process of listing our product on Flipkart, amazon, and our site.</a:t>
            </a:r>
          </a:p>
        </p:txBody>
      </p:sp>
      <p:pic>
        <p:nvPicPr>
          <p:cNvPr id="5" name="Picture 4" descr="2,588 Contact Us Banner Stock Vector Illustration and Royalty Free Contact  Us Banner Clipart">
            <a:extLst>
              <a:ext uri="{FF2B5EF4-FFF2-40B4-BE49-F238E27FC236}">
                <a16:creationId xmlns:a16="http://schemas.microsoft.com/office/drawing/2014/main" id="{F5A6FADC-DC27-BA19-1153-4743F81CE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3071"/>
            <a:ext cx="4361831" cy="29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0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COMPITITION IN MARKET as surf in Bottle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1B5F-41FD-10D0-AA9C-D7C6AC0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15595" cy="3880773"/>
          </a:xfrm>
        </p:spPr>
        <p:txBody>
          <a:bodyPr>
            <a:normAutofit fontScale="92500"/>
          </a:bodyPr>
          <a:lstStyle/>
          <a:p>
            <a:r>
              <a:rPr lang="en-IN" sz="4000" dirty="0"/>
              <a:t>ARG manufacturing companies such as IMC, an</a:t>
            </a:r>
          </a:p>
          <a:p>
            <a:r>
              <a:rPr lang="en-IN" sz="4000" dirty="0"/>
              <a:t>Some </a:t>
            </a:r>
            <a:r>
              <a:rPr lang="en-IN" sz="4000" dirty="0" err="1"/>
              <a:t>sanjeevni</a:t>
            </a:r>
            <a:r>
              <a:rPr lang="en-IN" sz="4000" dirty="0"/>
              <a:t> solution manufacturers.</a:t>
            </a:r>
          </a:p>
          <a:p>
            <a:r>
              <a:rPr lang="en-IN" sz="4000" dirty="0"/>
              <a:t>No awareness regarding VAN DRINK.</a:t>
            </a:r>
          </a:p>
          <a:p>
            <a:r>
              <a:rPr lang="en-IN" sz="4000" dirty="0"/>
              <a:t>In case of CAFE model the competition is with Starbucks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                                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1B5F-41FD-10D0-AA9C-D7C6AC0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71129" cy="3880773"/>
          </a:xfrm>
        </p:spPr>
        <p:txBody>
          <a:bodyPr/>
          <a:lstStyle/>
          <a:p>
            <a:r>
              <a:rPr lang="en-IN" dirty="0"/>
              <a:t>We are selling our drinks by putting stalls in Tir-1 Cities Parks.</a:t>
            </a:r>
          </a:p>
          <a:p>
            <a:r>
              <a:rPr lang="en-IN" dirty="0"/>
              <a:t>By providing varieties of fruit </a:t>
            </a:r>
            <a:r>
              <a:rPr lang="en-IN" dirty="0" err="1"/>
              <a:t>flavors</a:t>
            </a:r>
            <a:r>
              <a:rPr lang="en-IN" dirty="0"/>
              <a:t>.</a:t>
            </a:r>
          </a:p>
          <a:p>
            <a:r>
              <a:rPr lang="en-IN" dirty="0"/>
              <a:t>Through the online mode, placing our product on amazon, Flipkart, and our site.</a:t>
            </a:r>
          </a:p>
          <a:p>
            <a:r>
              <a:rPr lang="en-IN" dirty="0"/>
              <a:t>We are going for a subscription model for diabetes, and cancer patients.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176957-2614-20EC-F9D7-73FFBABACBDE}"/>
              </a:ext>
            </a:extLst>
          </p:cNvPr>
          <p:cNvSpPr txBox="1">
            <a:spLocks/>
          </p:cNvSpPr>
          <p:nvPr/>
        </p:nvSpPr>
        <p:spPr>
          <a:xfrm>
            <a:off x="4748463" y="2160589"/>
            <a:ext cx="5005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market our customers through morning stall online marketing and offline market.</a:t>
            </a:r>
          </a:p>
          <a:p>
            <a:r>
              <a:rPr lang="en-IN" dirty="0"/>
              <a:t>Holdings where the crowd is held</a:t>
            </a:r>
          </a:p>
          <a:p>
            <a:r>
              <a:rPr lang="en-IN" dirty="0"/>
              <a:t>Morning stalls.</a:t>
            </a:r>
          </a:p>
        </p:txBody>
      </p:sp>
    </p:spTree>
    <p:extLst>
      <p:ext uri="{BB962C8B-B14F-4D97-AF65-F5344CB8AC3E}">
        <p14:creationId xmlns:p14="http://schemas.microsoft.com/office/powerpoint/2010/main" val="63750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USP Unique Selling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1B5F-41FD-10D0-AA9C-D7C6AC0B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production strategy.</a:t>
            </a:r>
          </a:p>
          <a:p>
            <a:r>
              <a:rPr lang="en-IN" dirty="0"/>
              <a:t>Our Unique marketing strategy. By installing a stall in the morning for </a:t>
            </a:r>
            <a:r>
              <a:rPr lang="en-IN" dirty="0" err="1"/>
              <a:t>Sanjivini</a:t>
            </a:r>
            <a:r>
              <a:rPr lang="en-IN" dirty="0"/>
              <a:t> Ras awareness.</a:t>
            </a:r>
          </a:p>
          <a:p>
            <a:r>
              <a:rPr lang="en-IN" dirty="0"/>
              <a:t>We are adopting stall model customers with easy service so they can directly access us.</a:t>
            </a:r>
          </a:p>
        </p:txBody>
      </p:sp>
    </p:spTree>
    <p:extLst>
      <p:ext uri="{BB962C8B-B14F-4D97-AF65-F5344CB8AC3E}">
        <p14:creationId xmlns:p14="http://schemas.microsoft.com/office/powerpoint/2010/main" val="73870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B2560-9E07-14EE-4237-C7AF800B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084" y="3445184"/>
            <a:ext cx="5518484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E07721-B800-63AD-8EE8-2E5824132FEB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REVANUE STAGE </a:t>
            </a:r>
          </a:p>
          <a:p>
            <a:r>
              <a:rPr lang="en-IN" dirty="0"/>
              <a:t>REVANUE – 15000 IN LAST MONTH.</a:t>
            </a:r>
          </a:p>
          <a:p>
            <a:r>
              <a:rPr lang="en-IN" dirty="0"/>
              <a:t>TOTAL CUSTOMER 45  AS WE STARTED FROM 11 AUGUST.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6CEBA-0855-8990-0DAE-CC024441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84" y="38437"/>
            <a:ext cx="1743318" cy="68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856F-23A2-5EA3-4121-8FBA25D9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we face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856B-7A65-1399-93FC-FF4C29C1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Problem-1:- Customer </a:t>
            </a:r>
            <a:r>
              <a:rPr lang="en-IN" dirty="0" err="1"/>
              <a:t>conutinity</a:t>
            </a:r>
            <a:r>
              <a:rPr lang="en-IN" dirty="0"/>
              <a:t>.</a:t>
            </a:r>
          </a:p>
          <a:p>
            <a:r>
              <a:rPr lang="en-IN" dirty="0"/>
              <a:t>Solution-1:- Stall Model in Tir-1 and Tir-2 cities.</a:t>
            </a:r>
          </a:p>
          <a:p>
            <a:r>
              <a:rPr lang="en-IN" dirty="0"/>
              <a:t>Problem-2:- Production continuity.</a:t>
            </a:r>
          </a:p>
          <a:p>
            <a:r>
              <a:rPr lang="en-IN" dirty="0"/>
              <a:t>Solution-2:- Manufacturing unit with </a:t>
            </a:r>
            <a:r>
              <a:rPr lang="en-IN" dirty="0" err="1"/>
              <a:t>gowsala</a:t>
            </a:r>
            <a:r>
              <a:rPr lang="en-IN" dirty="0"/>
              <a:t>.</a:t>
            </a:r>
          </a:p>
          <a:p>
            <a:r>
              <a:rPr lang="en-IN" dirty="0"/>
              <a:t>Problem-3:- Funding issues.</a:t>
            </a:r>
          </a:p>
          <a:p>
            <a:r>
              <a:rPr lang="en-IN" dirty="0"/>
              <a:t>Solution-3:- Need Funding up to 20 Lakh.</a:t>
            </a:r>
          </a:p>
        </p:txBody>
      </p:sp>
    </p:spTree>
    <p:extLst>
      <p:ext uri="{BB962C8B-B14F-4D97-AF65-F5344CB8AC3E}">
        <p14:creationId xmlns:p14="http://schemas.microsoft.com/office/powerpoint/2010/main" val="12514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0A35-86C7-EF53-466B-1D77E8C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>
            <a:noAutofit/>
          </a:bodyPr>
          <a:lstStyle/>
          <a:p>
            <a:r>
              <a:rPr lang="en-IN" sz="9600" dirty="0"/>
              <a:t>PROBLEMS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753896-D9B7-BC9B-0EF9-AF5940DC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 TOO MUCH POLLUTION.</a:t>
            </a:r>
          </a:p>
          <a:p>
            <a:r>
              <a:rPr lang="en-IN" sz="2800" dirty="0"/>
              <a:t>TOO MUCH EATING SNAKES.</a:t>
            </a:r>
          </a:p>
          <a:p>
            <a:r>
              <a:rPr lang="en-IN" sz="2800" dirty="0"/>
              <a:t>GROUND WATER BECOMES TOXIC DUE TO THE DENSE POPULATION.</a:t>
            </a:r>
          </a:p>
          <a:p>
            <a:r>
              <a:rPr lang="en-IN" sz="2800" dirty="0"/>
              <a:t>DRINKING RO WATER (THAT REMOVE MANY TYPE OF ESSENTIAL MINERAL THAT ARE IMPORTANT FOR OUR BODY)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23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2C4D-972B-1A06-C088-3651C364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Revenue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F3776-123E-4284-C2C8-C79F260B4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7" y="1270000"/>
            <a:ext cx="2848860" cy="32536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963976-1A77-3D22-DCF4-DEB815DFC88C}"/>
              </a:ext>
            </a:extLst>
          </p:cNvPr>
          <p:cNvSpPr/>
          <p:nvPr/>
        </p:nvSpPr>
        <p:spPr>
          <a:xfrm>
            <a:off x="3255937" y="1503232"/>
            <a:ext cx="656779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morning stall – In this, we will provide the solution in a cup.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cup will have 20 ml of solution and 30-40 ml of water and the cost of the cup is 20 Rupees. This is for those above 18 years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those below 18 years old cups will have 10 ml of solution and 20-30 ml of water and cost 10 Rupees.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they take our monthly card then we will give them 50% off. </a:t>
            </a:r>
          </a:p>
        </p:txBody>
      </p:sp>
    </p:spTree>
    <p:extLst>
      <p:ext uri="{BB962C8B-B14F-4D97-AF65-F5344CB8AC3E}">
        <p14:creationId xmlns:p14="http://schemas.microsoft.com/office/powerpoint/2010/main" val="421365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BB283-D0E9-7B96-052C-0858BE9D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0434" cy="174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83DD-9A19-B2A2-2C60-90053D5B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04" y="1"/>
            <a:ext cx="1530434" cy="174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2286F-37A3-F4A4-7897-6CE4BEE4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08" y="1"/>
            <a:ext cx="1530434" cy="174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610EE-1685-8163-B61C-AD29AA67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497" y="1"/>
            <a:ext cx="1530434" cy="174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F8F34-C39E-6C70-12F2-5D8877C52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86" y="0"/>
            <a:ext cx="1530434" cy="17478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D6E020-0F24-8048-EE39-C176E9608E72}"/>
              </a:ext>
            </a:extLst>
          </p:cNvPr>
          <p:cNvSpPr/>
          <p:nvPr/>
        </p:nvSpPr>
        <p:spPr>
          <a:xfrm>
            <a:off x="183579" y="1747880"/>
            <a:ext cx="969358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take we have 5-morning stalls.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 or more people are gone for every corner of the 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set up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stall in five corners of the city where on average 2000-3000 people come for a morning walk.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average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if each stall gets 300 customers for 5 stalls so the customer will be 1500 per 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1500 customers and the cost of the cup is 20 Rupees.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revenue in a day is 30,000 Rupees and for a month 9,00,000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Rupees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 month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 year 1,08,00,000.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Expenses are about 55% and 45 % profit.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386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268A-6837-C4B6-6ADF-C79B10A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Investment  for 7%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463B-6634-01AD-D7AF-3401D6B9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81" y="1802001"/>
            <a:ext cx="8596668" cy="3880773"/>
          </a:xfrm>
        </p:spPr>
        <p:txBody>
          <a:bodyPr/>
          <a:lstStyle/>
          <a:p>
            <a:r>
              <a:rPr lang="en-IN" sz="2400" dirty="0"/>
              <a:t>FUNDS REQUIRED IS Rs 20 lakh.</a:t>
            </a:r>
          </a:p>
          <a:p>
            <a:r>
              <a:rPr lang="en-IN" sz="2400" dirty="0"/>
              <a:t>FUNDING purposes are as follows-</a:t>
            </a:r>
          </a:p>
          <a:p>
            <a:r>
              <a:rPr lang="en-IN" dirty="0"/>
              <a:t>FOR OFFICE SPACE</a:t>
            </a:r>
          </a:p>
          <a:p>
            <a:r>
              <a:rPr lang="en-IN" dirty="0"/>
              <a:t>FOR PRODUCTION UNIT</a:t>
            </a:r>
          </a:p>
          <a:p>
            <a:r>
              <a:rPr lang="en-IN" dirty="0"/>
              <a:t>FOR MANPOWER HIRING</a:t>
            </a:r>
          </a:p>
          <a:p>
            <a:r>
              <a:rPr lang="en-IN" dirty="0"/>
              <a:t>FOR RAW MATERIAL</a:t>
            </a:r>
          </a:p>
          <a:p>
            <a:r>
              <a:rPr lang="en-IN" dirty="0"/>
              <a:t>FOR MARKETING</a:t>
            </a:r>
          </a:p>
          <a:p>
            <a:r>
              <a:rPr lang="en-IN" dirty="0"/>
              <a:t>FOR MACHINERY</a:t>
            </a:r>
          </a:p>
        </p:txBody>
      </p:sp>
    </p:spTree>
    <p:extLst>
      <p:ext uri="{BB962C8B-B14F-4D97-AF65-F5344CB8AC3E}">
        <p14:creationId xmlns:p14="http://schemas.microsoft.com/office/powerpoint/2010/main" val="178861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B3CA-0593-675F-07D2-C8407168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AF193-886A-AE64-362A-6F0B125E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6" t="9825" r="13405" b="32982"/>
          <a:stretch/>
        </p:blipFill>
        <p:spPr>
          <a:xfrm>
            <a:off x="804451" y="2149595"/>
            <a:ext cx="2420012" cy="22128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E9A2D-A529-D60C-B439-10EDADD5D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70" b="20868"/>
          <a:stretch/>
        </p:blipFill>
        <p:spPr>
          <a:xfrm>
            <a:off x="6096000" y="1907258"/>
            <a:ext cx="2420012" cy="2455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3B3C75-5AC9-642E-FE04-E08EB1AEAE01}"/>
              </a:ext>
            </a:extLst>
          </p:cNvPr>
          <p:cNvSpPr/>
          <p:nvPr/>
        </p:nvSpPr>
        <p:spPr>
          <a:xfrm>
            <a:off x="229216" y="4518898"/>
            <a:ext cx="3797353" cy="23391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Shivpal</a:t>
            </a:r>
            <a:r>
              <a:rPr lang="en-US" sz="40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Singh </a:t>
            </a:r>
            <a:r>
              <a:rPr lang="en-US" sz="40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Bundela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DIRECTOR</a:t>
            </a:r>
          </a:p>
          <a:p>
            <a:pPr algn="ctr"/>
            <a:r>
              <a:rPr lang="en-US" sz="24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(50% OF CAMP</a:t>
            </a:r>
            <a:r>
              <a:rPr lang="en-US" sz="24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ANY SHARE)</a:t>
            </a:r>
          </a:p>
          <a:p>
            <a:pPr algn="ctr"/>
            <a:r>
              <a:rPr lang="en-US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Postgraduate(M.COM)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2DDF9-28CA-5C48-3FD0-C69BAD4D434C}"/>
              </a:ext>
            </a:extLst>
          </p:cNvPr>
          <p:cNvSpPr/>
          <p:nvPr/>
        </p:nvSpPr>
        <p:spPr>
          <a:xfrm>
            <a:off x="4959676" y="4659876"/>
            <a:ext cx="439767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Abhay P S</a:t>
            </a:r>
            <a:r>
              <a:rPr lang="en-US" sz="40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Bundela</a:t>
            </a:r>
            <a:endParaRPr lang="en-US" sz="40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FOUNDER AND CEO</a:t>
            </a:r>
          </a:p>
          <a:p>
            <a:pPr algn="ctr"/>
            <a:r>
              <a:rPr lang="en-US" sz="240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(50% OF THE COMPANY SHARE)</a:t>
            </a:r>
          </a:p>
          <a:p>
            <a:pPr algn="ctr"/>
            <a:r>
              <a:rPr lang="en-US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Graduation (Running THIRD YEAR)</a:t>
            </a:r>
          </a:p>
          <a:p>
            <a:pPr algn="ctr"/>
            <a:r>
              <a:rPr lang="en-US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B.Tech</a:t>
            </a:r>
            <a:r>
              <a:rPr lang="en-US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(Electronic and communication)</a:t>
            </a:r>
            <a:endParaRPr lang="en-US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8142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0D00-BF9D-C815-3B72-1DEA0A60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you have doubt in our product.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05A1-D20D-9E28-75D1-2D5C946F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try it. </a:t>
            </a:r>
          </a:p>
          <a:p>
            <a:r>
              <a:rPr lang="en-IN" dirty="0"/>
              <a:t>https://www.meesho.com/van-drink/p/2u99je?_ms=1.2.</a:t>
            </a:r>
          </a:p>
        </p:txBody>
      </p:sp>
    </p:spTree>
    <p:extLst>
      <p:ext uri="{BB962C8B-B14F-4D97-AF65-F5344CB8AC3E}">
        <p14:creationId xmlns:p14="http://schemas.microsoft.com/office/powerpoint/2010/main" val="186770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A65B09-B2F5-9B96-2DBE-809E7DAE3A2E}"/>
              </a:ext>
            </a:extLst>
          </p:cNvPr>
          <p:cNvSpPr txBox="1">
            <a:spLocks/>
          </p:cNvSpPr>
          <p:nvPr/>
        </p:nvSpPr>
        <p:spPr>
          <a:xfrm>
            <a:off x="1624103" y="3083081"/>
            <a:ext cx="538215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r>
              <a:rPr lang="en-IN" dirty="0"/>
              <a:t>Parent company name- BUNGREEN BIOFUEL PRIVATE LIMITED.</a:t>
            </a:r>
          </a:p>
          <a:p>
            <a:r>
              <a:rPr lang="en-IN" dirty="0"/>
              <a:t>COMPANY EMAIL ID – </a:t>
            </a:r>
            <a:r>
              <a:rPr lang="en-IN" dirty="0">
                <a:hlinkClick r:id="rId2"/>
              </a:rPr>
              <a:t>bungreenabhay@gmail.com</a:t>
            </a:r>
            <a:endParaRPr lang="en-IN" dirty="0"/>
          </a:p>
          <a:p>
            <a:r>
              <a:rPr lang="en-IN" dirty="0"/>
              <a:t>Company contact no.- 9406601037,7509781348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06D97-A10A-712E-5AC5-9FDA16B19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44" y="663804"/>
            <a:ext cx="7058526" cy="26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EC102B-68CC-5642-3A6D-5BCE5807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0674" cy="68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E3D3-4F39-A224-19E1-FB192484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dia's burden of heart diseases - Civilsdaily">
            <a:extLst>
              <a:ext uri="{FF2B5EF4-FFF2-40B4-BE49-F238E27FC236}">
                <a16:creationId xmlns:a16="http://schemas.microsoft.com/office/drawing/2014/main" id="{E86FB724-E2E4-7D55-11C4-03542575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00" y="0"/>
            <a:ext cx="638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3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6F94-CC83-23F9-20FF-BAA953D6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VAN DRINK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77753-765C-6CA4-A754-1D28839BF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96" y="2483964"/>
            <a:ext cx="2734733" cy="44930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1871-9E26-2A12-406A-9A7C916F521A}"/>
              </a:ext>
            </a:extLst>
          </p:cNvPr>
          <p:cNvSpPr txBox="1">
            <a:spLocks/>
          </p:cNvSpPr>
          <p:nvPr/>
        </p:nvSpPr>
        <p:spPr>
          <a:xfrm>
            <a:off x="677335" y="2160590"/>
            <a:ext cx="3278845" cy="2767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 solution whose name is </a:t>
            </a:r>
            <a:r>
              <a:rPr lang="en-IN" dirty="0" err="1"/>
              <a:t>Sanjivini</a:t>
            </a:r>
            <a:r>
              <a:rPr lang="en-IN" dirty="0"/>
              <a:t> Ras. </a:t>
            </a:r>
          </a:p>
          <a:p>
            <a:r>
              <a:rPr lang="en-IN" dirty="0"/>
              <a:t>It has the following elements.</a:t>
            </a:r>
          </a:p>
          <a:p>
            <a:r>
              <a:rPr lang="en-IN" dirty="0"/>
              <a:t>11 minerals.</a:t>
            </a:r>
          </a:p>
          <a:p>
            <a:r>
              <a:rPr lang="en-IN" dirty="0"/>
              <a:t>8 Vitamins.</a:t>
            </a:r>
          </a:p>
          <a:p>
            <a:r>
              <a:rPr lang="en-IN" dirty="0"/>
              <a:t> 3 Enzymes.</a:t>
            </a:r>
          </a:p>
          <a:p>
            <a:r>
              <a:rPr lang="en-IN" dirty="0"/>
              <a:t>2 Acids.</a:t>
            </a:r>
          </a:p>
          <a:p>
            <a:r>
              <a:rPr lang="en-IN" dirty="0"/>
              <a:t>It is a type of immunity booster</a:t>
            </a:r>
          </a:p>
        </p:txBody>
      </p:sp>
    </p:spTree>
    <p:extLst>
      <p:ext uri="{BB962C8B-B14F-4D97-AF65-F5344CB8AC3E}">
        <p14:creationId xmlns:p14="http://schemas.microsoft.com/office/powerpoint/2010/main" val="78803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2E0-721A-B901-3F11-5F9B22F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1" y="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Minerals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E0D-C297-9CC3-A1C7-078908E5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59833"/>
            <a:ext cx="2411854" cy="287327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Sodium</a:t>
            </a:r>
          </a:p>
          <a:p>
            <a:r>
              <a:rPr lang="en-IN" dirty="0"/>
              <a:t>Calcium</a:t>
            </a:r>
          </a:p>
          <a:p>
            <a:r>
              <a:rPr lang="en-IN" dirty="0"/>
              <a:t>Iron</a:t>
            </a:r>
          </a:p>
          <a:p>
            <a:r>
              <a:rPr lang="en-IN" dirty="0"/>
              <a:t>Zinc</a:t>
            </a:r>
          </a:p>
          <a:p>
            <a:r>
              <a:rPr lang="en-IN" dirty="0"/>
              <a:t>Potassium</a:t>
            </a:r>
          </a:p>
          <a:p>
            <a:r>
              <a:rPr lang="en-IN" dirty="0"/>
              <a:t>Magnesium</a:t>
            </a:r>
          </a:p>
          <a:p>
            <a:r>
              <a:rPr lang="en-IN" dirty="0"/>
              <a:t>Chromium</a:t>
            </a:r>
          </a:p>
          <a:p>
            <a:r>
              <a:rPr lang="en-IN" dirty="0"/>
              <a:t>Iodine </a:t>
            </a:r>
          </a:p>
          <a:p>
            <a:r>
              <a:rPr lang="en-IN" dirty="0"/>
              <a:t>Copper</a:t>
            </a:r>
          </a:p>
          <a:p>
            <a:r>
              <a:rPr lang="en-IN" dirty="0"/>
              <a:t>Selenium</a:t>
            </a:r>
          </a:p>
          <a:p>
            <a:r>
              <a:rPr lang="en-IN" dirty="0" err="1"/>
              <a:t>Maganese</a:t>
            </a:r>
            <a:r>
              <a:rPr lang="en-IN" dirty="0"/>
              <a:t>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2014B2-452A-0D66-6E69-A2E706F4E64A}"/>
              </a:ext>
            </a:extLst>
          </p:cNvPr>
          <p:cNvSpPr txBox="1">
            <a:spLocks/>
          </p:cNvSpPr>
          <p:nvPr/>
        </p:nvSpPr>
        <p:spPr>
          <a:xfrm>
            <a:off x="5037337" y="1320800"/>
            <a:ext cx="1725928" cy="2127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Vitamin B1</a:t>
            </a:r>
          </a:p>
          <a:p>
            <a:r>
              <a:rPr lang="en-IN" dirty="0"/>
              <a:t>Vitamin B2</a:t>
            </a:r>
          </a:p>
          <a:p>
            <a:r>
              <a:rPr lang="en-IN" dirty="0"/>
              <a:t>Vitamin B3</a:t>
            </a:r>
          </a:p>
          <a:p>
            <a:r>
              <a:rPr lang="en-IN" dirty="0"/>
              <a:t>Vitamin B5</a:t>
            </a:r>
          </a:p>
          <a:p>
            <a:r>
              <a:rPr lang="en-IN" dirty="0"/>
              <a:t>Vitamin B6</a:t>
            </a:r>
          </a:p>
          <a:p>
            <a:r>
              <a:rPr lang="en-IN" dirty="0"/>
              <a:t>Vitamin B7</a:t>
            </a:r>
          </a:p>
          <a:p>
            <a:r>
              <a:rPr lang="en-IN" dirty="0"/>
              <a:t>Vitamin B9</a:t>
            </a:r>
          </a:p>
          <a:p>
            <a:r>
              <a:rPr lang="en-IN" dirty="0"/>
              <a:t>Vitamin B12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882DF5B-E6E6-6A65-49B4-152233D20148}"/>
              </a:ext>
            </a:extLst>
          </p:cNvPr>
          <p:cNvSpPr txBox="1">
            <a:spLocks/>
          </p:cNvSpPr>
          <p:nvPr/>
        </p:nvSpPr>
        <p:spPr>
          <a:xfrm>
            <a:off x="4310658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6000" dirty="0"/>
              <a:t>Vitamins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E9D572-BBAD-8294-08BA-94165483588B}"/>
              </a:ext>
            </a:extLst>
          </p:cNvPr>
          <p:cNvSpPr txBox="1">
            <a:spLocks/>
          </p:cNvSpPr>
          <p:nvPr/>
        </p:nvSpPr>
        <p:spPr>
          <a:xfrm>
            <a:off x="594956" y="43331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ENZYMES                   Acids</a:t>
            </a: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8FE0F93-53FA-AE95-260C-AFAD486DF3C8}"/>
              </a:ext>
            </a:extLst>
          </p:cNvPr>
          <p:cNvSpPr txBox="1">
            <a:spLocks/>
          </p:cNvSpPr>
          <p:nvPr/>
        </p:nvSpPr>
        <p:spPr>
          <a:xfrm>
            <a:off x="594956" y="5217902"/>
            <a:ext cx="1917266" cy="1127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/>
              <a:t>Protease</a:t>
            </a:r>
          </a:p>
          <a:p>
            <a:r>
              <a:rPr lang="en-IN" sz="3200"/>
              <a:t>Lipase</a:t>
            </a:r>
          </a:p>
          <a:p>
            <a:r>
              <a:rPr lang="en-IN" sz="3200"/>
              <a:t>Urokinase </a:t>
            </a:r>
            <a:endParaRPr lang="en-IN" sz="32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DFFDB6A-920A-3783-3C3F-D0B583925CD5}"/>
              </a:ext>
            </a:extLst>
          </p:cNvPr>
          <p:cNvSpPr txBox="1">
            <a:spLocks/>
          </p:cNvSpPr>
          <p:nvPr/>
        </p:nvSpPr>
        <p:spPr>
          <a:xfrm>
            <a:off x="4893290" y="5365108"/>
            <a:ext cx="1610598" cy="1492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Fulvic Acid</a:t>
            </a:r>
          </a:p>
          <a:p>
            <a:r>
              <a:rPr lang="en-IN" sz="4000" dirty="0" err="1"/>
              <a:t>Humic</a:t>
            </a:r>
            <a:r>
              <a:rPr lang="en-IN" sz="4000" dirty="0"/>
              <a:t> Acid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95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0AE-F2C8-0421-841B-CAEDD396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30E4-334A-F19C-B215-0AF48B2F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0" y="1778033"/>
            <a:ext cx="4618500" cy="3880773"/>
          </a:xfrm>
        </p:spPr>
        <p:txBody>
          <a:bodyPr/>
          <a:lstStyle/>
          <a:p>
            <a:r>
              <a:rPr lang="en-IN" dirty="0"/>
              <a:t>It helps to recover from debates, heart problems, stomach problems, and blood pressure. Within 4 -5 Months.</a:t>
            </a:r>
          </a:p>
          <a:p>
            <a:r>
              <a:rPr lang="en-IN" dirty="0"/>
              <a:t>It helps in increasing platelets within 2 days it doubles the platelets counts.</a:t>
            </a:r>
          </a:p>
          <a:p>
            <a:r>
              <a:rPr lang="en-IN" dirty="0"/>
              <a:t>It takes it regularly as a tonic to take multivitamins and several minerals that are required for the body to be healthy.</a:t>
            </a:r>
          </a:p>
          <a:p>
            <a:r>
              <a:rPr lang="en-IN" dirty="0"/>
              <a:t>It has zero side effects.</a:t>
            </a:r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2C4B64D-0836-46B0-10DE-0ADBF22A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78" y="867531"/>
            <a:ext cx="3381655" cy="5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D6E7-51A2-271F-04B8-2D8E9E26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0977-CCFD-6AAC-04D7-F644689A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A7A8A351-28DF-D208-D8A5-FF044E1271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757" y="0"/>
            <a:ext cx="5124655" cy="6858000"/>
          </a:xfrm>
          <a:prstGeom prst="rect">
            <a:avLst/>
          </a:prstGeom>
        </p:spPr>
      </p:pic>
      <p:pic>
        <p:nvPicPr>
          <p:cNvPr id="5" name="image3.jpeg">
            <a:extLst>
              <a:ext uri="{FF2B5EF4-FFF2-40B4-BE49-F238E27FC236}">
                <a16:creationId xmlns:a16="http://schemas.microsoft.com/office/drawing/2014/main" id="{E18C87A9-85A6-DE34-66A0-E133E8DAA8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5412" y="-1"/>
            <a:ext cx="577675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26C9-4EDF-0992-9DF3-102FC74C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CUSTOMER 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932C-5D2D-C330-67BC-818AE8E6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147"/>
            <a:ext cx="8596668" cy="3880773"/>
          </a:xfrm>
        </p:spPr>
        <p:txBody>
          <a:bodyPr/>
          <a:lstStyle/>
          <a:p>
            <a:r>
              <a:rPr lang="en-IN" dirty="0"/>
              <a:t>Diabetes patients</a:t>
            </a:r>
          </a:p>
          <a:p>
            <a:r>
              <a:rPr lang="en-IN" dirty="0"/>
              <a:t>Digestion problem</a:t>
            </a:r>
          </a:p>
          <a:p>
            <a:r>
              <a:rPr lang="en-IN" dirty="0"/>
              <a:t>Brain problem</a:t>
            </a:r>
          </a:p>
          <a:p>
            <a:r>
              <a:rPr lang="en-IN" dirty="0"/>
              <a:t>Heart problem</a:t>
            </a:r>
          </a:p>
          <a:p>
            <a:r>
              <a:rPr lang="en-IN" dirty="0"/>
              <a:t>If these people </a:t>
            </a:r>
            <a:r>
              <a:rPr lang="en-US" dirty="0"/>
              <a:t>take our drink as a regular tonic, then get multivitamins</a:t>
            </a:r>
            <a:r>
              <a:rPr lang="en-IN" dirty="0"/>
              <a:t> and several minerals to remain healthy. They will recover from these diseases early.</a:t>
            </a:r>
          </a:p>
          <a:p>
            <a:r>
              <a:rPr lang="en-IN" dirty="0"/>
              <a:t>Healthy person can also take it as a  regular tonic to get multivitamins, minerals, and other essential elements.</a:t>
            </a:r>
          </a:p>
          <a:p>
            <a:r>
              <a:rPr lang="en-IN" dirty="0"/>
              <a:t>Health Conscious People.</a:t>
            </a:r>
          </a:p>
        </p:txBody>
      </p:sp>
    </p:spTree>
    <p:extLst>
      <p:ext uri="{BB962C8B-B14F-4D97-AF65-F5344CB8AC3E}">
        <p14:creationId xmlns:p14="http://schemas.microsoft.com/office/powerpoint/2010/main" val="4100365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1150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</vt:lpstr>
      <vt:lpstr>Sanjeevni Ras</vt:lpstr>
      <vt:lpstr>PROBLEMS</vt:lpstr>
      <vt:lpstr>PowerPoint Presentation</vt:lpstr>
      <vt:lpstr>PowerPoint Presentation</vt:lpstr>
      <vt:lpstr>VAN DRINK</vt:lpstr>
      <vt:lpstr>Minerals</vt:lpstr>
      <vt:lpstr>BENEFITS</vt:lpstr>
      <vt:lpstr>PowerPoint Presentation</vt:lpstr>
      <vt:lpstr>OUR CUSTOMER  IN INDIA</vt:lpstr>
      <vt:lpstr>Digestion problem </vt:lpstr>
      <vt:lpstr>Brain problem </vt:lpstr>
      <vt:lpstr>OUR MARKET SIZE IN INDIA</vt:lpstr>
      <vt:lpstr>BUSINESS MODEL of our bottle</vt:lpstr>
      <vt:lpstr>CUSTOMER ACCESS</vt:lpstr>
      <vt:lpstr>COMPITITION IN MARKET as surf in Bottle</vt:lpstr>
      <vt:lpstr>SALES                                  MARKETING</vt:lpstr>
      <vt:lpstr>USP Unique Selling Proposition</vt:lpstr>
      <vt:lpstr>CURRENT STAGE</vt:lpstr>
      <vt:lpstr>Problem we face and solution</vt:lpstr>
      <vt:lpstr>New Revenue Strategy</vt:lpstr>
      <vt:lpstr>PowerPoint Presentation</vt:lpstr>
      <vt:lpstr>Investment  for 7% of company</vt:lpstr>
      <vt:lpstr>Core team</vt:lpstr>
      <vt:lpstr>If you have doubt in our product.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 DRINK</dc:title>
  <dc:creator>hp india</dc:creator>
  <cp:lastModifiedBy>hp india</cp:lastModifiedBy>
  <cp:revision>17</cp:revision>
  <dcterms:created xsi:type="dcterms:W3CDTF">2022-09-12T10:18:26Z</dcterms:created>
  <dcterms:modified xsi:type="dcterms:W3CDTF">2022-12-27T15:49:18Z</dcterms:modified>
</cp:coreProperties>
</file>