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7"/>
  </p:notesMasterIdLst>
  <p:sldIdLst>
    <p:sldId id="257" r:id="rId2"/>
    <p:sldId id="277" r:id="rId3"/>
    <p:sldId id="278" r:id="rId4"/>
    <p:sldId id="258" r:id="rId5"/>
    <p:sldId id="259" r:id="rId6"/>
    <p:sldId id="279" r:id="rId7"/>
    <p:sldId id="280" r:id="rId8"/>
    <p:sldId id="260" r:id="rId9"/>
    <p:sldId id="261" r:id="rId10"/>
    <p:sldId id="262" r:id="rId11"/>
    <p:sldId id="263" r:id="rId12"/>
    <p:sldId id="281" r:id="rId13"/>
    <p:sldId id="274"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FE0B34-D2A1-422F-9E95-F488D733A832}" type="datetimeFigureOut">
              <a:rPr lang="en-IN" smtClean="0"/>
              <a:t>04-01-2023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750C59-8406-4CCC-933B-787FAF256FEE}" type="slidenum">
              <a:rPr lang="en-IN" smtClean="0"/>
              <a:t>‹#›</a:t>
            </a:fld>
            <a:endParaRPr lang="en-IN" dirty="0"/>
          </a:p>
        </p:txBody>
      </p:sp>
    </p:spTree>
    <p:extLst>
      <p:ext uri="{BB962C8B-B14F-4D97-AF65-F5344CB8AC3E}">
        <p14:creationId xmlns:p14="http://schemas.microsoft.com/office/powerpoint/2010/main" val="407679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9DE9D-CB8A-4E33-B12E-CE6F1638AA1F}" type="slidenum">
              <a:rPr lang="en-IN" smtClean="0"/>
              <a:pPr/>
              <a:t>15</a:t>
            </a:fld>
            <a:endParaRPr lang="en-IN" dirty="0"/>
          </a:p>
        </p:txBody>
      </p:sp>
    </p:spTree>
    <p:extLst>
      <p:ext uri="{BB962C8B-B14F-4D97-AF65-F5344CB8AC3E}">
        <p14:creationId xmlns:p14="http://schemas.microsoft.com/office/powerpoint/2010/main" val="3886909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1EB6D1-49FF-4ECB-9C56-913DD4DAD809}" type="datetimeFigureOut">
              <a:rPr lang="en-IN" smtClean="0"/>
              <a:t>04-01-2023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151C5E-140F-486B-8169-2145AF5E5343}" type="slidenum">
              <a:rPr lang="en-IN" smtClean="0"/>
              <a:t>‹#›</a:t>
            </a:fld>
            <a:endParaRPr lang="en-IN" dirty="0"/>
          </a:p>
        </p:txBody>
      </p:sp>
    </p:spTree>
    <p:extLst>
      <p:ext uri="{BB962C8B-B14F-4D97-AF65-F5344CB8AC3E}">
        <p14:creationId xmlns:p14="http://schemas.microsoft.com/office/powerpoint/2010/main" val="3469508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EB6D1-49FF-4ECB-9C56-913DD4DAD809}" type="datetimeFigureOut">
              <a:rPr lang="en-IN" smtClean="0"/>
              <a:t>04-01-2023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151C5E-140F-486B-8169-2145AF5E5343}" type="slidenum">
              <a:rPr lang="en-IN" smtClean="0"/>
              <a:t>‹#›</a:t>
            </a:fld>
            <a:endParaRPr lang="en-IN" dirty="0"/>
          </a:p>
        </p:txBody>
      </p:sp>
    </p:spTree>
    <p:extLst>
      <p:ext uri="{BB962C8B-B14F-4D97-AF65-F5344CB8AC3E}">
        <p14:creationId xmlns:p14="http://schemas.microsoft.com/office/powerpoint/2010/main" val="3086196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EB6D1-49FF-4ECB-9C56-913DD4DAD809}" type="datetimeFigureOut">
              <a:rPr lang="en-IN" smtClean="0"/>
              <a:t>04-01-2023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151C5E-140F-486B-8169-2145AF5E5343}"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04662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EB6D1-49FF-4ECB-9C56-913DD4DAD809}" type="datetimeFigureOut">
              <a:rPr lang="en-IN" smtClean="0"/>
              <a:t>04-01-2023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151C5E-140F-486B-8169-2145AF5E5343}" type="slidenum">
              <a:rPr lang="en-IN" smtClean="0"/>
              <a:t>‹#›</a:t>
            </a:fld>
            <a:endParaRPr lang="en-IN" dirty="0"/>
          </a:p>
        </p:txBody>
      </p:sp>
    </p:spTree>
    <p:extLst>
      <p:ext uri="{BB962C8B-B14F-4D97-AF65-F5344CB8AC3E}">
        <p14:creationId xmlns:p14="http://schemas.microsoft.com/office/powerpoint/2010/main" val="753086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EB6D1-49FF-4ECB-9C56-913DD4DAD809}" type="datetimeFigureOut">
              <a:rPr lang="en-IN" smtClean="0"/>
              <a:t>04-01-2023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151C5E-140F-486B-8169-2145AF5E5343}"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2076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EB6D1-49FF-4ECB-9C56-913DD4DAD809}" type="datetimeFigureOut">
              <a:rPr lang="en-IN" smtClean="0"/>
              <a:t>04-01-2023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151C5E-140F-486B-8169-2145AF5E5343}" type="slidenum">
              <a:rPr lang="en-IN" smtClean="0"/>
              <a:t>‹#›</a:t>
            </a:fld>
            <a:endParaRPr lang="en-IN" dirty="0"/>
          </a:p>
        </p:txBody>
      </p:sp>
    </p:spTree>
    <p:extLst>
      <p:ext uri="{BB962C8B-B14F-4D97-AF65-F5344CB8AC3E}">
        <p14:creationId xmlns:p14="http://schemas.microsoft.com/office/powerpoint/2010/main" val="1923285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1EB6D1-49FF-4ECB-9C56-913DD4DAD809}" type="datetimeFigureOut">
              <a:rPr lang="en-IN" smtClean="0"/>
              <a:t>04-01-2023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151C5E-140F-486B-8169-2145AF5E5343}" type="slidenum">
              <a:rPr lang="en-IN" smtClean="0"/>
              <a:t>‹#›</a:t>
            </a:fld>
            <a:endParaRPr lang="en-IN" dirty="0"/>
          </a:p>
        </p:txBody>
      </p:sp>
    </p:spTree>
    <p:extLst>
      <p:ext uri="{BB962C8B-B14F-4D97-AF65-F5344CB8AC3E}">
        <p14:creationId xmlns:p14="http://schemas.microsoft.com/office/powerpoint/2010/main" val="2813151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1EB6D1-49FF-4ECB-9C56-913DD4DAD809}" type="datetimeFigureOut">
              <a:rPr lang="en-IN" smtClean="0"/>
              <a:t>04-01-2023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151C5E-140F-486B-8169-2145AF5E5343}" type="slidenum">
              <a:rPr lang="en-IN" smtClean="0"/>
              <a:t>‹#›</a:t>
            </a:fld>
            <a:endParaRPr lang="en-IN" dirty="0"/>
          </a:p>
        </p:txBody>
      </p:sp>
    </p:spTree>
    <p:extLst>
      <p:ext uri="{BB962C8B-B14F-4D97-AF65-F5344CB8AC3E}">
        <p14:creationId xmlns:p14="http://schemas.microsoft.com/office/powerpoint/2010/main" val="1414289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1EB6D1-49FF-4ECB-9C56-913DD4DAD809}" type="datetimeFigureOut">
              <a:rPr lang="en-IN" smtClean="0"/>
              <a:t>04-01-2023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151C5E-140F-486B-8169-2145AF5E5343}" type="slidenum">
              <a:rPr lang="en-IN" smtClean="0"/>
              <a:t>‹#›</a:t>
            </a:fld>
            <a:endParaRPr lang="en-IN" dirty="0"/>
          </a:p>
        </p:txBody>
      </p:sp>
    </p:spTree>
    <p:extLst>
      <p:ext uri="{BB962C8B-B14F-4D97-AF65-F5344CB8AC3E}">
        <p14:creationId xmlns:p14="http://schemas.microsoft.com/office/powerpoint/2010/main" val="3876144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EB6D1-49FF-4ECB-9C56-913DD4DAD809}" type="datetimeFigureOut">
              <a:rPr lang="en-IN" smtClean="0"/>
              <a:t>04-01-2023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151C5E-140F-486B-8169-2145AF5E5343}" type="slidenum">
              <a:rPr lang="en-IN" smtClean="0"/>
              <a:t>‹#›</a:t>
            </a:fld>
            <a:endParaRPr lang="en-IN" dirty="0"/>
          </a:p>
        </p:txBody>
      </p:sp>
    </p:spTree>
    <p:extLst>
      <p:ext uri="{BB962C8B-B14F-4D97-AF65-F5344CB8AC3E}">
        <p14:creationId xmlns:p14="http://schemas.microsoft.com/office/powerpoint/2010/main" val="1276073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1EB6D1-49FF-4ECB-9C56-913DD4DAD809}" type="datetimeFigureOut">
              <a:rPr lang="en-IN" smtClean="0"/>
              <a:t>04-01-2023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151C5E-140F-486B-8169-2145AF5E5343}" type="slidenum">
              <a:rPr lang="en-IN" smtClean="0"/>
              <a:t>‹#›</a:t>
            </a:fld>
            <a:endParaRPr lang="en-IN" dirty="0"/>
          </a:p>
        </p:txBody>
      </p:sp>
    </p:spTree>
    <p:extLst>
      <p:ext uri="{BB962C8B-B14F-4D97-AF65-F5344CB8AC3E}">
        <p14:creationId xmlns:p14="http://schemas.microsoft.com/office/powerpoint/2010/main" val="360754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1EB6D1-49FF-4ECB-9C56-913DD4DAD809}" type="datetimeFigureOut">
              <a:rPr lang="en-IN" smtClean="0"/>
              <a:t>04-01-2023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151C5E-140F-486B-8169-2145AF5E5343}" type="slidenum">
              <a:rPr lang="en-IN" smtClean="0"/>
              <a:t>‹#›</a:t>
            </a:fld>
            <a:endParaRPr lang="en-IN" dirty="0"/>
          </a:p>
        </p:txBody>
      </p:sp>
    </p:spTree>
    <p:extLst>
      <p:ext uri="{BB962C8B-B14F-4D97-AF65-F5344CB8AC3E}">
        <p14:creationId xmlns:p14="http://schemas.microsoft.com/office/powerpoint/2010/main" val="348648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1EB6D1-49FF-4ECB-9C56-913DD4DAD809}" type="datetimeFigureOut">
              <a:rPr lang="en-IN" smtClean="0"/>
              <a:t>04-01-2023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151C5E-140F-486B-8169-2145AF5E5343}" type="slidenum">
              <a:rPr lang="en-IN" smtClean="0"/>
              <a:t>‹#›</a:t>
            </a:fld>
            <a:endParaRPr lang="en-IN" dirty="0"/>
          </a:p>
        </p:txBody>
      </p:sp>
    </p:spTree>
    <p:extLst>
      <p:ext uri="{BB962C8B-B14F-4D97-AF65-F5344CB8AC3E}">
        <p14:creationId xmlns:p14="http://schemas.microsoft.com/office/powerpoint/2010/main" val="130909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EB6D1-49FF-4ECB-9C56-913DD4DAD809}" type="datetimeFigureOut">
              <a:rPr lang="en-IN" smtClean="0"/>
              <a:t>04-01-2023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151C5E-140F-486B-8169-2145AF5E5343}" type="slidenum">
              <a:rPr lang="en-IN" smtClean="0"/>
              <a:t>‹#›</a:t>
            </a:fld>
            <a:endParaRPr lang="en-IN" dirty="0"/>
          </a:p>
        </p:txBody>
      </p:sp>
    </p:spTree>
    <p:extLst>
      <p:ext uri="{BB962C8B-B14F-4D97-AF65-F5344CB8AC3E}">
        <p14:creationId xmlns:p14="http://schemas.microsoft.com/office/powerpoint/2010/main" val="2656271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1EB6D1-49FF-4ECB-9C56-913DD4DAD809}" type="datetimeFigureOut">
              <a:rPr lang="en-IN" smtClean="0"/>
              <a:t>04-01-2023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151C5E-140F-486B-8169-2145AF5E5343}" type="slidenum">
              <a:rPr lang="en-IN" smtClean="0"/>
              <a:t>‹#›</a:t>
            </a:fld>
            <a:endParaRPr lang="en-IN" dirty="0"/>
          </a:p>
        </p:txBody>
      </p:sp>
    </p:spTree>
    <p:extLst>
      <p:ext uri="{BB962C8B-B14F-4D97-AF65-F5344CB8AC3E}">
        <p14:creationId xmlns:p14="http://schemas.microsoft.com/office/powerpoint/2010/main" val="2617403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1EB6D1-49FF-4ECB-9C56-913DD4DAD809}" type="datetimeFigureOut">
              <a:rPr lang="en-IN" smtClean="0"/>
              <a:t>04-01-2023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151C5E-140F-486B-8169-2145AF5E5343}" type="slidenum">
              <a:rPr lang="en-IN" smtClean="0"/>
              <a:t>‹#›</a:t>
            </a:fld>
            <a:endParaRPr lang="en-IN" dirty="0"/>
          </a:p>
        </p:txBody>
      </p:sp>
    </p:spTree>
    <p:extLst>
      <p:ext uri="{BB962C8B-B14F-4D97-AF65-F5344CB8AC3E}">
        <p14:creationId xmlns:p14="http://schemas.microsoft.com/office/powerpoint/2010/main" val="3796382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1EB6D1-49FF-4ECB-9C56-913DD4DAD809}" type="datetimeFigureOut">
              <a:rPr lang="en-IN" smtClean="0"/>
              <a:t>04-01-2023</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151C5E-140F-486B-8169-2145AF5E5343}" type="slidenum">
              <a:rPr lang="en-IN" smtClean="0"/>
              <a:t>‹#›</a:t>
            </a:fld>
            <a:endParaRPr lang="en-IN" dirty="0"/>
          </a:p>
        </p:txBody>
      </p:sp>
    </p:spTree>
    <p:extLst>
      <p:ext uri="{BB962C8B-B14F-4D97-AF65-F5344CB8AC3E}">
        <p14:creationId xmlns:p14="http://schemas.microsoft.com/office/powerpoint/2010/main" val="82104648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png" /><Relationship Id="rId1" Type="http://schemas.openxmlformats.org/officeDocument/2006/relationships/slideLayout" Target="../slideLayouts/slideLayout6.xml" /><Relationship Id="rId5" Type="http://schemas.openxmlformats.org/officeDocument/2006/relationships/image" Target="../media/image5.jpeg" /><Relationship Id="rId4" Type="http://schemas.openxmlformats.org/officeDocument/2006/relationships/image" Target="../media/image4.jpeg" /></Relationships>
</file>

<file path=ppt/slides/_rels/slide1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C14D3A-C15C-44EC-B076-C5EB16BEB963}"/>
              </a:ext>
            </a:extLst>
          </p:cNvPr>
          <p:cNvSpPr txBox="1"/>
          <p:nvPr/>
        </p:nvSpPr>
        <p:spPr>
          <a:xfrm>
            <a:off x="1414434" y="4574615"/>
            <a:ext cx="8432249" cy="1200329"/>
          </a:xfrm>
          <a:prstGeom prst="rect">
            <a:avLst/>
          </a:prstGeom>
          <a:noFill/>
        </p:spPr>
        <p:txBody>
          <a:bodyPr wrap="square">
            <a:spAutoFit/>
          </a:bodyPr>
          <a:lstStyle/>
          <a:p>
            <a:pPr algn="ctr"/>
            <a:r>
              <a:rPr lang="en-US" sz="4400" b="1" dirty="0">
                <a:solidFill>
                  <a:srgbClr val="C00000"/>
                </a:solidFill>
                <a:latin typeface="Gill Sans MT" panose="020B0502020104020203" pitchFamily="34" charset="0"/>
              </a:rPr>
              <a:t>Happiness Group</a:t>
            </a:r>
          </a:p>
          <a:p>
            <a:pPr algn="ctr"/>
            <a:r>
              <a:rPr lang="en-US" sz="2800" b="1" dirty="0">
                <a:solidFill>
                  <a:srgbClr val="C00000"/>
                </a:solidFill>
                <a:latin typeface="Gill Sans MT" panose="020B0502020104020203" pitchFamily="34" charset="0"/>
              </a:rPr>
              <a:t>Live your life with Happiness</a:t>
            </a:r>
            <a:endParaRPr lang="en-IN" sz="28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5008" y="1452388"/>
            <a:ext cx="3571103" cy="2884834"/>
          </a:xfrm>
          <a:prstGeom prst="rect">
            <a:avLst/>
          </a:prstGeom>
        </p:spPr>
      </p:pic>
    </p:spTree>
    <p:extLst>
      <p:ext uri="{BB962C8B-B14F-4D97-AF65-F5344CB8AC3E}">
        <p14:creationId xmlns:p14="http://schemas.microsoft.com/office/powerpoint/2010/main" val="2458379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7992" y="1192177"/>
            <a:ext cx="8910008" cy="3539430"/>
          </a:xfrm>
          <a:prstGeom prst="rect">
            <a:avLst/>
          </a:prstGeom>
        </p:spPr>
        <p:txBody>
          <a:bodyPr wrap="square">
            <a:spAutoFit/>
          </a:bodyPr>
          <a:lstStyle/>
          <a:p>
            <a:r>
              <a:rPr lang="en-US" sz="3600" b="1" dirty="0">
                <a:solidFill>
                  <a:srgbClr val="C00000"/>
                </a:solidFill>
                <a:latin typeface="Gill Sans MT" panose="020B0502020104020203" pitchFamily="34" charset="0"/>
              </a:rPr>
              <a:t>Who are/can be your customers?</a:t>
            </a:r>
          </a:p>
          <a:p>
            <a:r>
              <a:rPr lang="en-US" sz="3600" b="1" dirty="0">
                <a:solidFill>
                  <a:srgbClr val="C00000"/>
                </a:solidFill>
                <a:latin typeface="Gill Sans MT" panose="020B0502020104020203" pitchFamily="34" charset="0"/>
              </a:rPr>
              <a:t> </a:t>
            </a:r>
          </a:p>
          <a:p>
            <a:pPr marL="457200" lvl="0" indent="-330200">
              <a:buSzPts val="1600"/>
              <a:buChar char="●"/>
            </a:pPr>
            <a:r>
              <a:rPr lang="en-US" sz="3200" dirty="0">
                <a:latin typeface="Gill Sans MT" panose="020B0502020104020203" pitchFamily="34" charset="0"/>
              </a:rPr>
              <a:t>Tier 2 and Tier 3 cities</a:t>
            </a:r>
          </a:p>
          <a:p>
            <a:pPr marL="457200" lvl="0" indent="-330200">
              <a:buSzPts val="1600"/>
              <a:buChar char="●"/>
            </a:pPr>
            <a:r>
              <a:rPr lang="en-US" sz="3200" dirty="0">
                <a:latin typeface="Gill Sans MT" panose="020B0502020104020203" pitchFamily="34" charset="0"/>
              </a:rPr>
              <a:t>Household wives</a:t>
            </a:r>
          </a:p>
          <a:p>
            <a:pPr marL="457200" lvl="0" indent="-330200">
              <a:buSzPts val="1600"/>
              <a:buChar char="●"/>
            </a:pPr>
            <a:r>
              <a:rPr lang="en-US" sz="3200" dirty="0">
                <a:latin typeface="Gill Sans MT" panose="020B0502020104020203" pitchFamily="34" charset="0"/>
              </a:rPr>
              <a:t>Old aged people</a:t>
            </a:r>
          </a:p>
          <a:p>
            <a:pPr marL="457200" lvl="0" indent="-330200">
              <a:buSzPts val="1600"/>
              <a:buChar char="●"/>
            </a:pPr>
            <a:r>
              <a:rPr lang="en-US" sz="3200" dirty="0">
                <a:latin typeface="Gill Sans MT" panose="020B0502020104020203" pitchFamily="34" charset="0"/>
              </a:rPr>
              <a:t>Immigrated students </a:t>
            </a:r>
          </a:p>
          <a:p>
            <a:endParaRPr lang="en-US" sz="2400" b="1" dirty="0">
              <a:solidFill>
                <a:srgbClr val="C00000"/>
              </a:solidFill>
              <a:latin typeface="Gill Sans MT" panose="020B0502020104020203" pitchFamily="34" charset="0"/>
            </a:endParaRPr>
          </a:p>
        </p:txBody>
      </p:sp>
    </p:spTree>
    <p:extLst>
      <p:ext uri="{BB962C8B-B14F-4D97-AF65-F5344CB8AC3E}">
        <p14:creationId xmlns:p14="http://schemas.microsoft.com/office/powerpoint/2010/main" val="297966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37969" y="551289"/>
            <a:ext cx="8587946" cy="5755422"/>
          </a:xfrm>
          <a:prstGeom prst="rect">
            <a:avLst/>
          </a:prstGeom>
        </p:spPr>
        <p:txBody>
          <a:bodyPr wrap="square">
            <a:spAutoFit/>
          </a:bodyPr>
          <a:lstStyle/>
          <a:p>
            <a:r>
              <a:rPr lang="en-US" sz="3600" b="1" dirty="0">
                <a:solidFill>
                  <a:srgbClr val="C00000"/>
                </a:solidFill>
                <a:latin typeface="Gill Sans MT" panose="020B0502020104020203" pitchFamily="34" charset="0"/>
              </a:rPr>
              <a:t>How will your customer access your product/service – Web/App/Offline etc.?</a:t>
            </a:r>
          </a:p>
          <a:p>
            <a:r>
              <a:rPr lang="en-US" sz="3600" b="1" dirty="0">
                <a:solidFill>
                  <a:srgbClr val="C00000"/>
                </a:solidFill>
                <a:latin typeface="Gill Sans MT" panose="020B0502020104020203" pitchFamily="34" charset="0"/>
              </a:rPr>
              <a:t> </a:t>
            </a:r>
          </a:p>
          <a:p>
            <a:pPr marL="342900" indent="-342900">
              <a:buFont typeface="Arial" panose="020B0604020202020204" pitchFamily="34" charset="0"/>
              <a:buChar char="•"/>
            </a:pPr>
            <a:r>
              <a:rPr lang="en-US" sz="2800" b="1" dirty="0">
                <a:latin typeface="Gill Sans MT" panose="020B0502020104020203" pitchFamily="34" charset="0"/>
              </a:rPr>
              <a:t>We have our application-Happiness India  on play store from where our customers can access our services.</a:t>
            </a:r>
          </a:p>
          <a:p>
            <a:endParaRPr lang="en-US" sz="2800" b="1" dirty="0">
              <a:latin typeface="Gill Sans MT" panose="020B0502020104020203" pitchFamily="34" charset="0"/>
            </a:endParaRPr>
          </a:p>
          <a:p>
            <a:pPr marL="342900" indent="-342900">
              <a:buFont typeface="Arial" panose="020B0604020202020204" pitchFamily="34" charset="0"/>
              <a:buChar char="•"/>
            </a:pPr>
            <a:r>
              <a:rPr lang="en-US" sz="2800" b="1" dirty="0">
                <a:latin typeface="Gill Sans MT" panose="020B0502020104020203" pitchFamily="34" charset="0"/>
              </a:rPr>
              <a:t>Also we offer offline ordering to old-aged groups  who can order using our customer support numbers.</a:t>
            </a:r>
          </a:p>
          <a:p>
            <a:pPr marL="342900" indent="-342900">
              <a:buFont typeface="Arial" panose="020B0604020202020204" pitchFamily="34" charset="0"/>
              <a:buChar char="•"/>
            </a:pPr>
            <a:endParaRPr lang="en-US" sz="2800" b="1" dirty="0">
              <a:latin typeface="Gill Sans MT" panose="020B0502020104020203" pitchFamily="34" charset="0"/>
            </a:endParaRPr>
          </a:p>
        </p:txBody>
      </p:sp>
    </p:spTree>
    <p:extLst>
      <p:ext uri="{BB962C8B-B14F-4D97-AF65-F5344CB8AC3E}">
        <p14:creationId xmlns:p14="http://schemas.microsoft.com/office/powerpoint/2010/main" val="1593097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F1FB0-131B-29C4-99E0-7BE1DC4E5517}"/>
              </a:ext>
            </a:extLst>
          </p:cNvPr>
          <p:cNvSpPr>
            <a:spLocks noGrp="1"/>
          </p:cNvSpPr>
          <p:nvPr>
            <p:ph type="title"/>
          </p:nvPr>
        </p:nvSpPr>
        <p:spPr/>
        <p:txBody>
          <a:bodyPr/>
          <a:lstStyle/>
          <a:p>
            <a:r>
              <a:rPr lang="en-IN" b="1" i="1" dirty="0">
                <a:solidFill>
                  <a:schemeClr val="accent5"/>
                </a:solidFill>
                <a:latin typeface="Gill Sans MT" panose="020B0502020104020203" pitchFamily="34" charset="0"/>
              </a:rPr>
              <a:t>VISION AND FUTURE WORK</a:t>
            </a:r>
          </a:p>
        </p:txBody>
      </p:sp>
      <p:sp>
        <p:nvSpPr>
          <p:cNvPr id="3" name="Content Placeholder 2">
            <a:extLst>
              <a:ext uri="{FF2B5EF4-FFF2-40B4-BE49-F238E27FC236}">
                <a16:creationId xmlns:a16="http://schemas.microsoft.com/office/drawing/2014/main" id="{178ADD6B-108A-41C0-6CEC-1D5DCE132C5E}"/>
              </a:ext>
            </a:extLst>
          </p:cNvPr>
          <p:cNvSpPr>
            <a:spLocks noGrp="1"/>
          </p:cNvSpPr>
          <p:nvPr>
            <p:ph idx="1"/>
          </p:nvPr>
        </p:nvSpPr>
        <p:spPr/>
        <p:txBody>
          <a:bodyPr>
            <a:normAutofit/>
          </a:bodyPr>
          <a:lstStyle/>
          <a:p>
            <a:pPr marL="0" indent="0">
              <a:buNone/>
            </a:pPr>
            <a:r>
              <a:rPr lang="en-IN" sz="2800" b="1" i="1" dirty="0">
                <a:solidFill>
                  <a:schemeClr val="tx1"/>
                </a:solidFill>
                <a:latin typeface="Gill Sans MT" panose="020B0502020104020203" pitchFamily="34" charset="0"/>
              </a:rPr>
              <a:t>Happiness India has a big vision and dream, we have also planned to open many outlets in Madhya Pradesh in the upcoming years. In Addition to this, we have future plans for scaling Happiness India to the entire country instead of just limiting it to a particular state.</a:t>
            </a:r>
          </a:p>
          <a:p>
            <a:pPr marL="0" indent="0">
              <a:buNone/>
            </a:pPr>
            <a:r>
              <a:rPr lang="en-IN" sz="2800" b="1" i="1" dirty="0">
                <a:solidFill>
                  <a:schemeClr val="tx1"/>
                </a:solidFill>
                <a:latin typeface="Gill Sans MT" panose="020B0502020104020203" pitchFamily="34" charset="0"/>
              </a:rPr>
              <a:t>Our main focus however would be on quality and not quantity. Trust is the key of our business.</a:t>
            </a:r>
          </a:p>
        </p:txBody>
      </p:sp>
    </p:spTree>
    <p:extLst>
      <p:ext uri="{BB962C8B-B14F-4D97-AF65-F5344CB8AC3E}">
        <p14:creationId xmlns:p14="http://schemas.microsoft.com/office/powerpoint/2010/main" val="11170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52511" y="1439312"/>
            <a:ext cx="8910008" cy="4401205"/>
          </a:xfrm>
          <a:prstGeom prst="rect">
            <a:avLst/>
          </a:prstGeom>
        </p:spPr>
        <p:txBody>
          <a:bodyPr wrap="square">
            <a:spAutoFit/>
          </a:bodyPr>
          <a:lstStyle/>
          <a:p>
            <a:r>
              <a:rPr lang="en-US" sz="4000" b="1" dirty="0">
                <a:solidFill>
                  <a:srgbClr val="C00000"/>
                </a:solidFill>
                <a:latin typeface="Gill Sans MT" panose="020B0502020104020203" pitchFamily="34" charset="0"/>
              </a:rPr>
              <a:t>Contact Details </a:t>
            </a:r>
          </a:p>
          <a:p>
            <a:r>
              <a:rPr lang="en-US" sz="4000" b="1" dirty="0">
                <a:solidFill>
                  <a:srgbClr val="C00000"/>
                </a:solidFill>
                <a:latin typeface="Gill Sans MT" panose="020B0502020104020203" pitchFamily="34" charset="0"/>
              </a:rPr>
              <a:t> </a:t>
            </a:r>
          </a:p>
          <a:p>
            <a:pPr marL="342900" indent="-342900">
              <a:buFont typeface="Arial" panose="020B0604020202020204" pitchFamily="34" charset="0"/>
              <a:buChar char="•"/>
            </a:pPr>
            <a:r>
              <a:rPr lang="en-US" altLang="en-US" sz="4000" b="1" dirty="0">
                <a:solidFill>
                  <a:srgbClr val="C00000"/>
                </a:solidFill>
                <a:latin typeface="Gill Sans MT" panose="020B0502020104020203" pitchFamily="34" charset="0"/>
              </a:rPr>
              <a:t>Founder’s Name: </a:t>
            </a:r>
            <a:r>
              <a:rPr lang="en-US" altLang="en-US" sz="4000" b="1" dirty="0">
                <a:latin typeface="Gill Sans MT" panose="020B0502020104020203" pitchFamily="34" charset="0"/>
              </a:rPr>
              <a:t>Satyendra Rajak</a:t>
            </a:r>
          </a:p>
          <a:p>
            <a:pPr marL="342900" indent="-342900">
              <a:buFont typeface="Arial" panose="020B0604020202020204" pitchFamily="34" charset="0"/>
              <a:buChar char="•"/>
            </a:pPr>
            <a:r>
              <a:rPr lang="en-US" altLang="en-US" sz="4000" b="1" dirty="0">
                <a:solidFill>
                  <a:srgbClr val="C00000"/>
                </a:solidFill>
                <a:latin typeface="Gill Sans MT" panose="020B0502020104020203" pitchFamily="34" charset="0"/>
              </a:rPr>
              <a:t>Email: </a:t>
            </a:r>
            <a:r>
              <a:rPr lang="en-US" altLang="en-US" sz="4000" b="1" dirty="0">
                <a:latin typeface="Gill Sans MT" panose="020B0502020104020203" pitchFamily="34" charset="0"/>
              </a:rPr>
              <a:t>happinessgroup86@gmail.com</a:t>
            </a:r>
          </a:p>
          <a:p>
            <a:pPr marL="342900" indent="-342900">
              <a:buFont typeface="Arial" panose="020B0604020202020204" pitchFamily="34" charset="0"/>
              <a:buChar char="•"/>
            </a:pPr>
            <a:r>
              <a:rPr lang="en-US" altLang="en-US" sz="4000" b="1" dirty="0">
                <a:solidFill>
                  <a:srgbClr val="C00000"/>
                </a:solidFill>
                <a:latin typeface="Gill Sans MT" panose="020B0502020104020203" pitchFamily="34" charset="0"/>
              </a:rPr>
              <a:t>Mobile Number:</a:t>
            </a:r>
            <a:r>
              <a:rPr lang="en-US" altLang="en-US" sz="4000" b="1" dirty="0">
                <a:latin typeface="Gill Sans MT" panose="020B0502020104020203" pitchFamily="34" charset="0"/>
              </a:rPr>
              <a:t>9691214855</a:t>
            </a:r>
          </a:p>
          <a:p>
            <a:endParaRPr lang="en-US" altLang="en-US" sz="4000" b="1" dirty="0">
              <a:solidFill>
                <a:srgbClr val="C00000"/>
              </a:solidFill>
              <a:latin typeface="Gill Sans MT" panose="020B0502020104020203" pitchFamily="34" charset="0"/>
            </a:endParaRPr>
          </a:p>
        </p:txBody>
      </p:sp>
    </p:spTree>
    <p:extLst>
      <p:ext uri="{BB962C8B-B14F-4D97-AF65-F5344CB8AC3E}">
        <p14:creationId xmlns:p14="http://schemas.microsoft.com/office/powerpoint/2010/main" val="1416182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405200"/>
            <a:ext cx="5680400" cy="340919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26" y="3831771"/>
            <a:ext cx="5444737" cy="2850812"/>
          </a:xfrm>
          <a:prstGeom prst="rect">
            <a:avLst/>
          </a:prstGeom>
        </p:spPr>
      </p:pic>
      <p:sp>
        <p:nvSpPr>
          <p:cNvPr id="2" name="Title 1"/>
          <p:cNvSpPr>
            <a:spLocks noGrp="1"/>
          </p:cNvSpPr>
          <p:nvPr>
            <p:ph type="title"/>
          </p:nvPr>
        </p:nvSpPr>
        <p:spPr>
          <a:xfrm>
            <a:off x="831200" y="8626"/>
            <a:ext cx="11360800" cy="810400"/>
          </a:xfrm>
        </p:spPr>
        <p:txBody>
          <a:bodyPr>
            <a:normAutofit/>
          </a:bodyPr>
          <a:lstStyle/>
          <a:p>
            <a:r>
              <a:rPr lang="en-IN" b="1" dirty="0"/>
              <a:t>Our Achievements-:</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5963" y="3918230"/>
            <a:ext cx="5019323" cy="2912533"/>
          </a:xfrm>
          <a:prstGeom prst="rect">
            <a:avLst/>
          </a:prstGeom>
        </p:spPr>
      </p:pic>
      <p:sp>
        <p:nvSpPr>
          <p:cNvPr id="8" name="Rectangle 7"/>
          <p:cNvSpPr/>
          <p:nvPr/>
        </p:nvSpPr>
        <p:spPr>
          <a:xfrm rot="16200000">
            <a:off x="9520990" y="2506604"/>
            <a:ext cx="3693319" cy="1584729"/>
          </a:xfrm>
          <a:prstGeom prst="rect">
            <a:avLst/>
          </a:prstGeom>
          <a:noFill/>
        </p:spPr>
        <p:txBody>
          <a:bodyPr vert="vert" wrap="square" lIns="121920" tIns="60960" rIns="121920" bIns="60960">
            <a:spAutoFit/>
          </a:bodyPr>
          <a:lstStyle/>
          <a:p>
            <a:pPr algn="ctr"/>
            <a:r>
              <a:rPr lang="en-US" sz="3200" dirty="0">
                <a:ln w="0"/>
                <a:effectLst>
                  <a:reflection blurRad="6350" stA="53000" endA="300" endPos="35500" dir="5400000" sy="-90000" algn="bl" rotWithShape="0"/>
                </a:effectLst>
              </a:rPr>
              <a:t>We aim to achieve more heights like this…</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0400" y="-86459"/>
            <a:ext cx="4804885" cy="3918229"/>
          </a:xfrm>
          <a:prstGeom prst="rect">
            <a:avLst/>
          </a:prstGeom>
        </p:spPr>
      </p:pic>
    </p:spTree>
    <p:extLst>
      <p:ext uri="{BB962C8B-B14F-4D97-AF65-F5344CB8AC3E}">
        <p14:creationId xmlns:p14="http://schemas.microsoft.com/office/powerpoint/2010/main" val="3697651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A867A2-E03A-47BF-9124-7864BEEB22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3128" y="1007538"/>
            <a:ext cx="5174343" cy="4364319"/>
          </a:xfrm>
          <a:prstGeom prst="rect">
            <a:avLst/>
          </a:prstGeom>
          <a:effectLst>
            <a:glow rad="152400">
              <a:schemeClr val="accent6">
                <a:lumMod val="75000"/>
                <a:alpha val="40000"/>
              </a:schemeClr>
            </a:glow>
            <a:outerShdw blurRad="50800" dist="38100" algn="l" rotWithShape="0">
              <a:prstClr val="black">
                <a:alpha val="40000"/>
              </a:prstClr>
            </a:outerShdw>
          </a:effectLst>
        </p:spPr>
      </p:pic>
    </p:spTree>
    <p:extLst>
      <p:ext uri="{BB962C8B-B14F-4D97-AF65-F5344CB8AC3E}">
        <p14:creationId xmlns:p14="http://schemas.microsoft.com/office/powerpoint/2010/main" val="316239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A65D-F22E-1CEE-348F-A34C15B5AE05}"/>
              </a:ext>
            </a:extLst>
          </p:cNvPr>
          <p:cNvSpPr>
            <a:spLocks noGrp="1"/>
          </p:cNvSpPr>
          <p:nvPr>
            <p:ph type="title"/>
          </p:nvPr>
        </p:nvSpPr>
        <p:spPr>
          <a:xfrm>
            <a:off x="3426456" y="197709"/>
            <a:ext cx="8596668" cy="1320800"/>
          </a:xfrm>
        </p:spPr>
        <p:txBody>
          <a:bodyPr/>
          <a:lstStyle/>
          <a:p>
            <a:r>
              <a:rPr lang="en-IN" b="1" i="1" dirty="0">
                <a:solidFill>
                  <a:schemeClr val="accent5"/>
                </a:solidFill>
                <a:latin typeface="Gill Sans MT" panose="020B0502020104020203" pitchFamily="34" charset="0"/>
              </a:rPr>
              <a:t>INTRODUCTION</a:t>
            </a:r>
          </a:p>
        </p:txBody>
      </p:sp>
      <p:sp>
        <p:nvSpPr>
          <p:cNvPr id="3" name="Content Placeholder 2">
            <a:extLst>
              <a:ext uri="{FF2B5EF4-FFF2-40B4-BE49-F238E27FC236}">
                <a16:creationId xmlns:a16="http://schemas.microsoft.com/office/drawing/2014/main" id="{34DCA931-7784-916F-9DEE-B6E1B18C24C7}"/>
              </a:ext>
            </a:extLst>
          </p:cNvPr>
          <p:cNvSpPr>
            <a:spLocks noGrp="1"/>
          </p:cNvSpPr>
          <p:nvPr>
            <p:ph idx="1"/>
          </p:nvPr>
        </p:nvSpPr>
        <p:spPr>
          <a:xfrm>
            <a:off x="168876" y="951470"/>
            <a:ext cx="12023124" cy="5708821"/>
          </a:xfrm>
        </p:spPr>
        <p:txBody>
          <a:bodyPr>
            <a:noAutofit/>
          </a:bodyPr>
          <a:lstStyle/>
          <a:p>
            <a:pPr marL="0" marR="0" lvl="0" indent="0" algn="l" defTabSz="914400" rtl="0" eaLnBrk="1" fontAlgn="base" latinLnBrk="0" hangingPunct="1">
              <a:lnSpc>
                <a:spcPct val="100000"/>
              </a:lnSpc>
              <a:spcBef>
                <a:spcPts val="438"/>
              </a:spcBef>
              <a:spcAft>
                <a:spcPct val="0"/>
              </a:spcAft>
              <a:buClrTx/>
              <a:buSzTx/>
              <a:buFontTx/>
              <a:buNone/>
              <a:tabLst/>
              <a:defRPr/>
            </a:pPr>
            <a:r>
              <a:rPr kumimoji="0" lang="en-IN" altLang="en-US" sz="2800" b="1" i="1" u="none" strike="noStrike" kern="1200" cap="none" spc="0" normalizeH="0" baseline="0" noProof="0" dirty="0">
                <a:ln>
                  <a:noFill/>
                </a:ln>
                <a:solidFill>
                  <a:prstClr val="black"/>
                </a:solidFill>
                <a:effectLst/>
                <a:uLnTx/>
                <a:uFillTx/>
                <a:latin typeface="Gill Sans MT" panose="020B0502020104020203" pitchFamily="34" charset="0"/>
                <a:cs typeface="Arial" panose="020B0604020202020204" pitchFamily="34" charset="0"/>
              </a:rPr>
              <a:t>Happiness Group</a:t>
            </a:r>
            <a:r>
              <a:rPr kumimoji="0" lang="en-US" altLang="en-US" sz="2800" b="1" i="1" u="none" strike="noStrike" kern="1200" cap="none" spc="0" normalizeH="0" baseline="0" noProof="0" dirty="0">
                <a:ln>
                  <a:noFill/>
                </a:ln>
                <a:solidFill>
                  <a:prstClr val="black"/>
                </a:solidFill>
                <a:effectLst/>
                <a:uLnTx/>
                <a:uFillTx/>
                <a:latin typeface="Gill Sans MT" panose="020B0502020104020203" pitchFamily="34" charset="0"/>
                <a:cs typeface="Arial" panose="020B0604020202020204" pitchFamily="34" charset="0"/>
              </a:rPr>
              <a:t> </a:t>
            </a:r>
            <a:r>
              <a:rPr kumimoji="0" lang="en-IN" altLang="en-US" sz="2800" b="1" i="1" u="none" strike="noStrike" kern="1200" cap="none" spc="0" normalizeH="0" baseline="0" noProof="0" dirty="0">
                <a:ln>
                  <a:noFill/>
                </a:ln>
                <a:solidFill>
                  <a:prstClr val="black"/>
                </a:solidFill>
                <a:effectLst/>
                <a:uLnTx/>
                <a:uFillTx/>
                <a:latin typeface="Gill Sans MT" panose="020B0502020104020203" pitchFamily="34" charset="0"/>
                <a:cs typeface="Arial" panose="020B0604020202020204" pitchFamily="34" charset="0"/>
              </a:rPr>
              <a:t>is an </a:t>
            </a:r>
            <a:r>
              <a:rPr kumimoji="0" lang="en-US" altLang="en-US" sz="2800" b="1" i="1" u="none" strike="noStrike" kern="1200" cap="none" spc="0" normalizeH="0" baseline="0" noProof="0" dirty="0">
                <a:ln>
                  <a:noFill/>
                </a:ln>
                <a:solidFill>
                  <a:prstClr val="black"/>
                </a:solidFill>
                <a:effectLst/>
                <a:uLnTx/>
                <a:uFillTx/>
                <a:latin typeface="Gill Sans MT" panose="020B0502020104020203" pitchFamily="34" charset="0"/>
                <a:cs typeface="Calibri" panose="020F0502020204030204" pitchFamily="34" charset="0"/>
              </a:rPr>
              <a:t>order &amp; delivery  </a:t>
            </a:r>
          </a:p>
          <a:p>
            <a:pPr marL="0" marR="0" lvl="0" indent="0" algn="l" defTabSz="914400" rtl="0" eaLnBrk="1" fontAlgn="base" latinLnBrk="0" hangingPunct="1">
              <a:lnSpc>
                <a:spcPct val="100000"/>
              </a:lnSpc>
              <a:spcBef>
                <a:spcPts val="438"/>
              </a:spcBef>
              <a:spcAft>
                <a:spcPct val="0"/>
              </a:spcAft>
              <a:buClrTx/>
              <a:buSzTx/>
              <a:buFontTx/>
              <a:buNone/>
              <a:tabLst/>
              <a:defRPr/>
            </a:pPr>
            <a:r>
              <a:rPr kumimoji="0" lang="en-US" altLang="en-US" sz="2800" b="1" i="1" u="none" strike="noStrike" kern="1200" cap="none" spc="0" normalizeH="0" baseline="0" noProof="0" dirty="0">
                <a:ln>
                  <a:noFill/>
                </a:ln>
                <a:solidFill>
                  <a:prstClr val="black"/>
                </a:solidFill>
                <a:effectLst/>
                <a:uLnTx/>
                <a:uFillTx/>
                <a:latin typeface="Gill Sans MT" panose="020B0502020104020203" pitchFamily="34" charset="0"/>
                <a:cs typeface="Calibri" panose="020F0502020204030204" pitchFamily="34" charset="0"/>
              </a:rPr>
              <a:t>Service, fulfilling all the consumer’s shopping needs </a:t>
            </a:r>
          </a:p>
          <a:p>
            <a:pPr marL="0" marR="0" lvl="0" indent="0" algn="l" defTabSz="914400" rtl="0" eaLnBrk="1" fontAlgn="base" latinLnBrk="0" hangingPunct="1">
              <a:lnSpc>
                <a:spcPct val="100000"/>
              </a:lnSpc>
              <a:spcBef>
                <a:spcPts val="438"/>
              </a:spcBef>
              <a:spcAft>
                <a:spcPct val="0"/>
              </a:spcAft>
              <a:buClrTx/>
              <a:buSzTx/>
              <a:buFontTx/>
              <a:buNone/>
              <a:tabLst/>
              <a:defRPr/>
            </a:pPr>
            <a:r>
              <a:rPr kumimoji="0" lang="en-US" altLang="en-US" sz="2800" b="1" i="1" u="none" strike="noStrike" kern="1200" cap="none" spc="0" normalizeH="0" baseline="0" noProof="0" dirty="0">
                <a:ln>
                  <a:noFill/>
                </a:ln>
                <a:solidFill>
                  <a:prstClr val="black"/>
                </a:solidFill>
                <a:effectLst/>
                <a:uLnTx/>
                <a:uFillTx/>
                <a:latin typeface="Gill Sans MT" panose="020B0502020104020203" pitchFamily="34" charset="0"/>
                <a:cs typeface="Calibri" panose="020F0502020204030204" pitchFamily="34" charset="0"/>
              </a:rPr>
              <a:t>as per their demands.</a:t>
            </a:r>
            <a:r>
              <a:rPr kumimoji="0" lang="en-IN" altLang="en-US" sz="2800" b="1" i="1" u="none" strike="noStrike" kern="1200" cap="none" spc="0" normalizeH="0" baseline="0" noProof="0" dirty="0">
                <a:ln>
                  <a:noFill/>
                </a:ln>
                <a:solidFill>
                  <a:prstClr val="black"/>
                </a:solidFill>
                <a:effectLst/>
                <a:uLnTx/>
                <a:uFillTx/>
                <a:latin typeface="Gill Sans MT" panose="020B0502020104020203" pitchFamily="34" charset="0"/>
                <a:cs typeface="Arial" panose="020B0604020202020204" pitchFamily="34" charset="0"/>
              </a:rPr>
              <a:t>We provide grocery delivery, food delivery, </a:t>
            </a:r>
          </a:p>
          <a:p>
            <a:pPr marL="0" marR="0" lvl="0" indent="0" algn="l" defTabSz="914400" rtl="0" eaLnBrk="1" fontAlgn="base" latinLnBrk="0" hangingPunct="1">
              <a:lnSpc>
                <a:spcPct val="100000"/>
              </a:lnSpc>
              <a:spcBef>
                <a:spcPts val="438"/>
              </a:spcBef>
              <a:spcAft>
                <a:spcPct val="0"/>
              </a:spcAft>
              <a:buClrTx/>
              <a:buSzTx/>
              <a:buFontTx/>
              <a:buNone/>
              <a:tabLst/>
              <a:defRPr/>
            </a:pPr>
            <a:r>
              <a:rPr kumimoji="0" lang="en-IN" altLang="en-US" sz="2800" b="1" i="1" u="none" strike="noStrike" kern="1200" cap="none" spc="0" normalizeH="0" baseline="0" noProof="0" dirty="0">
                <a:ln>
                  <a:noFill/>
                </a:ln>
                <a:solidFill>
                  <a:prstClr val="black"/>
                </a:solidFill>
                <a:effectLst/>
                <a:uLnTx/>
                <a:uFillTx/>
                <a:latin typeface="Gill Sans MT" panose="020B0502020104020203" pitchFamily="34" charset="0"/>
                <a:cs typeface="Arial" panose="020B0604020202020204" pitchFamily="34" charset="0"/>
              </a:rPr>
              <a:t>around the city. We are “Netflix for Shopping”. </a:t>
            </a:r>
          </a:p>
          <a:p>
            <a:pPr marL="0" marR="0" lvl="0" indent="0" algn="l" defTabSz="914400" rtl="0" eaLnBrk="1" fontAlgn="base" latinLnBrk="0" hangingPunct="1">
              <a:lnSpc>
                <a:spcPct val="100000"/>
              </a:lnSpc>
              <a:spcBef>
                <a:spcPts val="438"/>
              </a:spcBef>
              <a:spcAft>
                <a:spcPct val="0"/>
              </a:spcAft>
              <a:buClrTx/>
              <a:buSzTx/>
              <a:buFontTx/>
              <a:buNone/>
              <a:tabLst/>
              <a:defRPr/>
            </a:pPr>
            <a:endParaRPr kumimoji="0" lang="en-US" altLang="en-US" sz="2800" b="1" i="1" u="none" strike="noStrike" kern="1200" cap="none" spc="0" normalizeH="0" baseline="0" noProof="0" dirty="0">
              <a:ln>
                <a:noFill/>
              </a:ln>
              <a:solidFill>
                <a:prstClr val="black"/>
              </a:solidFill>
              <a:effectLst/>
              <a:uLnTx/>
              <a:uFillTx/>
              <a:latin typeface="Gill Sans MT" panose="020B0502020104020203"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en-US" sz="2800" b="1" i="1" u="none" strike="noStrike" kern="1200" cap="none" spc="0" normalizeH="0" baseline="0" noProof="0" dirty="0">
                <a:ln>
                  <a:noFill/>
                </a:ln>
                <a:solidFill>
                  <a:schemeClr val="accent5"/>
                </a:solidFill>
                <a:effectLst/>
                <a:uLnTx/>
                <a:uFillTx/>
                <a:latin typeface="Gill Sans MT" panose="020B0502020104020203" pitchFamily="34" charset="0"/>
                <a:cs typeface="Arial" panose="020B0604020202020204" pitchFamily="34" charset="0"/>
              </a:rPr>
              <a:t>Our mission</a:t>
            </a:r>
            <a:r>
              <a:rPr kumimoji="0" lang="en-US" altLang="en-US" sz="2800" b="1" i="1" u="none" strike="noStrike" kern="1200" cap="none" spc="0" normalizeH="0" baseline="0" noProof="0" dirty="0">
                <a:ln>
                  <a:noFill/>
                </a:ln>
                <a:solidFill>
                  <a:srgbClr val="FF9900"/>
                </a:solidFill>
                <a:effectLst/>
                <a:uLnTx/>
                <a:uFillTx/>
                <a:latin typeface="Gill Sans MT" panose="020B0502020104020203" pitchFamily="34" charset="0"/>
                <a:cs typeface="Arial" panose="020B0604020202020204" pitchFamily="34" charset="0"/>
              </a:rPr>
              <a:t>:</a:t>
            </a:r>
            <a:endParaRPr kumimoji="0" lang="en-US" altLang="en-US" sz="2800" b="1" i="1" u="none" strike="noStrike" kern="1200" cap="none" spc="0" normalizeH="0" baseline="0" noProof="0" dirty="0">
              <a:ln>
                <a:noFill/>
              </a:ln>
              <a:solidFill>
                <a:prstClr val="black"/>
              </a:solidFill>
              <a:effectLst/>
              <a:uLnTx/>
              <a:uFillTx/>
              <a:latin typeface="Gill Sans MT" panose="020B0502020104020203" pitchFamily="34" charset="0"/>
              <a:cs typeface="Arial" panose="020B0604020202020204" pitchFamily="34" charset="0"/>
            </a:endParaRPr>
          </a:p>
          <a:p>
            <a:pPr marL="457200" marR="0" lvl="1" indent="0" algn="l" defTabSz="914400" rtl="0" eaLnBrk="1" fontAlgn="base" latinLnBrk="0" hangingPunct="1">
              <a:lnSpc>
                <a:spcPct val="100000"/>
              </a:lnSpc>
              <a:spcBef>
                <a:spcPts val="325"/>
              </a:spcBef>
              <a:spcAft>
                <a:spcPct val="0"/>
              </a:spcAft>
              <a:buClrTx/>
              <a:buSzTx/>
              <a:buFontTx/>
              <a:buChar char="–"/>
              <a:tabLst/>
              <a:defRPr/>
            </a:pPr>
            <a:r>
              <a:rPr kumimoji="0" lang="en-US" altLang="en-US" sz="2800" b="1" i="1" u="none" strike="noStrike" kern="1200" cap="none" spc="0" normalizeH="0" baseline="0" noProof="0" dirty="0">
                <a:ln>
                  <a:noFill/>
                </a:ln>
                <a:solidFill>
                  <a:srgbClr val="282828"/>
                </a:solidFill>
                <a:effectLst/>
                <a:uLnTx/>
                <a:uFillTx/>
                <a:latin typeface="Gill Sans MT" panose="020B0502020104020203" pitchFamily="34" charset="0"/>
                <a:cs typeface="Arial" panose="020B0604020202020204" pitchFamily="34" charset="0"/>
              </a:rPr>
              <a:t>help pe</a:t>
            </a:r>
            <a:r>
              <a:rPr kumimoji="0" lang="en-IN" altLang="en-US" sz="2800" b="1" i="1" u="none" strike="noStrike" kern="1200" cap="none" spc="0" normalizeH="0" baseline="0" noProof="0" dirty="0">
                <a:ln>
                  <a:noFill/>
                </a:ln>
                <a:solidFill>
                  <a:srgbClr val="282828"/>
                </a:solidFill>
                <a:effectLst/>
                <a:uLnTx/>
                <a:uFillTx/>
                <a:latin typeface="Gill Sans MT" panose="020B0502020104020203" pitchFamily="34" charset="0"/>
                <a:cs typeface="Arial" panose="020B0604020202020204" pitchFamily="34" charset="0"/>
              </a:rPr>
              <a:t>pole to “Save Their Time” and order their essentials online and </a:t>
            </a:r>
            <a:r>
              <a:rPr kumimoji="0" lang="en-IN" altLang="en-US" sz="2800" b="1" i="1" u="none" strike="noStrike" kern="1200" cap="none" spc="0" normalizeH="0" baseline="0" noProof="0" dirty="0">
                <a:ln>
                  <a:noFill/>
                </a:ln>
                <a:solidFill>
                  <a:prstClr val="black"/>
                </a:solidFill>
                <a:effectLst/>
                <a:uLnTx/>
                <a:uFillTx/>
                <a:latin typeface="Gill Sans MT" panose="020B0502020104020203" pitchFamily="34" charset="0"/>
                <a:cs typeface="Arial" panose="020B0604020202020204" pitchFamily="34" charset="0"/>
              </a:rPr>
              <a:t>get them delivered at their doorstep.</a:t>
            </a:r>
          </a:p>
          <a:p>
            <a:pPr marL="457200" marR="0" lvl="1" indent="0" algn="l" defTabSz="914400" rtl="0" eaLnBrk="1" fontAlgn="base" latinLnBrk="0" hangingPunct="1">
              <a:lnSpc>
                <a:spcPct val="100000"/>
              </a:lnSpc>
              <a:spcBef>
                <a:spcPts val="325"/>
              </a:spcBef>
              <a:spcAft>
                <a:spcPct val="0"/>
              </a:spcAft>
              <a:buClrTx/>
              <a:buSzTx/>
              <a:buFontTx/>
              <a:buChar char="–"/>
              <a:tabLst/>
              <a:defRPr/>
            </a:pPr>
            <a:r>
              <a:rPr kumimoji="0" lang="en-IN" altLang="en-US" sz="2800" b="1" i="1" u="none" strike="noStrike" kern="1200" cap="none" spc="0" normalizeH="0" baseline="0" noProof="0" dirty="0">
                <a:ln>
                  <a:noFill/>
                </a:ln>
                <a:solidFill>
                  <a:prstClr val="black"/>
                </a:solidFill>
                <a:effectLst/>
                <a:uLnTx/>
                <a:uFillTx/>
                <a:latin typeface="Gill Sans MT" panose="020B0502020104020203" pitchFamily="34" charset="0"/>
                <a:cs typeface="Arial" panose="020B0604020202020204" pitchFamily="34" charset="0"/>
              </a:rPr>
              <a:t>To  provide delivery services to the consumer with all safety measures.</a:t>
            </a:r>
            <a:endParaRPr kumimoji="0" lang="en-US" altLang="en-US" sz="2800" b="1" i="1" u="none" strike="noStrike" kern="1200" cap="none" spc="0" normalizeH="0" baseline="0" noProof="0" dirty="0">
              <a:ln>
                <a:noFill/>
              </a:ln>
              <a:solidFill>
                <a:prstClr val="black"/>
              </a:solidFill>
              <a:effectLst/>
              <a:uLnTx/>
              <a:uFillTx/>
              <a:latin typeface="Gill Sans MT" panose="020B0502020104020203"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en-US" sz="2800" b="1" i="1" u="none" strike="noStrike" kern="1200" cap="none" spc="0" normalizeH="0" baseline="0" noProof="0" dirty="0">
                <a:ln>
                  <a:noFill/>
                </a:ln>
                <a:solidFill>
                  <a:schemeClr val="accent5"/>
                </a:solidFill>
                <a:effectLst/>
                <a:uLnTx/>
                <a:uFillTx/>
                <a:latin typeface="Gill Sans MT" panose="020B0502020104020203" pitchFamily="34" charset="0"/>
                <a:cs typeface="Arial" panose="020B0604020202020204" pitchFamily="34" charset="0"/>
              </a:rPr>
              <a:t>Our promise</a:t>
            </a:r>
            <a:r>
              <a:rPr kumimoji="0" lang="en-US" altLang="en-US" sz="2800" b="1" i="1" u="none" strike="noStrike" kern="1200" cap="none" spc="0" normalizeH="0" baseline="0" noProof="0" dirty="0">
                <a:ln>
                  <a:noFill/>
                </a:ln>
                <a:solidFill>
                  <a:srgbClr val="FF9900"/>
                </a:solidFill>
                <a:effectLst/>
                <a:uLnTx/>
                <a:uFillTx/>
                <a:latin typeface="Gill Sans MT" panose="020B0502020104020203" pitchFamily="34" charset="0"/>
                <a:cs typeface="Arial" panose="020B0604020202020204" pitchFamily="34" charset="0"/>
              </a:rPr>
              <a:t>:</a:t>
            </a:r>
            <a:endParaRPr kumimoji="0" lang="en-US" altLang="en-US" sz="2800" b="1" i="1" u="none" strike="noStrike" kern="1200" cap="none" spc="0" normalizeH="0" baseline="0" noProof="0" dirty="0">
              <a:ln>
                <a:noFill/>
              </a:ln>
              <a:solidFill>
                <a:prstClr val="black"/>
              </a:solidFill>
              <a:effectLst/>
              <a:uLnTx/>
              <a:uFillTx/>
              <a:latin typeface="Gill Sans MT" panose="020B0502020104020203" pitchFamily="34" charset="0"/>
              <a:cs typeface="Arial" panose="020B0604020202020204" pitchFamily="34" charset="0"/>
            </a:endParaRPr>
          </a:p>
          <a:p>
            <a:pPr marL="457200" marR="0" lvl="1" indent="0" algn="l" defTabSz="914400" rtl="0" eaLnBrk="1" fontAlgn="base" latinLnBrk="0" hangingPunct="1">
              <a:lnSpc>
                <a:spcPct val="100000"/>
              </a:lnSpc>
              <a:spcBef>
                <a:spcPts val="275"/>
              </a:spcBef>
              <a:spcAft>
                <a:spcPct val="0"/>
              </a:spcAft>
              <a:buClrTx/>
              <a:buSzTx/>
              <a:buFontTx/>
              <a:buChar char="–"/>
              <a:tabLst/>
              <a:defRPr/>
            </a:pPr>
            <a:r>
              <a:rPr kumimoji="0" lang="en-IN" altLang="en-US" sz="2800" b="1" i="1" u="none" strike="noStrike" kern="1200" cap="none" spc="0" normalizeH="0" baseline="0" noProof="0" dirty="0">
                <a:ln>
                  <a:noFill/>
                </a:ln>
                <a:solidFill>
                  <a:srgbClr val="282828"/>
                </a:solidFill>
                <a:effectLst/>
                <a:uLnTx/>
                <a:uFillTx/>
                <a:latin typeface="Gill Sans MT" panose="020B0502020104020203" pitchFamily="34" charset="0"/>
                <a:cs typeface="Arial" panose="020B0604020202020204" pitchFamily="34" charset="0"/>
              </a:rPr>
              <a:t>We provide best quality products with return facility and get the delivery done within 30-40 minutes.</a:t>
            </a:r>
            <a:endParaRPr kumimoji="0" lang="en-US" altLang="en-US" sz="2800" b="1" i="1" u="none" strike="noStrike" kern="1200" cap="none" spc="0" normalizeH="0" baseline="0" noProof="0" dirty="0">
              <a:ln>
                <a:noFill/>
              </a:ln>
              <a:solidFill>
                <a:prstClr val="black"/>
              </a:solidFill>
              <a:effectLst/>
              <a:uLnTx/>
              <a:uFillTx/>
              <a:latin typeface="Gill Sans MT" panose="020B0502020104020203" pitchFamily="34" charset="0"/>
              <a:cs typeface="Arial" panose="020B0604020202020204" pitchFamily="34" charset="0"/>
            </a:endParaRPr>
          </a:p>
          <a:p>
            <a:endParaRPr lang="en-IN" sz="2800" b="1" i="1" dirty="0">
              <a:latin typeface="Gill Sans MT" panose="020B0502020104020203" pitchFamily="34" charset="0"/>
            </a:endParaRPr>
          </a:p>
        </p:txBody>
      </p:sp>
    </p:spTree>
    <p:extLst>
      <p:ext uri="{BB962C8B-B14F-4D97-AF65-F5344CB8AC3E}">
        <p14:creationId xmlns:p14="http://schemas.microsoft.com/office/powerpoint/2010/main" val="1107372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1F499-A2C3-3723-05AF-8F721CBEAE55}"/>
              </a:ext>
            </a:extLst>
          </p:cNvPr>
          <p:cNvSpPr>
            <a:spLocks noGrp="1"/>
          </p:cNvSpPr>
          <p:nvPr>
            <p:ph type="title"/>
          </p:nvPr>
        </p:nvSpPr>
        <p:spPr>
          <a:xfrm>
            <a:off x="343700" y="197708"/>
            <a:ext cx="8596668" cy="1320800"/>
          </a:xfrm>
        </p:spPr>
        <p:txBody>
          <a:bodyPr/>
          <a:lstStyle/>
          <a:p>
            <a:r>
              <a:rPr lang="en-IN" dirty="0">
                <a:solidFill>
                  <a:schemeClr val="accent5"/>
                </a:solidFill>
                <a:latin typeface="Gill Sans MT" panose="020B0502020104020203" pitchFamily="34" charset="0"/>
              </a:rPr>
              <a:t>IDEA BEHIND HAPPINESS</a:t>
            </a:r>
          </a:p>
        </p:txBody>
      </p:sp>
      <p:sp>
        <p:nvSpPr>
          <p:cNvPr id="3" name="Content Placeholder 2">
            <a:extLst>
              <a:ext uri="{FF2B5EF4-FFF2-40B4-BE49-F238E27FC236}">
                <a16:creationId xmlns:a16="http://schemas.microsoft.com/office/drawing/2014/main" id="{7EA503AC-1CB5-7907-C508-AEA48A1B896A}"/>
              </a:ext>
            </a:extLst>
          </p:cNvPr>
          <p:cNvSpPr>
            <a:spLocks noGrp="1"/>
          </p:cNvSpPr>
          <p:nvPr>
            <p:ph idx="1"/>
          </p:nvPr>
        </p:nvSpPr>
        <p:spPr>
          <a:xfrm>
            <a:off x="343700" y="1604535"/>
            <a:ext cx="8930301" cy="5055757"/>
          </a:xfrm>
        </p:spPr>
        <p:txBody>
          <a:bodyPr>
            <a:noAutofit/>
          </a:bodyPr>
          <a:lstStyle/>
          <a:p>
            <a:r>
              <a:rPr lang="en-IN" sz="2400" b="1" i="1" dirty="0">
                <a:solidFill>
                  <a:schemeClr val="tx1"/>
                </a:solidFill>
                <a:latin typeface="Gill Sans MT" panose="020B0502020104020203" pitchFamily="34" charset="0"/>
              </a:rPr>
              <a:t>The ideology behind the happiness group arrives from the problems faced in real life, for example-: sometimes the shop is too far from our reach and in order to get product/food, etc. from it when we are busy it becomes impossible inside a place like “jhabua” –where there are no delivery facilities already available.</a:t>
            </a:r>
          </a:p>
          <a:p>
            <a:pPr marL="0" indent="0">
              <a:buNone/>
            </a:pPr>
            <a:endParaRPr lang="en-IN" sz="2400" b="1" i="1" dirty="0">
              <a:solidFill>
                <a:schemeClr val="tx1"/>
              </a:solidFill>
              <a:latin typeface="Gill Sans MT" panose="020B0502020104020203" pitchFamily="34" charset="0"/>
            </a:endParaRPr>
          </a:p>
          <a:p>
            <a:r>
              <a:rPr lang="en-IN" sz="2400" b="1" i="1" dirty="0">
                <a:solidFill>
                  <a:schemeClr val="tx1"/>
                </a:solidFill>
                <a:latin typeface="Gill Sans MT" panose="020B0502020104020203" pitchFamily="34" charset="0"/>
              </a:rPr>
              <a:t>So, seeking this opportunity and ideology we shaped our point of vision into a live business ecosystem henceforth emerging as a platform to solve delivery issues, that’s what “HAPPINESS INDIA” is.</a:t>
            </a:r>
          </a:p>
        </p:txBody>
      </p:sp>
    </p:spTree>
    <p:extLst>
      <p:ext uri="{BB962C8B-B14F-4D97-AF65-F5344CB8AC3E}">
        <p14:creationId xmlns:p14="http://schemas.microsoft.com/office/powerpoint/2010/main" val="2393970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04230" y="883258"/>
            <a:ext cx="8910008" cy="5483552"/>
          </a:xfrm>
          <a:prstGeom prst="rect">
            <a:avLst/>
          </a:prstGeom>
        </p:spPr>
        <p:txBody>
          <a:bodyPr wrap="square">
            <a:spAutoFit/>
          </a:bodyPr>
          <a:lstStyle/>
          <a:p>
            <a:r>
              <a:rPr lang="en-US" sz="3600" b="1" dirty="0">
                <a:solidFill>
                  <a:srgbClr val="C00000"/>
                </a:solidFill>
                <a:latin typeface="Gill Sans MT" panose="020B0502020104020203" pitchFamily="34" charset="0"/>
              </a:rPr>
              <a:t>What problem our startup is solving </a:t>
            </a:r>
          </a:p>
          <a:p>
            <a:endParaRPr lang="en-US" sz="2400" b="1" dirty="0">
              <a:solidFill>
                <a:srgbClr val="C00000"/>
              </a:solidFill>
              <a:latin typeface="Gill Sans MT" panose="020B0502020104020203" pitchFamily="34" charset="0"/>
            </a:endParaRPr>
          </a:p>
          <a:p>
            <a:pPr marL="262255" marR="5080" indent="92710">
              <a:lnSpc>
                <a:spcPct val="100000"/>
              </a:lnSpc>
              <a:spcBef>
                <a:spcPts val="95"/>
              </a:spcBef>
            </a:pPr>
            <a:r>
              <a:rPr lang="en-US" sz="2400" b="1" i="1" spc="-15" dirty="0">
                <a:latin typeface="Gill Sans MT" panose="020B0502020104020203" pitchFamily="34" charset="0"/>
                <a:cs typeface="Calibri"/>
              </a:rPr>
              <a:t>“Complex </a:t>
            </a:r>
            <a:r>
              <a:rPr lang="en-US" sz="2400" b="1" i="1" spc="-10" dirty="0">
                <a:latin typeface="Gill Sans MT" panose="020B0502020104020203" pitchFamily="34" charset="0"/>
                <a:cs typeface="Calibri"/>
              </a:rPr>
              <a:t>conditions </a:t>
            </a:r>
            <a:r>
              <a:rPr lang="en-US" sz="2400" b="1" i="1" spc="-5" dirty="0">
                <a:latin typeface="Gill Sans MT" panose="020B0502020104020203" pitchFamily="34" charset="0"/>
                <a:cs typeface="Calibri"/>
              </a:rPr>
              <a:t>of </a:t>
            </a:r>
            <a:r>
              <a:rPr lang="en-US" sz="2400" b="1" i="1" spc="-15" dirty="0">
                <a:latin typeface="Gill Sans MT" panose="020B0502020104020203" pitchFamily="34" charset="0"/>
                <a:cs typeface="Calibri"/>
              </a:rPr>
              <a:t>lifestyle </a:t>
            </a:r>
            <a:r>
              <a:rPr lang="en-US" sz="2400" b="1" i="1" spc="-10" dirty="0">
                <a:latin typeface="Gill Sans MT" panose="020B0502020104020203" pitchFamily="34" charset="0"/>
                <a:cs typeface="Calibri"/>
              </a:rPr>
              <a:t>leads </a:t>
            </a:r>
            <a:r>
              <a:rPr lang="en-US" sz="2400" b="1" i="1" spc="-20" dirty="0">
                <a:latin typeface="Gill Sans MT" panose="020B0502020104020203" pitchFamily="34" charset="0"/>
                <a:cs typeface="Calibri"/>
              </a:rPr>
              <a:t>to </a:t>
            </a:r>
          </a:p>
          <a:p>
            <a:pPr marL="262255" marR="5080" indent="92710">
              <a:lnSpc>
                <a:spcPct val="100000"/>
              </a:lnSpc>
              <a:spcBef>
                <a:spcPts val="95"/>
              </a:spcBef>
            </a:pPr>
            <a:r>
              <a:rPr lang="en-US" sz="2400" b="1" i="1" spc="-10" dirty="0">
                <a:latin typeface="Gill Sans MT" panose="020B0502020104020203" pitchFamily="34" charset="0"/>
                <a:cs typeface="Calibri"/>
              </a:rPr>
              <a:t>insufficient  </a:t>
            </a:r>
            <a:r>
              <a:rPr lang="en-US" sz="2400" b="1" i="1" spc="-5" dirty="0">
                <a:latin typeface="Gill Sans MT" panose="020B0502020104020203" pitchFamily="34" charset="0"/>
                <a:cs typeface="Calibri"/>
              </a:rPr>
              <a:t>time </a:t>
            </a:r>
            <a:r>
              <a:rPr lang="en-US" sz="2400" b="1" i="1" spc="-25" dirty="0">
                <a:latin typeface="Gill Sans MT" panose="020B0502020104020203" pitchFamily="34" charset="0"/>
                <a:cs typeface="Calibri"/>
              </a:rPr>
              <a:t>to </a:t>
            </a:r>
            <a:r>
              <a:rPr lang="en-US" sz="2400" b="1" i="1" spc="-5" dirty="0">
                <a:latin typeface="Gill Sans MT" panose="020B0502020104020203" pitchFamily="34" charset="0"/>
                <a:cs typeface="Calibri"/>
              </a:rPr>
              <a:t>purchase household </a:t>
            </a:r>
            <a:r>
              <a:rPr lang="en-US" sz="2400" b="1" i="1" spc="-10" dirty="0">
                <a:latin typeface="Gill Sans MT" panose="020B0502020104020203" pitchFamily="34" charset="0"/>
                <a:cs typeface="Calibri"/>
              </a:rPr>
              <a:t>necessities</a:t>
            </a:r>
            <a:r>
              <a:rPr lang="en-US" sz="2400" b="1" i="1" spc="-30" dirty="0">
                <a:latin typeface="Gill Sans MT" panose="020B0502020104020203" pitchFamily="34" charset="0"/>
                <a:cs typeface="Calibri"/>
              </a:rPr>
              <a:t>.”</a:t>
            </a:r>
          </a:p>
          <a:p>
            <a:pPr marL="355600" indent="-342900">
              <a:lnSpc>
                <a:spcPct val="100000"/>
              </a:lnSpc>
              <a:spcBef>
                <a:spcPts val="675"/>
              </a:spcBef>
              <a:buFont typeface="Arial"/>
              <a:buChar char="•"/>
              <a:tabLst>
                <a:tab pos="354965" algn="l"/>
                <a:tab pos="355600" algn="l"/>
              </a:tabLst>
            </a:pPr>
            <a:r>
              <a:rPr lang="en-US" sz="2400" b="1" spc="-15" dirty="0">
                <a:latin typeface="Gill Sans MT" panose="020B0502020104020203" pitchFamily="34" charset="0"/>
                <a:cs typeface="Calibri"/>
              </a:rPr>
              <a:t>Complex</a:t>
            </a:r>
            <a:r>
              <a:rPr lang="en-US" sz="2400" b="1" spc="5" dirty="0">
                <a:latin typeface="Gill Sans MT" panose="020B0502020104020203" pitchFamily="34" charset="0"/>
                <a:cs typeface="Calibri"/>
              </a:rPr>
              <a:t> </a:t>
            </a:r>
            <a:r>
              <a:rPr lang="en-US" sz="2400" b="1" spc="-10" dirty="0">
                <a:latin typeface="Gill Sans MT" panose="020B0502020104020203" pitchFamily="34" charset="0"/>
                <a:cs typeface="Calibri"/>
              </a:rPr>
              <a:t>Conditions</a:t>
            </a:r>
            <a:endParaRPr lang="en-US" sz="2400" b="1" dirty="0">
              <a:latin typeface="Gill Sans MT" panose="020B0502020104020203" pitchFamily="34" charset="0"/>
              <a:cs typeface="Calibri"/>
            </a:endParaRPr>
          </a:p>
          <a:p>
            <a:pPr marL="756285" marR="117475" lvl="1" indent="-287020">
              <a:lnSpc>
                <a:spcPct val="100000"/>
              </a:lnSpc>
              <a:spcBef>
                <a:spcPts val="605"/>
              </a:spcBef>
              <a:buFont typeface="Arial"/>
              <a:buChar char="–"/>
              <a:tabLst>
                <a:tab pos="756920" algn="l"/>
              </a:tabLst>
            </a:pPr>
            <a:r>
              <a:rPr lang="en-US" sz="2400" b="1" spc="-15" dirty="0">
                <a:latin typeface="Gill Sans MT" panose="020B0502020104020203" pitchFamily="34" charset="0"/>
                <a:cs typeface="Calibri"/>
              </a:rPr>
              <a:t>Busy </a:t>
            </a:r>
            <a:r>
              <a:rPr lang="en-US" sz="2400" b="1" spc="-10" dirty="0">
                <a:latin typeface="Gill Sans MT" panose="020B0502020104020203" pitchFamily="34" charset="0"/>
                <a:cs typeface="Calibri"/>
              </a:rPr>
              <a:t>work-schedules, </a:t>
            </a:r>
            <a:r>
              <a:rPr lang="en-US" sz="2400" b="1" spc="-5" dirty="0">
                <a:latin typeface="Gill Sans MT" panose="020B0502020104020203" pitchFamily="34" charset="0"/>
                <a:cs typeface="Calibri"/>
              </a:rPr>
              <a:t>friends </a:t>
            </a:r>
            <a:r>
              <a:rPr lang="en-US" sz="2400" b="1" dirty="0">
                <a:latin typeface="Gill Sans MT" panose="020B0502020104020203" pitchFamily="34" charset="0"/>
                <a:cs typeface="Calibri"/>
              </a:rPr>
              <a:t>&amp; </a:t>
            </a:r>
            <a:r>
              <a:rPr lang="en-US" sz="2400" b="1" spc="-10" dirty="0">
                <a:latin typeface="Gill Sans MT" panose="020B0502020104020203" pitchFamily="34" charset="0"/>
                <a:cs typeface="Calibri"/>
              </a:rPr>
              <a:t>families, </a:t>
            </a:r>
            <a:r>
              <a:rPr lang="en-US" sz="2400" b="1" spc="-15" dirty="0">
                <a:latin typeface="Gill Sans MT" panose="020B0502020104020203" pitchFamily="34" charset="0"/>
                <a:cs typeface="Calibri"/>
              </a:rPr>
              <a:t>traffic </a:t>
            </a:r>
            <a:r>
              <a:rPr lang="en-US" sz="2400" b="1" spc="-5" dirty="0">
                <a:latin typeface="Gill Sans MT" panose="020B0502020104020203" pitchFamily="34" charset="0"/>
                <a:cs typeface="Calibri"/>
              </a:rPr>
              <a:t>jams </a:t>
            </a:r>
          </a:p>
          <a:p>
            <a:pPr marL="469265" marR="117475" lvl="1">
              <a:lnSpc>
                <a:spcPct val="100000"/>
              </a:lnSpc>
              <a:spcBef>
                <a:spcPts val="605"/>
              </a:spcBef>
              <a:tabLst>
                <a:tab pos="756920" algn="l"/>
              </a:tabLst>
            </a:pPr>
            <a:r>
              <a:rPr lang="en-US" sz="2400" b="1" dirty="0">
                <a:latin typeface="Gill Sans MT" panose="020B0502020104020203" pitchFamily="34" charset="0"/>
                <a:cs typeface="Calibri"/>
              </a:rPr>
              <a:t>and  </a:t>
            </a:r>
            <a:r>
              <a:rPr lang="en-US" sz="2400" b="1" spc="-10" dirty="0">
                <a:latin typeface="Gill Sans MT" panose="020B0502020104020203" pitchFamily="34" charset="0"/>
                <a:cs typeface="Calibri"/>
              </a:rPr>
              <a:t>etc.</a:t>
            </a:r>
            <a:endParaRPr lang="en-US" altLang="en-US" sz="2400" b="1" dirty="0">
              <a:solidFill>
                <a:srgbClr val="C00000"/>
              </a:solidFill>
              <a:latin typeface="Gill Sans MT" panose="020B0502020104020203" pitchFamily="34" charset="0"/>
            </a:endParaRPr>
          </a:p>
          <a:p>
            <a:pPr marL="355600" indent="-342900">
              <a:lnSpc>
                <a:spcPct val="100000"/>
              </a:lnSpc>
              <a:spcBef>
                <a:spcPts val="675"/>
              </a:spcBef>
              <a:buFont typeface="Arial"/>
              <a:buChar char="•"/>
              <a:tabLst>
                <a:tab pos="354965" algn="l"/>
                <a:tab pos="355600" algn="l"/>
              </a:tabLst>
            </a:pPr>
            <a:r>
              <a:rPr lang="en-US" sz="2400" b="1" spc="-10" dirty="0">
                <a:latin typeface="Gill Sans MT" panose="020B0502020104020203" pitchFamily="34" charset="0"/>
                <a:cs typeface="Calibri"/>
              </a:rPr>
              <a:t>Insufficient</a:t>
            </a:r>
            <a:r>
              <a:rPr lang="en-US" sz="2400" b="1" spc="5" dirty="0">
                <a:latin typeface="Gill Sans MT" panose="020B0502020104020203" pitchFamily="34" charset="0"/>
                <a:cs typeface="Calibri"/>
              </a:rPr>
              <a:t> </a:t>
            </a:r>
            <a:r>
              <a:rPr lang="en-US" sz="2400" b="1" spc="-5" dirty="0">
                <a:latin typeface="Gill Sans MT" panose="020B0502020104020203" pitchFamily="34" charset="0"/>
                <a:cs typeface="Calibri"/>
              </a:rPr>
              <a:t>time</a:t>
            </a:r>
            <a:endParaRPr lang="en-US" sz="2400" b="1" dirty="0">
              <a:latin typeface="Gill Sans MT" panose="020B0502020104020203" pitchFamily="34" charset="0"/>
              <a:cs typeface="Calibri"/>
            </a:endParaRPr>
          </a:p>
          <a:p>
            <a:pPr marL="756285" lvl="1" indent="-287020">
              <a:lnSpc>
                <a:spcPct val="100000"/>
              </a:lnSpc>
              <a:spcBef>
                <a:spcPts val="605"/>
              </a:spcBef>
              <a:buFont typeface="Arial"/>
              <a:buChar char="–"/>
              <a:tabLst>
                <a:tab pos="756920" algn="l"/>
              </a:tabLst>
            </a:pPr>
            <a:r>
              <a:rPr lang="en-US" sz="2400" b="1" spc="-5" dirty="0">
                <a:latin typeface="Gill Sans MT" panose="020B0502020104020203" pitchFamily="34" charset="0"/>
                <a:cs typeface="Calibri"/>
              </a:rPr>
              <a:t>Not </a:t>
            </a:r>
            <a:r>
              <a:rPr lang="en-US" sz="2400" b="1" dirty="0">
                <a:latin typeface="Gill Sans MT" panose="020B0502020104020203" pitchFamily="34" charset="0"/>
                <a:cs typeface="Calibri"/>
              </a:rPr>
              <a:t>enough time </a:t>
            </a:r>
            <a:r>
              <a:rPr lang="en-US" sz="2400" b="1" spc="-15" dirty="0">
                <a:latin typeface="Gill Sans MT" panose="020B0502020104020203" pitchFamily="34" charset="0"/>
                <a:cs typeface="Calibri"/>
              </a:rPr>
              <a:t>to</a:t>
            </a:r>
            <a:r>
              <a:rPr lang="en-US" sz="2400" b="1" spc="-40" dirty="0">
                <a:latin typeface="Gill Sans MT" panose="020B0502020104020203" pitchFamily="34" charset="0"/>
                <a:cs typeface="Calibri"/>
              </a:rPr>
              <a:t> </a:t>
            </a:r>
            <a:r>
              <a:rPr lang="en-US" sz="2400" b="1" spc="-10" dirty="0">
                <a:latin typeface="Gill Sans MT" panose="020B0502020104020203" pitchFamily="34" charset="0"/>
                <a:cs typeface="Calibri"/>
              </a:rPr>
              <a:t>spare.</a:t>
            </a:r>
            <a:endParaRPr lang="en-US" sz="2400" b="1" dirty="0">
              <a:latin typeface="Gill Sans MT" panose="020B0502020104020203" pitchFamily="34" charset="0"/>
              <a:cs typeface="Calibri"/>
            </a:endParaRPr>
          </a:p>
          <a:p>
            <a:pPr marL="355600" indent="-342900">
              <a:lnSpc>
                <a:spcPct val="100000"/>
              </a:lnSpc>
              <a:spcBef>
                <a:spcPts val="640"/>
              </a:spcBef>
              <a:buFont typeface="Arial" panose="020B0604020202020204" pitchFamily="34" charset="0"/>
              <a:buChar char="•"/>
              <a:tabLst>
                <a:tab pos="354965" algn="l"/>
                <a:tab pos="355600" algn="l"/>
              </a:tabLst>
            </a:pPr>
            <a:r>
              <a:rPr lang="en-US" sz="2400" b="1" spc="-10" dirty="0">
                <a:latin typeface="Gill Sans MT" panose="020B0502020104020203" pitchFamily="34" charset="0"/>
                <a:cs typeface="Calibri"/>
              </a:rPr>
              <a:t>Household</a:t>
            </a:r>
            <a:r>
              <a:rPr lang="en-US" sz="2400" b="1" spc="25" dirty="0">
                <a:latin typeface="Gill Sans MT" panose="020B0502020104020203" pitchFamily="34" charset="0"/>
                <a:cs typeface="Calibri"/>
              </a:rPr>
              <a:t> </a:t>
            </a:r>
            <a:r>
              <a:rPr lang="en-US" sz="2400" b="1" spc="-10" dirty="0">
                <a:latin typeface="Gill Sans MT" panose="020B0502020104020203" pitchFamily="34" charset="0"/>
                <a:cs typeface="Calibri"/>
              </a:rPr>
              <a:t>necessities</a:t>
            </a:r>
            <a:endParaRPr lang="en-US" sz="2400" b="1" dirty="0">
              <a:latin typeface="Gill Sans MT" panose="020B0502020104020203" pitchFamily="34" charset="0"/>
              <a:cs typeface="Calibri"/>
            </a:endParaRPr>
          </a:p>
          <a:p>
            <a:pPr marL="756285" lvl="1" indent="-287020">
              <a:lnSpc>
                <a:spcPct val="100000"/>
              </a:lnSpc>
              <a:spcBef>
                <a:spcPts val="610"/>
              </a:spcBef>
              <a:buFont typeface="Arial"/>
              <a:buChar char="–"/>
              <a:tabLst>
                <a:tab pos="756920" algn="l"/>
              </a:tabLst>
            </a:pPr>
            <a:r>
              <a:rPr lang="en-US" sz="2400" b="1" spc="-5" dirty="0">
                <a:latin typeface="Gill Sans MT" panose="020B0502020104020203" pitchFamily="34" charset="0"/>
                <a:cs typeface="Calibri"/>
              </a:rPr>
              <a:t>Things </a:t>
            </a:r>
            <a:r>
              <a:rPr lang="en-US" sz="2400" b="1" spc="-10" dirty="0">
                <a:latin typeface="Gill Sans MT" panose="020B0502020104020203" pitchFamily="34" charset="0"/>
                <a:cs typeface="Calibri"/>
              </a:rPr>
              <a:t>that </a:t>
            </a:r>
            <a:r>
              <a:rPr lang="en-US" sz="2400" b="1" spc="-5" dirty="0">
                <a:latin typeface="Gill Sans MT" panose="020B0502020104020203" pitchFamily="34" charset="0"/>
                <a:cs typeface="Calibri"/>
              </a:rPr>
              <a:t>really </a:t>
            </a:r>
            <a:r>
              <a:rPr lang="en-US" sz="2400" b="1" spc="-15" dirty="0">
                <a:latin typeface="Gill Sans MT" panose="020B0502020104020203" pitchFamily="34" charset="0"/>
                <a:cs typeface="Calibri"/>
              </a:rPr>
              <a:t>matter </a:t>
            </a:r>
            <a:r>
              <a:rPr lang="en-US" sz="2400" b="1" dirty="0">
                <a:latin typeface="Gill Sans MT" panose="020B0502020104020203" pitchFamily="34" charset="0"/>
                <a:cs typeface="Calibri"/>
              </a:rPr>
              <a:t>in</a:t>
            </a:r>
            <a:r>
              <a:rPr lang="en-US" sz="2400" b="1" spc="-30" dirty="0">
                <a:latin typeface="Gill Sans MT" panose="020B0502020104020203" pitchFamily="34" charset="0"/>
                <a:cs typeface="Calibri"/>
              </a:rPr>
              <a:t> </a:t>
            </a:r>
            <a:r>
              <a:rPr lang="en-US" sz="2400" b="1" spc="-15" dirty="0">
                <a:latin typeface="Gill Sans MT" panose="020B0502020104020203" pitchFamily="34" charset="0"/>
                <a:cs typeface="Calibri"/>
              </a:rPr>
              <a:t>life.</a:t>
            </a:r>
            <a:endParaRPr lang="en-US" sz="2400" b="1" dirty="0">
              <a:latin typeface="Gill Sans MT" panose="020B0502020104020203" pitchFamily="34" charset="0"/>
              <a:cs typeface="Calibri"/>
            </a:endParaRPr>
          </a:p>
          <a:p>
            <a:pPr marL="285750" indent="-285750">
              <a:lnSpc>
                <a:spcPct val="150000"/>
              </a:lnSpc>
              <a:buFont typeface="Arial"/>
              <a:buChar char="•"/>
            </a:pPr>
            <a:endParaRPr lang="en-US" altLang="en-US" sz="2400" b="1" dirty="0">
              <a:solidFill>
                <a:srgbClr val="C00000"/>
              </a:solidFill>
              <a:latin typeface="Gill Sans MT" panose="020B0502020104020203" pitchFamily="34" charset="0"/>
            </a:endParaRPr>
          </a:p>
        </p:txBody>
      </p:sp>
    </p:spTree>
    <p:extLst>
      <p:ext uri="{BB962C8B-B14F-4D97-AF65-F5344CB8AC3E}">
        <p14:creationId xmlns:p14="http://schemas.microsoft.com/office/powerpoint/2010/main" val="307447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50323" y="852621"/>
            <a:ext cx="8896865" cy="5152757"/>
          </a:xfrm>
          <a:prstGeom prst="rect">
            <a:avLst/>
          </a:prstGeom>
        </p:spPr>
        <p:txBody>
          <a:bodyPr wrap="square">
            <a:spAutoFit/>
          </a:bodyPr>
          <a:lstStyle/>
          <a:p>
            <a:r>
              <a:rPr lang="en-US" sz="3600" b="1" dirty="0">
                <a:solidFill>
                  <a:srgbClr val="C00000"/>
                </a:solidFill>
                <a:latin typeface="Gill Sans MT" panose="020B0502020104020203" pitchFamily="34" charset="0"/>
              </a:rPr>
              <a:t>How are we solving this problem? </a:t>
            </a:r>
          </a:p>
          <a:p>
            <a:endParaRPr lang="en-US" sz="2400" b="1" dirty="0">
              <a:solidFill>
                <a:srgbClr val="C00000"/>
              </a:solidFill>
              <a:latin typeface="Gill Sans MT" panose="020B0502020104020203" pitchFamily="34" charset="0"/>
            </a:endParaRPr>
          </a:p>
          <a:p>
            <a:pPr marL="355600" marR="5080" lvl="0" indent="-342900" defTabSz="914400">
              <a:lnSpc>
                <a:spcPct val="111300"/>
              </a:lnSpc>
              <a:spcBef>
                <a:spcPts val="100"/>
              </a:spcBef>
              <a:buFontTx/>
              <a:buChar char="•"/>
              <a:tabLst>
                <a:tab pos="354965" algn="l"/>
                <a:tab pos="355600" algn="l"/>
              </a:tabLst>
            </a:pPr>
            <a:r>
              <a:rPr lang="en-US" sz="2400" b="1" spc="-25" dirty="0">
                <a:solidFill>
                  <a:srgbClr val="282828"/>
                </a:solidFill>
                <a:latin typeface="Gill Sans MT" panose="020B0502020104020203" pitchFamily="34" charset="0"/>
                <a:cs typeface="Arial"/>
              </a:rPr>
              <a:t>Help customers to get their products delivered</a:t>
            </a:r>
            <a:r>
              <a:rPr lang="en-US" sz="2400" b="1" spc="-30" dirty="0">
                <a:solidFill>
                  <a:srgbClr val="282828"/>
                </a:solidFill>
                <a:latin typeface="Gill Sans MT" panose="020B0502020104020203" pitchFamily="34" charset="0"/>
                <a:cs typeface="Arial"/>
              </a:rPr>
              <a:t> quickly </a:t>
            </a:r>
            <a:r>
              <a:rPr lang="en-US" sz="2400" b="1" dirty="0">
                <a:solidFill>
                  <a:srgbClr val="282828"/>
                </a:solidFill>
                <a:latin typeface="Gill Sans MT" panose="020B0502020104020203" pitchFamily="34" charset="0"/>
                <a:cs typeface="Arial"/>
              </a:rPr>
              <a:t>&amp;</a:t>
            </a:r>
            <a:r>
              <a:rPr lang="en-US" sz="2400" b="1" spc="-135" dirty="0">
                <a:solidFill>
                  <a:srgbClr val="282828"/>
                </a:solidFill>
                <a:latin typeface="Gill Sans MT" panose="020B0502020104020203" pitchFamily="34" charset="0"/>
                <a:cs typeface="Arial"/>
              </a:rPr>
              <a:t> </a:t>
            </a:r>
            <a:r>
              <a:rPr lang="en-US" sz="2400" b="1" spc="-30" dirty="0">
                <a:solidFill>
                  <a:srgbClr val="282828"/>
                </a:solidFill>
                <a:latin typeface="Gill Sans MT" panose="020B0502020104020203" pitchFamily="34" charset="0"/>
                <a:cs typeface="Arial"/>
              </a:rPr>
              <a:t>inexpensively.</a:t>
            </a:r>
            <a:endParaRPr lang="en-US" altLang="en-US" sz="2400" b="1" dirty="0">
              <a:solidFill>
                <a:srgbClr val="C00000"/>
              </a:solidFill>
              <a:latin typeface="Gill Sans MT" panose="020B0502020104020203" pitchFamily="34" charset="0"/>
            </a:endParaRPr>
          </a:p>
          <a:p>
            <a:pPr marL="355600" marR="441325" lvl="0" indent="-342900" defTabSz="914400">
              <a:lnSpc>
                <a:spcPct val="111300"/>
              </a:lnSpc>
              <a:spcBef>
                <a:spcPts val="2610"/>
              </a:spcBef>
              <a:buFontTx/>
              <a:buChar char="•"/>
              <a:tabLst>
                <a:tab pos="354965" algn="l"/>
                <a:tab pos="355600" algn="l"/>
              </a:tabLst>
            </a:pPr>
            <a:r>
              <a:rPr lang="en-US" sz="2400" b="1" spc="-25" dirty="0">
                <a:solidFill>
                  <a:srgbClr val="282828"/>
                </a:solidFill>
                <a:latin typeface="Gill Sans MT" panose="020B0502020104020203" pitchFamily="34" charset="0"/>
                <a:cs typeface="Arial"/>
              </a:rPr>
              <a:t>Help </a:t>
            </a:r>
            <a:r>
              <a:rPr lang="en-US" sz="2400" b="1" spc="-30" dirty="0">
                <a:solidFill>
                  <a:srgbClr val="282828"/>
                </a:solidFill>
                <a:latin typeface="Gill Sans MT" panose="020B0502020104020203" pitchFamily="34" charset="0"/>
                <a:cs typeface="Arial"/>
              </a:rPr>
              <a:t>consumers </a:t>
            </a:r>
            <a:r>
              <a:rPr lang="en-US" sz="2400" b="1" spc="-5" dirty="0">
                <a:solidFill>
                  <a:srgbClr val="282828"/>
                </a:solidFill>
                <a:latin typeface="Gill Sans MT" panose="020B0502020104020203" pitchFamily="34" charset="0"/>
                <a:cs typeface="Arial"/>
              </a:rPr>
              <a:t>to order their necessities' from their favorite shops</a:t>
            </a:r>
            <a:r>
              <a:rPr lang="en-US" sz="2400" b="1" spc="-40" dirty="0">
                <a:solidFill>
                  <a:srgbClr val="282828"/>
                </a:solidFill>
                <a:latin typeface="Gill Sans MT" panose="020B0502020104020203" pitchFamily="34" charset="0"/>
                <a:cs typeface="Arial"/>
              </a:rPr>
              <a:t>.</a:t>
            </a:r>
            <a:endParaRPr lang="en-US" altLang="en-US" sz="2400" b="1" dirty="0">
              <a:solidFill>
                <a:srgbClr val="C00000"/>
              </a:solidFill>
              <a:latin typeface="Gill Sans MT" panose="020B0502020104020203" pitchFamily="34" charset="0"/>
            </a:endParaRPr>
          </a:p>
          <a:p>
            <a:pPr marL="285750" indent="-285750">
              <a:lnSpc>
                <a:spcPct val="150000"/>
              </a:lnSpc>
              <a:buFont typeface="Arial"/>
              <a:buChar char="•"/>
            </a:pPr>
            <a:r>
              <a:rPr lang="en-US" sz="2400" b="1" spc="-20" dirty="0">
                <a:solidFill>
                  <a:srgbClr val="282828"/>
                </a:solidFill>
                <a:latin typeface="Gill Sans MT" panose="020B0502020104020203" pitchFamily="34" charset="0"/>
                <a:cs typeface="Arial"/>
              </a:rPr>
              <a:t>Orders are </a:t>
            </a:r>
            <a:r>
              <a:rPr lang="en-US" sz="2400" b="1" spc="-30" dirty="0">
                <a:solidFill>
                  <a:srgbClr val="282828"/>
                </a:solidFill>
                <a:latin typeface="Gill Sans MT" panose="020B0502020104020203" pitchFamily="34" charset="0"/>
                <a:cs typeface="Arial"/>
              </a:rPr>
              <a:t>picked </a:t>
            </a:r>
            <a:r>
              <a:rPr lang="en-US" sz="2400" b="1" spc="-5" dirty="0">
                <a:solidFill>
                  <a:srgbClr val="282828"/>
                </a:solidFill>
                <a:latin typeface="Gill Sans MT" panose="020B0502020104020203" pitchFamily="34" charset="0"/>
                <a:cs typeface="Arial"/>
              </a:rPr>
              <a:t>up </a:t>
            </a:r>
            <a:r>
              <a:rPr lang="en-US" sz="2400" b="1" spc="-35" dirty="0">
                <a:solidFill>
                  <a:srgbClr val="282828"/>
                </a:solidFill>
                <a:latin typeface="Gill Sans MT" panose="020B0502020104020203" pitchFamily="34" charset="0"/>
                <a:cs typeface="Arial"/>
              </a:rPr>
              <a:t>and delivered</a:t>
            </a:r>
            <a:r>
              <a:rPr lang="en-US" sz="2400" b="1" spc="-30" dirty="0">
                <a:solidFill>
                  <a:srgbClr val="282828"/>
                </a:solidFill>
                <a:latin typeface="Gill Sans MT" panose="020B0502020104020203" pitchFamily="34" charset="0"/>
                <a:cs typeface="Arial"/>
              </a:rPr>
              <a:t> within 30- 40 minutes</a:t>
            </a:r>
            <a:r>
              <a:rPr lang="en-US" sz="2400" b="1" spc="-40" dirty="0">
                <a:solidFill>
                  <a:srgbClr val="282828"/>
                </a:solidFill>
                <a:latin typeface="Gill Sans MT" panose="020B0502020104020203" pitchFamily="34" charset="0"/>
                <a:cs typeface="Arial"/>
              </a:rPr>
              <a:t>.</a:t>
            </a:r>
          </a:p>
          <a:p>
            <a:pPr marL="285750" indent="-285750">
              <a:lnSpc>
                <a:spcPct val="150000"/>
              </a:lnSpc>
              <a:buFont typeface="Arial"/>
              <a:buChar char="•"/>
            </a:pPr>
            <a:r>
              <a:rPr lang="en-US" sz="2400" b="1" spc="-40" dirty="0">
                <a:solidFill>
                  <a:srgbClr val="282828"/>
                </a:solidFill>
                <a:latin typeface="Gill Sans MT" panose="020B0502020104020203" pitchFamily="34" charset="0"/>
                <a:cs typeface="Arial"/>
              </a:rPr>
              <a:t>Easy order and tracking through our android app -:</a:t>
            </a:r>
          </a:p>
          <a:p>
            <a:pPr>
              <a:lnSpc>
                <a:spcPct val="150000"/>
              </a:lnSpc>
            </a:pPr>
            <a:r>
              <a:rPr lang="en-US" sz="2400" b="1" spc="-40" dirty="0">
                <a:solidFill>
                  <a:srgbClr val="282828"/>
                </a:solidFill>
                <a:latin typeface="Gill Sans MT" panose="020B0502020104020203" pitchFamily="34" charset="0"/>
                <a:cs typeface="Arial"/>
              </a:rPr>
              <a:t>     “HAPPINESS INDIA”.</a:t>
            </a:r>
          </a:p>
          <a:p>
            <a:pPr marL="285750" indent="-285750">
              <a:lnSpc>
                <a:spcPct val="150000"/>
              </a:lnSpc>
              <a:buFont typeface="Arial"/>
              <a:buChar char="•"/>
            </a:pPr>
            <a:endParaRPr lang="en-US" altLang="en-US" sz="2400" b="1" dirty="0">
              <a:solidFill>
                <a:srgbClr val="C00000"/>
              </a:solidFill>
              <a:latin typeface="Gill Sans MT" panose="020B0502020104020203" pitchFamily="34" charset="0"/>
            </a:endParaRPr>
          </a:p>
        </p:txBody>
      </p:sp>
    </p:spTree>
    <p:extLst>
      <p:ext uri="{BB962C8B-B14F-4D97-AF65-F5344CB8AC3E}">
        <p14:creationId xmlns:p14="http://schemas.microsoft.com/office/powerpoint/2010/main" val="165734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5BA4-1BCD-018A-3AFB-FC69A915A890}"/>
              </a:ext>
            </a:extLst>
          </p:cNvPr>
          <p:cNvSpPr>
            <a:spLocks noGrp="1"/>
          </p:cNvSpPr>
          <p:nvPr>
            <p:ph type="title"/>
          </p:nvPr>
        </p:nvSpPr>
        <p:spPr/>
        <p:txBody>
          <a:bodyPr/>
          <a:lstStyle/>
          <a:p>
            <a:r>
              <a:rPr lang="en-IN" b="1" i="1" dirty="0">
                <a:solidFill>
                  <a:schemeClr val="accent5"/>
                </a:solidFill>
                <a:latin typeface="Gill Sans MT" panose="020B0502020104020203" pitchFamily="34" charset="0"/>
              </a:rPr>
              <a:t>Challenges faced by us during the initial days-:</a:t>
            </a:r>
          </a:p>
        </p:txBody>
      </p:sp>
      <p:sp>
        <p:nvSpPr>
          <p:cNvPr id="3" name="Content Placeholder 2">
            <a:extLst>
              <a:ext uri="{FF2B5EF4-FFF2-40B4-BE49-F238E27FC236}">
                <a16:creationId xmlns:a16="http://schemas.microsoft.com/office/drawing/2014/main" id="{A733647D-C43B-1934-26A2-973679C3716A}"/>
              </a:ext>
            </a:extLst>
          </p:cNvPr>
          <p:cNvSpPr>
            <a:spLocks noGrp="1"/>
          </p:cNvSpPr>
          <p:nvPr>
            <p:ph idx="1"/>
          </p:nvPr>
        </p:nvSpPr>
        <p:spPr/>
        <p:txBody>
          <a:bodyPr>
            <a:normAutofit/>
          </a:bodyPr>
          <a:lstStyle/>
          <a:p>
            <a:pPr marL="0" indent="0">
              <a:buNone/>
            </a:pPr>
            <a:r>
              <a:rPr lang="en-IN" sz="2800" b="1" i="1" dirty="0">
                <a:solidFill>
                  <a:schemeClr val="tx1"/>
                </a:solidFill>
                <a:latin typeface="Gill Sans MT" panose="020B0502020104020203" pitchFamily="34" charset="0"/>
              </a:rPr>
              <a:t>1.) Implementation Challenge</a:t>
            </a:r>
          </a:p>
          <a:p>
            <a:pPr marL="0" indent="0">
              <a:buNone/>
            </a:pPr>
            <a:endParaRPr lang="en-IN" sz="2800" b="1" i="1" dirty="0">
              <a:solidFill>
                <a:schemeClr val="tx1"/>
              </a:solidFill>
              <a:latin typeface="Gill Sans MT" panose="020B0502020104020203" pitchFamily="34" charset="0"/>
            </a:endParaRPr>
          </a:p>
          <a:p>
            <a:pPr marL="0" indent="0">
              <a:buNone/>
            </a:pPr>
            <a:r>
              <a:rPr lang="en-IN" sz="2800" b="1" i="1" dirty="0">
                <a:solidFill>
                  <a:schemeClr val="tx1"/>
                </a:solidFill>
                <a:latin typeface="Gill Sans MT" panose="020B0502020104020203" pitchFamily="34" charset="0"/>
              </a:rPr>
              <a:t>2.) Family And Peer Pressure</a:t>
            </a:r>
          </a:p>
          <a:p>
            <a:pPr marL="0" indent="0">
              <a:buNone/>
            </a:pPr>
            <a:endParaRPr lang="en-IN" sz="2800" b="1" i="1" dirty="0">
              <a:solidFill>
                <a:schemeClr val="tx1"/>
              </a:solidFill>
              <a:latin typeface="Gill Sans MT" panose="020B0502020104020203" pitchFamily="34" charset="0"/>
            </a:endParaRPr>
          </a:p>
          <a:p>
            <a:pPr marL="0" indent="0">
              <a:buNone/>
            </a:pPr>
            <a:r>
              <a:rPr lang="en-IN" sz="2800" b="1" i="1" dirty="0">
                <a:solidFill>
                  <a:schemeClr val="tx1"/>
                </a:solidFill>
                <a:latin typeface="Gill Sans MT" panose="020B0502020104020203" pitchFamily="34" charset="0"/>
              </a:rPr>
              <a:t>3.) Money Problems</a:t>
            </a:r>
          </a:p>
          <a:p>
            <a:pPr marL="0" indent="0">
              <a:buNone/>
            </a:pPr>
            <a:endParaRPr lang="en-IN" sz="2800" b="1" i="1" dirty="0">
              <a:solidFill>
                <a:schemeClr val="tx1"/>
              </a:solidFill>
              <a:latin typeface="Gill Sans MT" panose="020B0502020104020203" pitchFamily="34" charset="0"/>
            </a:endParaRPr>
          </a:p>
          <a:p>
            <a:pPr marL="0" indent="0">
              <a:buNone/>
            </a:pPr>
            <a:r>
              <a:rPr lang="en-IN" sz="2800" b="1" i="1" dirty="0">
                <a:solidFill>
                  <a:schemeClr val="tx1"/>
                </a:solidFill>
                <a:latin typeface="Gill Sans MT" panose="020B0502020104020203" pitchFamily="34" charset="0"/>
              </a:rPr>
              <a:t>4.) Time Management</a:t>
            </a:r>
          </a:p>
        </p:txBody>
      </p:sp>
    </p:spTree>
    <p:extLst>
      <p:ext uri="{BB962C8B-B14F-4D97-AF65-F5344CB8AC3E}">
        <p14:creationId xmlns:p14="http://schemas.microsoft.com/office/powerpoint/2010/main" val="798705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2B43-6CDB-E00D-46E5-08D0BEFB3019}"/>
              </a:ext>
            </a:extLst>
          </p:cNvPr>
          <p:cNvSpPr>
            <a:spLocks noGrp="1"/>
          </p:cNvSpPr>
          <p:nvPr>
            <p:ph type="title"/>
          </p:nvPr>
        </p:nvSpPr>
        <p:spPr>
          <a:xfrm>
            <a:off x="395416" y="226541"/>
            <a:ext cx="8680878" cy="626076"/>
          </a:xfrm>
        </p:spPr>
        <p:txBody>
          <a:bodyPr>
            <a:noAutofit/>
          </a:bodyPr>
          <a:lstStyle/>
          <a:p>
            <a:r>
              <a:rPr lang="en-IN" sz="4400" b="1" i="1" dirty="0">
                <a:solidFill>
                  <a:schemeClr val="accent5"/>
                </a:solidFill>
                <a:latin typeface="Gill Sans MT" panose="020B0502020104020203" pitchFamily="34" charset="0"/>
              </a:rPr>
              <a:t>RISK LEVEL </a:t>
            </a:r>
          </a:p>
        </p:txBody>
      </p:sp>
      <p:sp>
        <p:nvSpPr>
          <p:cNvPr id="3" name="Content Placeholder 2">
            <a:extLst>
              <a:ext uri="{FF2B5EF4-FFF2-40B4-BE49-F238E27FC236}">
                <a16:creationId xmlns:a16="http://schemas.microsoft.com/office/drawing/2014/main" id="{8884C0F7-1B55-5941-C837-A51FDF5BD187}"/>
              </a:ext>
            </a:extLst>
          </p:cNvPr>
          <p:cNvSpPr>
            <a:spLocks noGrp="1"/>
          </p:cNvSpPr>
          <p:nvPr>
            <p:ph idx="1"/>
          </p:nvPr>
        </p:nvSpPr>
        <p:spPr>
          <a:xfrm>
            <a:off x="395416" y="1149178"/>
            <a:ext cx="10354963" cy="5708822"/>
          </a:xfrm>
        </p:spPr>
        <p:txBody>
          <a:bodyPr>
            <a:noAutofit/>
          </a:bodyPr>
          <a:lstStyle/>
          <a:p>
            <a:pPr marL="0" indent="0">
              <a:buNone/>
            </a:pPr>
            <a:r>
              <a:rPr lang="en-IN" sz="2800" b="1" i="1" dirty="0">
                <a:solidFill>
                  <a:schemeClr val="tx1"/>
                </a:solidFill>
                <a:latin typeface="Gill Sans MT" panose="020B0502020104020203" pitchFamily="34" charset="0"/>
              </a:rPr>
              <a:t>Input/Output Risk -:  At the time of running our business, self-doubt was created inside our mind while hearing negative thoughts from nearby people like -: what if your business fails?</a:t>
            </a:r>
          </a:p>
          <a:p>
            <a:pPr marL="0" indent="0">
              <a:buNone/>
            </a:pPr>
            <a:r>
              <a:rPr lang="en-IN" sz="2800" b="1" i="1" dirty="0">
                <a:solidFill>
                  <a:schemeClr val="tx1"/>
                </a:solidFill>
                <a:latin typeface="Gill Sans MT" panose="020B0502020104020203" pitchFamily="34" charset="0"/>
              </a:rPr>
              <a:t> </a:t>
            </a:r>
          </a:p>
          <a:p>
            <a:pPr marL="0" indent="0">
              <a:buNone/>
            </a:pPr>
            <a:r>
              <a:rPr lang="en-IN" sz="2800" b="1" i="1" dirty="0">
                <a:solidFill>
                  <a:schemeClr val="tx1"/>
                </a:solidFill>
                <a:latin typeface="Gill Sans MT" panose="020B0502020104020203" pitchFamily="34" charset="0"/>
              </a:rPr>
              <a:t>Input -: Input turn out to be a risk because we consumed a lot of time for our business as well as a lot of money was invested in this idea.</a:t>
            </a:r>
          </a:p>
          <a:p>
            <a:pPr marL="0" indent="0">
              <a:buNone/>
            </a:pPr>
            <a:endParaRPr lang="en-IN" sz="2800" b="1" i="1" dirty="0">
              <a:solidFill>
                <a:schemeClr val="tx1"/>
              </a:solidFill>
              <a:latin typeface="Gill Sans MT" panose="020B0502020104020203" pitchFamily="34" charset="0"/>
            </a:endParaRPr>
          </a:p>
          <a:p>
            <a:pPr marL="0" indent="0">
              <a:buNone/>
            </a:pPr>
            <a:r>
              <a:rPr lang="en-IN" sz="2800" b="1" i="1" dirty="0">
                <a:solidFill>
                  <a:schemeClr val="tx1"/>
                </a:solidFill>
                <a:latin typeface="Gill Sans MT" panose="020B0502020104020203" pitchFamily="34" charset="0"/>
              </a:rPr>
              <a:t>Output-:  At the time of investment in our idea we were least bothered about the output but after seeing our hard work, time, and money at risk we became highly demotivated but never gave up.</a:t>
            </a:r>
          </a:p>
        </p:txBody>
      </p:sp>
    </p:spTree>
    <p:extLst>
      <p:ext uri="{BB962C8B-B14F-4D97-AF65-F5344CB8AC3E}">
        <p14:creationId xmlns:p14="http://schemas.microsoft.com/office/powerpoint/2010/main" val="2780309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7992" y="1192177"/>
            <a:ext cx="8910008" cy="3724096"/>
          </a:xfrm>
          <a:prstGeom prst="rect">
            <a:avLst/>
          </a:prstGeom>
        </p:spPr>
        <p:txBody>
          <a:bodyPr wrap="square">
            <a:spAutoFit/>
          </a:bodyPr>
          <a:lstStyle/>
          <a:p>
            <a:r>
              <a:rPr lang="en-US" sz="3600" b="1" dirty="0">
                <a:solidFill>
                  <a:srgbClr val="C00000"/>
                </a:solidFill>
                <a:latin typeface="Gill Sans MT" panose="020B0502020104020203" pitchFamily="34" charset="0"/>
              </a:rPr>
              <a:t>What is the USP of your solution </a:t>
            </a:r>
          </a:p>
          <a:p>
            <a:endParaRPr lang="en-US" sz="2400" b="1" dirty="0">
              <a:solidFill>
                <a:srgbClr val="C00000"/>
              </a:solidFill>
              <a:latin typeface="Gill Sans MT" panose="020B0502020104020203" pitchFamily="34" charset="0"/>
            </a:endParaRPr>
          </a:p>
          <a:p>
            <a:pPr marL="457200" lvl="0" indent="-431800" defTabSz="914400">
              <a:buClr>
                <a:srgbClr val="000000"/>
              </a:buClr>
              <a:buSzPts val="3200"/>
              <a:buFont typeface="Arial"/>
              <a:buChar char="●"/>
            </a:pPr>
            <a:r>
              <a:rPr lang="en-US" sz="2800" b="1" kern="0" dirty="0">
                <a:solidFill>
                  <a:srgbClr val="434343">
                    <a:lumMod val="50000"/>
                  </a:srgbClr>
                </a:solidFill>
                <a:latin typeface="Gill Sans MT" panose="020B0502020104020203" pitchFamily="34" charset="0"/>
                <a:cs typeface="Arial"/>
                <a:sym typeface="Arial"/>
              </a:rPr>
              <a:t>Within 30 minutes delivery.</a:t>
            </a:r>
          </a:p>
          <a:p>
            <a:pPr marL="457200" lvl="0" indent="-431800" defTabSz="914400">
              <a:buClr>
                <a:srgbClr val="000000"/>
              </a:buClr>
              <a:buSzPts val="3200"/>
              <a:buFont typeface="Arial"/>
              <a:buChar char="●"/>
            </a:pPr>
            <a:r>
              <a:rPr lang="en-US" sz="2800" b="1" kern="0" dirty="0">
                <a:solidFill>
                  <a:srgbClr val="434343">
                    <a:lumMod val="50000"/>
                  </a:srgbClr>
                </a:solidFill>
                <a:latin typeface="Gill Sans MT" panose="020B0502020104020203" pitchFamily="34" charset="0"/>
                <a:cs typeface="Arial"/>
                <a:sym typeface="Arial"/>
              </a:rPr>
              <a:t>Same prices from shops.</a:t>
            </a:r>
          </a:p>
          <a:p>
            <a:pPr marL="457200" lvl="0" indent="-431800" defTabSz="914400">
              <a:buClr>
                <a:srgbClr val="000000"/>
              </a:buClr>
              <a:buSzPts val="3200"/>
              <a:buFont typeface="Arial"/>
              <a:buChar char="●"/>
            </a:pPr>
            <a:r>
              <a:rPr lang="en-US" sz="2800" b="1" kern="0" dirty="0">
                <a:solidFill>
                  <a:srgbClr val="434343">
                    <a:lumMod val="50000"/>
                  </a:srgbClr>
                </a:solidFill>
                <a:latin typeface="Gill Sans MT" panose="020B0502020104020203" pitchFamily="34" charset="0"/>
                <a:cs typeface="Arial"/>
                <a:sym typeface="Arial"/>
              </a:rPr>
              <a:t>Less delivery charges..</a:t>
            </a:r>
          </a:p>
          <a:p>
            <a:pPr marL="457200" lvl="0" indent="-431800" defTabSz="914400">
              <a:buClr>
                <a:srgbClr val="000000"/>
              </a:buClr>
              <a:buSzPts val="3200"/>
              <a:buFont typeface="Arial"/>
              <a:buChar char="●"/>
            </a:pPr>
            <a:r>
              <a:rPr lang="en-US" sz="2800" b="1" kern="0" dirty="0">
                <a:solidFill>
                  <a:srgbClr val="434343">
                    <a:lumMod val="50000"/>
                  </a:srgbClr>
                </a:solidFill>
                <a:latin typeface="Gill Sans MT" panose="020B0502020104020203" pitchFamily="34" charset="0"/>
                <a:cs typeface="Arial"/>
                <a:sym typeface="Arial"/>
              </a:rPr>
              <a:t>Widest range of coverage in shops</a:t>
            </a:r>
          </a:p>
          <a:p>
            <a:pPr marL="457200" lvl="0" indent="-431800" defTabSz="914400">
              <a:buClr>
                <a:srgbClr val="000000"/>
              </a:buClr>
              <a:buSzPts val="3200"/>
              <a:buFont typeface="Arial"/>
              <a:buChar char="●"/>
            </a:pPr>
            <a:r>
              <a:rPr lang="en-US" sz="2800" b="1" kern="0" dirty="0">
                <a:solidFill>
                  <a:srgbClr val="434343">
                    <a:lumMod val="50000"/>
                  </a:srgbClr>
                </a:solidFill>
                <a:latin typeface="Gill Sans MT" panose="020B0502020104020203" pitchFamily="34" charset="0"/>
                <a:cs typeface="Arial"/>
                <a:sym typeface="Arial"/>
              </a:rPr>
              <a:t>Attractive incentives(for delivery partners)</a:t>
            </a:r>
          </a:p>
          <a:p>
            <a:pPr marL="285750" indent="-285750">
              <a:lnSpc>
                <a:spcPct val="150000"/>
              </a:lnSpc>
              <a:buFont typeface="Arial"/>
              <a:buChar char="•"/>
            </a:pPr>
            <a:endParaRPr lang="en-US" altLang="en-US" sz="2400" b="1" dirty="0">
              <a:solidFill>
                <a:srgbClr val="C00000"/>
              </a:solidFill>
              <a:latin typeface="Gill Sans MT" panose="020B0502020104020203" pitchFamily="34" charset="0"/>
            </a:endParaRPr>
          </a:p>
        </p:txBody>
      </p:sp>
    </p:spTree>
    <p:extLst>
      <p:ext uri="{BB962C8B-B14F-4D97-AF65-F5344CB8AC3E}">
        <p14:creationId xmlns:p14="http://schemas.microsoft.com/office/powerpoint/2010/main" val="306893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40259" y="1080965"/>
            <a:ext cx="10046043" cy="4401205"/>
          </a:xfrm>
          <a:prstGeom prst="rect">
            <a:avLst/>
          </a:prstGeom>
        </p:spPr>
        <p:txBody>
          <a:bodyPr wrap="square">
            <a:spAutoFit/>
          </a:bodyPr>
          <a:lstStyle/>
          <a:p>
            <a:r>
              <a:rPr lang="en-US" sz="3600" b="1" dirty="0">
                <a:solidFill>
                  <a:srgbClr val="C00000"/>
                </a:solidFill>
                <a:latin typeface="Gill Sans MT" panose="020B0502020104020203" pitchFamily="34" charset="0"/>
              </a:rPr>
              <a:t>How much money you can arrange/have already arranged, to start your startup?</a:t>
            </a:r>
          </a:p>
          <a:p>
            <a:endParaRPr lang="en-US" sz="2400"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a:latin typeface="Gill Sans MT" panose="020B0502020104020203" pitchFamily="34" charset="0"/>
              </a:rPr>
              <a:t>We have arranged seed-funding of 1 lakh rupees from RGPV University.</a:t>
            </a:r>
          </a:p>
          <a:p>
            <a:pPr marL="342900" indent="-342900">
              <a:buFont typeface="Arial" panose="020B0604020202020204" pitchFamily="34" charset="0"/>
              <a:buChar char="•"/>
            </a:pPr>
            <a:endParaRPr lang="en-US" altLang="en-US" sz="2400" b="1" dirty="0">
              <a:latin typeface="Gill Sans MT" panose="020B0502020104020203" pitchFamily="34" charset="0"/>
            </a:endParaRPr>
          </a:p>
          <a:p>
            <a:pPr marL="342900" indent="-342900">
              <a:buFont typeface="Arial" panose="020B0604020202020204" pitchFamily="34" charset="0"/>
              <a:buChar char="•"/>
            </a:pPr>
            <a:r>
              <a:rPr lang="en-US" altLang="en-US" sz="2400" b="1" dirty="0">
                <a:latin typeface="Gill Sans MT" panose="020B0502020104020203" pitchFamily="34" charset="0"/>
              </a:rPr>
              <a:t>At the initial stages of our startup, we arranged 30 thousand to start our business.</a:t>
            </a:r>
          </a:p>
          <a:p>
            <a:pPr marL="342900" indent="-342900">
              <a:buFont typeface="Arial" panose="020B0604020202020204" pitchFamily="34" charset="0"/>
              <a:buChar char="•"/>
            </a:pPr>
            <a:endParaRPr lang="en-US" altLang="en-US" sz="2400" b="1" dirty="0">
              <a:latin typeface="Gill Sans MT" panose="020B0502020104020203" pitchFamily="34" charset="0"/>
            </a:endParaRPr>
          </a:p>
          <a:p>
            <a:pPr marL="342900" indent="-342900">
              <a:buFont typeface="Arial" panose="020B0604020202020204" pitchFamily="34" charset="0"/>
              <a:buChar char="•"/>
            </a:pPr>
            <a:r>
              <a:rPr lang="en-US" altLang="en-US" sz="2400" b="1" dirty="0">
                <a:latin typeface="Gill Sans MT" panose="020B0502020104020203" pitchFamily="34" charset="0"/>
              </a:rPr>
              <a:t>Then, later on we used our revenues to grow our startup</a:t>
            </a:r>
            <a:r>
              <a:rPr lang="en-US" altLang="en-US" sz="1600" b="1" dirty="0">
                <a:latin typeface="Gill Sans MT" panose="020B0502020104020203" pitchFamily="34" charset="0"/>
              </a:rPr>
              <a:t>.</a:t>
            </a:r>
          </a:p>
          <a:p>
            <a:r>
              <a:rPr lang="en-US" altLang="en-US" sz="1600" b="1" dirty="0">
                <a:latin typeface="Gill Sans MT" panose="020B0502020104020203" pitchFamily="34" charset="0"/>
              </a:rPr>
              <a:t>  </a:t>
            </a:r>
            <a:endParaRPr lang="en-US" altLang="en-US" sz="2400" b="1" dirty="0">
              <a:latin typeface="Gill Sans MT" panose="020B0502020104020203" pitchFamily="34" charset="0"/>
            </a:endParaRPr>
          </a:p>
        </p:txBody>
      </p:sp>
    </p:spTree>
    <p:extLst>
      <p:ext uri="{BB962C8B-B14F-4D97-AF65-F5344CB8AC3E}">
        <p14:creationId xmlns:p14="http://schemas.microsoft.com/office/powerpoint/2010/main" val="34986671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152</TotalTime>
  <Words>723</Words>
  <Application>Microsoft Office PowerPoint</Application>
  <PresentationFormat>Widescreen</PresentationFormat>
  <Paragraphs>86</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PowerPoint Presentation</vt:lpstr>
      <vt:lpstr>INTRODUCTION</vt:lpstr>
      <vt:lpstr>IDEA BEHIND HAPPINESS</vt:lpstr>
      <vt:lpstr>PowerPoint Presentation</vt:lpstr>
      <vt:lpstr>PowerPoint Presentation</vt:lpstr>
      <vt:lpstr>Challenges faced by us during the initial days-:</vt:lpstr>
      <vt:lpstr>RISK LEVEL </vt:lpstr>
      <vt:lpstr>PowerPoint Presentation</vt:lpstr>
      <vt:lpstr>PowerPoint Presentation</vt:lpstr>
      <vt:lpstr>PowerPoint Presentation</vt:lpstr>
      <vt:lpstr>PowerPoint Presentation</vt:lpstr>
      <vt:lpstr>VISION AND FUTURE WORK</vt:lpstr>
      <vt:lpstr>PowerPoint Presentation</vt:lpstr>
      <vt:lpstr>Our Achievements-: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Lakshya Patwa</dc:creator>
  <cp:lastModifiedBy>shivlove shukla</cp:lastModifiedBy>
  <cp:revision>4</cp:revision>
  <dcterms:created xsi:type="dcterms:W3CDTF">2022-08-16T06:39:35Z</dcterms:created>
  <dcterms:modified xsi:type="dcterms:W3CDTF">2023-01-04T10:25:46Z</dcterms:modified>
</cp:coreProperties>
</file>