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60" r:id="rId4"/>
    <p:sldId id="261" r:id="rId5"/>
    <p:sldId id="268" r:id="rId6"/>
    <p:sldId id="264" r:id="rId7"/>
    <p:sldId id="266" r:id="rId8"/>
    <p:sldId id="267" r:id="rId9"/>
    <p:sldId id="269" r:id="rId10"/>
    <p:sldId id="259" r:id="rId11"/>
    <p:sldId id="270" r:id="rId12"/>
    <p:sldId id="262" r:id="rId13"/>
    <p:sldId id="263" r:id="rId14"/>
    <p:sldId id="265"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806920E3-C97C-49DC-846E-30B6B031C198}" type="datetimeFigureOut">
              <a:rPr lang="en-IN" smtClean="0"/>
              <a:t>13-01-2023</a:t>
            </a:fld>
            <a:endParaRPr lang="en-IN"/>
          </a:p>
        </p:txBody>
      </p:sp>
      <p:sp>
        <p:nvSpPr>
          <p:cNvPr id="23" name="Slide Number Placeholder 22"/>
          <p:cNvSpPr>
            <a:spLocks noGrp="1"/>
          </p:cNvSpPr>
          <p:nvPr>
            <p:ph type="sldNum" sz="quarter" idx="11"/>
          </p:nvPr>
        </p:nvSpPr>
        <p:spPr/>
        <p:txBody>
          <a:bodyPr/>
          <a:lstStyle/>
          <a:p>
            <a:fld id="{FACEE071-2F1E-44D1-8330-7EE1828F52AB}" type="slidenum">
              <a:rPr lang="en-IN" smtClean="0"/>
              <a:t>‹#›</a:t>
            </a:fld>
            <a:endParaRPr lang="en-IN"/>
          </a:p>
        </p:txBody>
      </p:sp>
      <p:sp>
        <p:nvSpPr>
          <p:cNvPr id="24" name="Footer Placeholder 23"/>
          <p:cNvSpPr>
            <a:spLocks noGrp="1"/>
          </p:cNvSpPr>
          <p:nvPr>
            <p:ph type="ftr" sz="quarter" idx="12"/>
          </p:nvPr>
        </p:nvSpPr>
        <p:spPr/>
        <p:txBody>
          <a:bodyPr/>
          <a:lstStyle/>
          <a:p>
            <a:endParaRPr lang="en-IN"/>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6920E3-C97C-49DC-846E-30B6B031C198}" type="datetimeFigureOut">
              <a:rPr lang="en-IN" smtClean="0"/>
              <a:t>13-01-2023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EE071-2F1E-44D1-8330-7EE1828F52A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6920E3-C97C-49DC-846E-30B6B031C198}" type="datetimeFigureOut">
              <a:rPr lang="en-IN" smtClean="0"/>
              <a:t>13-01-2023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EE071-2F1E-44D1-8330-7EE1828F52A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806920E3-C97C-49DC-846E-30B6B031C198}" type="datetimeFigureOut">
              <a:rPr lang="en-IN" smtClean="0"/>
              <a:t>13-01-2023</a:t>
            </a:fld>
            <a:endParaRPr lang="en-IN"/>
          </a:p>
        </p:txBody>
      </p:sp>
      <p:sp>
        <p:nvSpPr>
          <p:cNvPr id="19" name="Slide Number Placeholder 18"/>
          <p:cNvSpPr>
            <a:spLocks noGrp="1"/>
          </p:cNvSpPr>
          <p:nvPr>
            <p:ph type="sldNum" sz="quarter" idx="15"/>
          </p:nvPr>
        </p:nvSpPr>
        <p:spPr/>
        <p:txBody>
          <a:bodyPr/>
          <a:lstStyle/>
          <a:p>
            <a:fld id="{FACEE071-2F1E-44D1-8330-7EE1828F52AB}" type="slidenum">
              <a:rPr lang="en-IN" smtClean="0"/>
              <a:t>‹#›</a:t>
            </a:fld>
            <a:endParaRPr lang="en-IN"/>
          </a:p>
        </p:txBody>
      </p:sp>
      <p:sp>
        <p:nvSpPr>
          <p:cNvPr id="21" name="Footer Placeholder 20"/>
          <p:cNvSpPr>
            <a:spLocks noGrp="1"/>
          </p:cNvSpPr>
          <p:nvPr>
            <p:ph type="ftr" sz="quarter" idx="16"/>
          </p:nvPr>
        </p:nvSpPr>
        <p:spPr/>
        <p:txBody>
          <a:bodyPr/>
          <a:lstStyle/>
          <a:p>
            <a:endParaRPr lang="en-IN"/>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806920E3-C97C-49DC-846E-30B6B031C198}" type="datetimeFigureOut">
              <a:rPr lang="en-IN" smtClean="0"/>
              <a:t>13-01-2023</a:t>
            </a:fld>
            <a:endParaRPr lang="en-IN"/>
          </a:p>
        </p:txBody>
      </p:sp>
      <p:sp>
        <p:nvSpPr>
          <p:cNvPr id="20" name="Slide Number Placeholder 19"/>
          <p:cNvSpPr>
            <a:spLocks noGrp="1"/>
          </p:cNvSpPr>
          <p:nvPr>
            <p:ph type="sldNum" sz="quarter" idx="11"/>
          </p:nvPr>
        </p:nvSpPr>
        <p:spPr/>
        <p:txBody>
          <a:bodyPr/>
          <a:lstStyle/>
          <a:p>
            <a:fld id="{FACEE071-2F1E-44D1-8330-7EE1828F52AB}" type="slidenum">
              <a:rPr lang="en-IN" smtClean="0"/>
              <a:t>‹#›</a:t>
            </a:fld>
            <a:endParaRPr lang="en-IN"/>
          </a:p>
        </p:txBody>
      </p:sp>
      <p:sp>
        <p:nvSpPr>
          <p:cNvPr id="21" name="Footer Placeholder 20"/>
          <p:cNvSpPr>
            <a:spLocks noGrp="1"/>
          </p:cNvSpPr>
          <p:nvPr>
            <p:ph type="ftr" sz="quarter" idx="12"/>
          </p:nvPr>
        </p:nvSpPr>
        <p:spPr/>
        <p:txBody>
          <a:bodyPr/>
          <a:lstStyle/>
          <a:p>
            <a:endParaRPr lang="en-IN"/>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806920E3-C97C-49DC-846E-30B6B031C198}" type="datetimeFigureOut">
              <a:rPr lang="en-IN" smtClean="0"/>
              <a:t>13-01-2023</a:t>
            </a:fld>
            <a:endParaRPr lang="en-IN"/>
          </a:p>
        </p:txBody>
      </p:sp>
      <p:sp>
        <p:nvSpPr>
          <p:cNvPr id="25" name="Slide Number Placeholder 24"/>
          <p:cNvSpPr>
            <a:spLocks noGrp="1"/>
          </p:cNvSpPr>
          <p:nvPr>
            <p:ph type="sldNum" sz="quarter" idx="16"/>
          </p:nvPr>
        </p:nvSpPr>
        <p:spPr/>
        <p:txBody>
          <a:bodyPr/>
          <a:lstStyle/>
          <a:p>
            <a:fld id="{FACEE071-2F1E-44D1-8330-7EE1828F52AB}" type="slidenum">
              <a:rPr lang="en-IN" smtClean="0"/>
              <a:t>‹#›</a:t>
            </a:fld>
            <a:endParaRPr lang="en-IN"/>
          </a:p>
        </p:txBody>
      </p:sp>
      <p:sp>
        <p:nvSpPr>
          <p:cNvPr id="26" name="Footer Placeholder 25"/>
          <p:cNvSpPr>
            <a:spLocks noGrp="1"/>
          </p:cNvSpPr>
          <p:nvPr>
            <p:ph type="ftr" sz="quarter" idx="17"/>
          </p:nvPr>
        </p:nvSpPr>
        <p:spPr/>
        <p:txBody>
          <a:bodyPr/>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806920E3-C97C-49DC-846E-30B6B031C198}" type="datetimeFigureOut">
              <a:rPr lang="en-IN" smtClean="0"/>
              <a:t>13-01-2023</a:t>
            </a:fld>
            <a:endParaRPr lang="en-IN"/>
          </a:p>
        </p:txBody>
      </p:sp>
      <p:sp>
        <p:nvSpPr>
          <p:cNvPr id="24" name="Slide Number Placeholder 23"/>
          <p:cNvSpPr>
            <a:spLocks noGrp="1"/>
          </p:cNvSpPr>
          <p:nvPr>
            <p:ph type="sldNum" sz="quarter" idx="17"/>
          </p:nvPr>
        </p:nvSpPr>
        <p:spPr/>
        <p:txBody>
          <a:bodyPr/>
          <a:lstStyle/>
          <a:p>
            <a:fld id="{FACEE071-2F1E-44D1-8330-7EE1828F52AB}" type="slidenum">
              <a:rPr lang="en-IN" smtClean="0"/>
              <a:t>‹#›</a:t>
            </a:fld>
            <a:endParaRPr lang="en-IN"/>
          </a:p>
        </p:txBody>
      </p:sp>
      <p:sp>
        <p:nvSpPr>
          <p:cNvPr id="29" name="Footer Placeholder 28"/>
          <p:cNvSpPr>
            <a:spLocks noGrp="1"/>
          </p:cNvSpPr>
          <p:nvPr>
            <p:ph type="ftr" sz="quarter" idx="18"/>
          </p:nvPr>
        </p:nvSpPr>
        <p:spPr/>
        <p:txBody>
          <a:bodyPr/>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806920E3-C97C-49DC-846E-30B6B031C198}" type="datetimeFigureOut">
              <a:rPr lang="en-IN" smtClean="0"/>
              <a:t>13-01-2023</a:t>
            </a:fld>
            <a:endParaRPr lang="en-IN"/>
          </a:p>
        </p:txBody>
      </p:sp>
      <p:sp>
        <p:nvSpPr>
          <p:cNvPr id="14" name="Slide Number Placeholder 13"/>
          <p:cNvSpPr>
            <a:spLocks noGrp="1"/>
          </p:cNvSpPr>
          <p:nvPr>
            <p:ph type="sldNum" sz="quarter" idx="11"/>
          </p:nvPr>
        </p:nvSpPr>
        <p:spPr/>
        <p:txBody>
          <a:bodyPr/>
          <a:lstStyle/>
          <a:p>
            <a:fld id="{FACEE071-2F1E-44D1-8330-7EE1828F52AB}" type="slidenum">
              <a:rPr lang="en-IN" smtClean="0"/>
              <a:t>‹#›</a:t>
            </a:fld>
            <a:endParaRPr lang="en-IN"/>
          </a:p>
        </p:txBody>
      </p:sp>
      <p:sp>
        <p:nvSpPr>
          <p:cNvPr id="18" name="Footer Placeholder 17"/>
          <p:cNvSpPr>
            <a:spLocks noGrp="1"/>
          </p:cNvSpPr>
          <p:nvPr>
            <p:ph type="ftr" sz="quarter" idx="12"/>
          </p:nvPr>
        </p:nvSpPr>
        <p:spPr/>
        <p:txBody>
          <a:bodyPr/>
          <a:lstStyle/>
          <a:p>
            <a:endParaRPr lang="en-IN"/>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806920E3-C97C-49DC-846E-30B6B031C198}" type="datetimeFigureOut">
              <a:rPr lang="en-IN" smtClean="0"/>
              <a:t>13-01-2023</a:t>
            </a:fld>
            <a:endParaRPr lang="en-IN"/>
          </a:p>
        </p:txBody>
      </p:sp>
      <p:sp>
        <p:nvSpPr>
          <p:cNvPr id="12" name="Slide Number Placeholder 11"/>
          <p:cNvSpPr>
            <a:spLocks noGrp="1"/>
          </p:cNvSpPr>
          <p:nvPr>
            <p:ph type="sldNum" sz="quarter" idx="11"/>
          </p:nvPr>
        </p:nvSpPr>
        <p:spPr/>
        <p:txBody>
          <a:bodyPr/>
          <a:lstStyle/>
          <a:p>
            <a:fld id="{FACEE071-2F1E-44D1-8330-7EE1828F52AB}" type="slidenum">
              <a:rPr lang="en-IN" smtClean="0"/>
              <a:t>‹#›</a:t>
            </a:fld>
            <a:endParaRPr lang="en-IN"/>
          </a:p>
        </p:txBody>
      </p:sp>
      <p:sp>
        <p:nvSpPr>
          <p:cNvPr id="13" name="Footer Placeholder 12"/>
          <p:cNvSpPr>
            <a:spLocks noGrp="1"/>
          </p:cNvSpPr>
          <p:nvPr>
            <p:ph type="ftr" sz="quarter" idx="12"/>
          </p:nvPr>
        </p:nvSpPr>
        <p:spPr/>
        <p:txBody>
          <a:body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806920E3-C97C-49DC-846E-30B6B031C198}" type="datetimeFigureOut">
              <a:rPr lang="en-IN" smtClean="0"/>
              <a:t>13-01-2023</a:t>
            </a:fld>
            <a:endParaRPr lang="en-IN"/>
          </a:p>
        </p:txBody>
      </p:sp>
      <p:sp>
        <p:nvSpPr>
          <p:cNvPr id="18" name="Slide Number Placeholder 17"/>
          <p:cNvSpPr>
            <a:spLocks noGrp="1"/>
          </p:cNvSpPr>
          <p:nvPr>
            <p:ph type="sldNum" sz="quarter" idx="16"/>
          </p:nvPr>
        </p:nvSpPr>
        <p:spPr/>
        <p:txBody>
          <a:bodyPr/>
          <a:lstStyle/>
          <a:p>
            <a:fld id="{FACEE071-2F1E-44D1-8330-7EE1828F52AB}" type="slidenum">
              <a:rPr lang="en-IN" smtClean="0"/>
              <a:t>‹#›</a:t>
            </a:fld>
            <a:endParaRPr lang="en-IN"/>
          </a:p>
        </p:txBody>
      </p:sp>
      <p:sp>
        <p:nvSpPr>
          <p:cNvPr id="20" name="Footer Placeholder 19"/>
          <p:cNvSpPr>
            <a:spLocks noGrp="1"/>
          </p:cNvSpPr>
          <p:nvPr>
            <p:ph type="ftr" sz="quarter" idx="17"/>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806920E3-C97C-49DC-846E-30B6B031C198}" type="datetimeFigureOut">
              <a:rPr lang="en-IN" smtClean="0"/>
              <a:t>13-01-2023</a:t>
            </a:fld>
            <a:endParaRPr lang="en-IN"/>
          </a:p>
        </p:txBody>
      </p:sp>
      <p:sp>
        <p:nvSpPr>
          <p:cNvPr id="20" name="Slide Number Placeholder 19"/>
          <p:cNvSpPr>
            <a:spLocks noGrp="1"/>
          </p:cNvSpPr>
          <p:nvPr>
            <p:ph type="sldNum" sz="quarter" idx="15"/>
          </p:nvPr>
        </p:nvSpPr>
        <p:spPr/>
        <p:txBody>
          <a:bodyPr/>
          <a:lstStyle/>
          <a:p>
            <a:fld id="{FACEE071-2F1E-44D1-8330-7EE1828F52AB}" type="slidenum">
              <a:rPr lang="en-IN" smtClean="0"/>
              <a:t>‹#›</a:t>
            </a:fld>
            <a:endParaRPr lang="en-IN"/>
          </a:p>
        </p:txBody>
      </p:sp>
      <p:sp>
        <p:nvSpPr>
          <p:cNvPr id="21" name="Footer Placeholder 20"/>
          <p:cNvSpPr>
            <a:spLocks noGrp="1"/>
          </p:cNvSpPr>
          <p:nvPr>
            <p:ph type="ftr" sz="quarter" idx="16"/>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806920E3-C97C-49DC-846E-30B6B031C198}" type="datetimeFigureOut">
              <a:rPr lang="en-IN" smtClean="0"/>
              <a:t>13-01-2023</a:t>
            </a:fld>
            <a:endParaRPr lang="en-IN"/>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IN"/>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FACEE071-2F1E-44D1-8330-7EE1828F52AB}"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107504" y="260648"/>
            <a:ext cx="6480720" cy="792088"/>
          </a:xfrm>
        </p:spPr>
        <p:txBody>
          <a:bodyPr>
            <a:noAutofit/>
          </a:bodyPr>
          <a:lstStyle/>
          <a:p>
            <a:r>
              <a:rPr lang="en-US" sz="5400" b="1" dirty="0" smtClean="0">
                <a:solidFill>
                  <a:srgbClr val="00B0F0"/>
                </a:solidFill>
              </a:rPr>
              <a:t>Dairy Farming</a:t>
            </a:r>
            <a:endParaRPr lang="en-IN" sz="5400" b="1" dirty="0">
              <a:solidFill>
                <a:srgbClr val="00B0F0"/>
              </a:solidFill>
            </a:endParaRPr>
          </a:p>
        </p:txBody>
      </p:sp>
    </p:spTree>
    <p:extLst>
      <p:ext uri="{BB962C8B-B14F-4D97-AF65-F5344CB8AC3E}">
        <p14:creationId xmlns:p14="http://schemas.microsoft.com/office/powerpoint/2010/main" val="38461910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AutoNum type="arabicPeriod"/>
            </a:pPr>
            <a:r>
              <a:rPr lang="en-US" b="1" u="sng" dirty="0" smtClean="0">
                <a:solidFill>
                  <a:srgbClr val="FFFF00"/>
                </a:solidFill>
              </a:rPr>
              <a:t>Cow’s Milk:</a:t>
            </a:r>
          </a:p>
          <a:p>
            <a:r>
              <a:rPr lang="en-US" dirty="0" smtClean="0"/>
              <a:t>      There </a:t>
            </a:r>
            <a:r>
              <a:rPr lang="en-US" dirty="0"/>
              <a:t>are two different types of cow’s milk — A1 and A2</a:t>
            </a:r>
            <a:r>
              <a:rPr lang="en-US" dirty="0" smtClean="0"/>
              <a:t>.</a:t>
            </a:r>
          </a:p>
          <a:p>
            <a:r>
              <a:rPr lang="en-US" dirty="0" smtClean="0"/>
              <a:t>      Research shows </a:t>
            </a:r>
            <a:r>
              <a:rPr lang="en-US" dirty="0"/>
              <a:t>that some people have a hard time digesting </a:t>
            </a:r>
            <a:r>
              <a:rPr lang="en-US" dirty="0" smtClean="0"/>
              <a:t>milks</a:t>
            </a:r>
          </a:p>
          <a:p>
            <a:r>
              <a:rPr lang="en-US" dirty="0"/>
              <a:t> </a:t>
            </a:r>
            <a:r>
              <a:rPr lang="en-US" dirty="0" smtClean="0"/>
              <a:t>     made </a:t>
            </a:r>
            <a:r>
              <a:rPr lang="en-US" dirty="0"/>
              <a:t>with A1 casein, but not those with A2</a:t>
            </a:r>
            <a:r>
              <a:rPr lang="en-US" dirty="0" smtClean="0"/>
              <a:t>.</a:t>
            </a:r>
          </a:p>
          <a:p>
            <a:r>
              <a:rPr lang="en-US" dirty="0"/>
              <a:t> </a:t>
            </a:r>
            <a:r>
              <a:rPr lang="en-US" dirty="0" smtClean="0"/>
              <a:t>     So</a:t>
            </a:r>
            <a:r>
              <a:rPr lang="en-US" dirty="0"/>
              <a:t>, if you want to drink cow’s milk and your stomach is a little on the </a:t>
            </a:r>
            <a:endParaRPr lang="en-US" dirty="0" smtClean="0"/>
          </a:p>
          <a:p>
            <a:r>
              <a:rPr lang="en-US" dirty="0"/>
              <a:t> </a:t>
            </a:r>
            <a:r>
              <a:rPr lang="en-US" dirty="0" smtClean="0"/>
              <a:t>     sensitive </a:t>
            </a:r>
            <a:r>
              <a:rPr lang="en-US" dirty="0"/>
              <a:t>side (but you’re not lactose intolerant) probably best to go for </a:t>
            </a:r>
            <a:endParaRPr lang="en-US" dirty="0" smtClean="0"/>
          </a:p>
          <a:p>
            <a:r>
              <a:rPr lang="en-US" dirty="0"/>
              <a:t> </a:t>
            </a:r>
            <a:r>
              <a:rPr lang="en-US" dirty="0" smtClean="0"/>
              <a:t>     the </a:t>
            </a:r>
            <a:r>
              <a:rPr lang="en-US" dirty="0"/>
              <a:t>less inflammatory A2 varieties</a:t>
            </a:r>
            <a:r>
              <a:rPr lang="en-US" dirty="0" smtClean="0"/>
              <a:t>.</a:t>
            </a:r>
          </a:p>
          <a:p>
            <a:r>
              <a:rPr lang="en-US" dirty="0" smtClean="0"/>
              <a:t>2. </a:t>
            </a:r>
            <a:r>
              <a:rPr lang="en-US" b="1" u="sng" dirty="0" smtClean="0">
                <a:solidFill>
                  <a:srgbClr val="FFFF00"/>
                </a:solidFill>
              </a:rPr>
              <a:t>Buffalo’s Milk</a:t>
            </a:r>
            <a:r>
              <a:rPr lang="en-US" b="1" u="sng" dirty="0" smtClean="0"/>
              <a:t>:</a:t>
            </a:r>
          </a:p>
          <a:p>
            <a:r>
              <a:rPr lang="en-US" dirty="0" smtClean="0"/>
              <a:t>Buffalo </a:t>
            </a:r>
            <a:r>
              <a:rPr lang="en-US" dirty="0"/>
              <a:t>milk has a </a:t>
            </a:r>
            <a:r>
              <a:rPr lang="en-US" b="1" dirty="0"/>
              <a:t>higher fat, protein, lactose, vitamin, and mineral </a:t>
            </a:r>
            <a:r>
              <a:rPr lang="en-US" b="1" dirty="0" smtClean="0"/>
              <a:t>  content </a:t>
            </a:r>
            <a:r>
              <a:rPr lang="en-US" b="1" dirty="0"/>
              <a:t>than cow's milk</a:t>
            </a:r>
            <a:r>
              <a:rPr lang="en-US" dirty="0"/>
              <a:t>. It's also whiter and has a thicker consistency, which makes it perfect for the production of fat-based dairy products.</a:t>
            </a:r>
            <a:endParaRPr lang="en-IN" b="1" u="sng" dirty="0"/>
          </a:p>
        </p:txBody>
      </p:sp>
      <p:sp>
        <p:nvSpPr>
          <p:cNvPr id="3" name="Title 2"/>
          <p:cNvSpPr>
            <a:spLocks noGrp="1"/>
          </p:cNvSpPr>
          <p:nvPr>
            <p:ph type="title"/>
          </p:nvPr>
        </p:nvSpPr>
        <p:spPr>
          <a:xfrm>
            <a:off x="323528" y="332656"/>
            <a:ext cx="7680960" cy="818728"/>
          </a:xfrm>
        </p:spPr>
        <p:txBody>
          <a:bodyPr>
            <a:noAutofit/>
          </a:bodyPr>
          <a:lstStyle/>
          <a:p>
            <a:r>
              <a:rPr lang="en-US" sz="4800" dirty="0" smtClean="0">
                <a:solidFill>
                  <a:srgbClr val="00B0F0"/>
                </a:solidFill>
              </a:rPr>
              <a:t>Different types of animal milk </a:t>
            </a:r>
            <a:endParaRPr lang="en-IN" sz="4800" dirty="0">
              <a:solidFill>
                <a:srgbClr val="00B0F0"/>
              </a:solidFill>
            </a:endParaRPr>
          </a:p>
        </p:txBody>
      </p:sp>
    </p:spTree>
    <p:extLst>
      <p:ext uri="{BB962C8B-B14F-4D97-AF65-F5344CB8AC3E}">
        <p14:creationId xmlns:p14="http://schemas.microsoft.com/office/powerpoint/2010/main" val="3413070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CEAAkGBxQTEhUTEhMWFRUXGRoZGBgYGR0ZFxodGB0XGBgdHxoYHSghGBomGxkdITEhJSkrLy4uFx80OTQsOCgtLisBCgoKDg0OGxAQGi0mICYuLy0zLzYtKy8tLS0tLS0tLS0tLS0tLS8tLS0tLS0tLS0tLS0tLS0tLS0tLS0tLS0tLf/AABEIAP0AxwMBIgACEQEDEQH/xAAcAAABBQEBAQAAAAAAAAAAAAAGAgMEBQcAAQj/xABIEAACAQMCBAMEBQkECQQDAAABAgMABBESIQUGMUETIlFhcYGRBxQyobEjQlJiksHR0vAWM3KTFSQ0Y4Kio7LhF3PC8SVTg//EABoBAAIDAQEAAAAAAAAAAAAAAAMEAAIFAQb/xAAzEQACAgEBBgMGBgIDAAAAAAABAgADEQQSFCExUVIFE0EVImGBkaEyM3Gx0fAjQmLB4f/aAAwDAQACEQMRAD8ALrXhkYGNI2ry54Uh/NFBfP8AzXNBOkELFRoDsRsTkkDf4fjQ/wD2hlfrcSH3u38a0jqADiJCjImhXPCVUEgb1WPEg66R78CgG+4uMblnP6xJ/GmPrjuuRoBHUEH4HIIq41uPSVOkB9YfvPCOrxj/AIh/GkrxC2B80i49gJ/AUE2shwdeD8/3mudfTNQ6xiOQnRpFHMw9h5oslUgnJz2Rv4V7Nz1YRoSA7t+iEIPzbAFZbdAg7dKj3ByPbn7u1LtqHhBSolzzRzFJdDVgRr+ainoPafzifbVFa3Xh9XOP0c5/hvTofC4NabyXy7FBEJZI1aeQBmLqDoB3VVB+zgde5PuAAwrO0tkKIHcP4ncak+rNIqMVBYHCgknOoYIxgZ6Nn29KJuZZg1w+k5Hl39fKtW/NsETKGYYkH2WXY7dAfUe/pk4oYgXJyaa09disc8orr7KDUoTO3nj0xiPxLpH41HUamp26ftXtumBn1pyZE9nbAx603bjvSJG1N+FSlOkDGNvXH76V1rFaWIh9MAbQDJVjZiQnUcKoyTTbMn5ieX2nBPy2H3/GjWxFqsUa3MOJGVXKrGQDnfDac+bG2MAe6n7vk+G4XxLZvAcjPht5lB39CSufYTj0rBzcqYVpumqvtEzzT7M15rHx9tWknALrJH1eRtJYalBYZU4PT20+nKt2V1fV5PkAfkTmkj5pPrOhF5YlCB7a91Cr2x5Uu5DgQOuPzn8g/wCbr8KIY/o4kIGqdFPcBCw+ZI/CrKlp6zuyvSAXy+FIK5P40acS+jydFzG6zb/ZxoI92Tg/Oh++5auYhqeAqMfpKx267BiasjWUuGweEo9SupXErZ3wMCupmTc11eupItQP1nnbFKsRJf0h2WtzN3VIwfcWmH4kfOgKQFenStpS2guQsbMp8UlCVYZZUw5Awfecj1rLuZbDwbqaLGAruFHbSSSn/Lisq8AWcJ6OjJTjKeScGnrKWjrgn0UrNFHPJcSIkiBxHoUSLqAO7EkEf8O4I6UOc48tNYyZRjJbsQEkOM5xko2nowwe24+NBD8cQ2ycZkcyY6dK8F1VfHeUmWYdaLtSmI7xCbIwOpqNBKGOG29teeE0ivIobw49PiMo+zrJCZz6tt86chtgw2On3nepnMpiEH0bcA+uTsXP5KHzH9Yknw19xwSf8OO9aq64ODTHIPAFtbJVx+UkJkbH62NI+CBfjmpt95eufiKNUQoxBWLk5grzZ+aKp4l0r95qz45MHcY7VU3T9q0K/wAMxtR+YY0o1NT874GPWvLZMDPrTMh1H8KvAxy1TvUzh06rOjOoZVOcHocf191MMdK0xb9/660prjiljD6X80Q2l4yJnXzKGbOnJ2XrgEgY++os/HmtgWkDtIjNr0Donl0kYO4Bzn2Ghtg2dl+PpXty7OD4jHJ2yDvjTpHv2rzI1ZLceU3gZp/0ccU8a3Z87vI8m+5w5z6DHsGPSi0v7Kybk7iYhyB6DYeg7/160Zzcc/Jlw2wznY7emfTPSnq3DrkSEwpzSGmA3JoHh5nJ7/AHakz8a1YUuiZ7uwUfeavwnMwqv+Koq6h5sHtWX823kj3BOthgLgZPpn4nfFXsfFoTCxLBwN8q2T7cdj8ap+anWRIpo8YKlCQMdN06992+6lNSTs8IRTgQbjBJLHr8q6uL4Ge9dXo9GP8ACv6Tzl5zYx+Ms+VeAzRCwuuqma4LAdArxBFPzjY/EVccZ5XW+4mpcN4UcKGUjbUdb6Ez6kZJxvj3ijeytF8GKHHlVVGP8OD+IqVPLoVyewZvZtk1hjPMz04OF2ZXO6qdIwFXCqB0AAxj93woS5uuYHWS3kcL4qkE4LaT2bpgEHcZIquuuJXL2movpcyldSrp20hm79c96G47SQk+fOrrkEnc+uc/Lf50q+oA5S7XgDAEEL3gTxkASo49VD9vXy7U79WiEJGJWlLfaxhAvuO5P9e4tu7MaiI3bTtgv9rpudsd81Ga3Zerk/D/AM0Smx7W2VHGKWXhBkwXsb9oori2VGxKU1uTsNBDL5cYz1796I+BcQWOAxPAZBJNHKzZwCseCqYA8y5y2CcZI64qVa2Y8+T5ZFYEEZ3I0hvf7fSm1TGAPcK169G3+0Rs14x7nOXH9sbgy4WMCPVtgEHT2BOetIvOOzPsSB8z8KjHyrTEC5NOV0BefGJWap3+Ekg7ZPXqaigamp26ftXtsmBn1o8Wns7YGPWkWqd6bkbUdvcKksdK1JIxcPk49KfhXA9KjwJk5py4kxtSmvGaG/SH035qxwnAGT/XamTKCfX1pn63ntt8vcKU8uF8o6bfiPwrxpHpNzIMeSYruDj0HcUR8e4244bCHGGmK9uwy2c47hR86DJI2Jz1oj4teTqIYlkwEhTUMAjURkqcg9BgUzT7inJ4GSDUd+V6nH9elaVylY2FzAFktwJgSh1ghmIGdQ364OfYcis8niZzlyD7hg+nyot5GvlM8cUqa2ZvK+clTjV7+oznNWpYK/PnLKeMY4jwJ4A6jJYAEjIGVDMviAZwVO2e4PUAEGnuIELc3FkmFDYCAnYNoDdz39vpRzzPYtII2RfOrjJGB5D9sEn80jqO+AKqOIcKtJZWmlEmonW2G22GMbDIGAOm+aO1Rzw/olzmZ4Y9tRwAemTjJ7kDBJGxGfXv2rqckl8SRnx5cnSDvpXoq+4Daur0umq2alHwnnLnBcmG0HOyEKMYO2Tvt60UWZM1vnxA2sMFfGRg5G4PUj78Vjtsneta5Px9Rhx+t89bb0jqdMlagiaej1T2uVbpBp+Fm4tlEZSIiWRiNXlzjRsQOhK536A9aHeOIbd/CLK8mlSzLgqoxgLj9MgBi2/2tu5J/wASTepFnybZzos0sRZ23Y63GcbdAwHQUpUlIbLrGLq7CvuHjMpTIGST61G+03vraW5EsDt4R93iyfzUlOQ7AdIj6f3sn89aC6ihPwrj5CIHRXnmR9TMgnbApq2TvWytyDYHrCf82T+avV5DsR0hP+ZJ/NRN9r6GU9nW9RMYuX3x6U9Euld/ea1/+wFh/wDpP+bJ/PSm5EsT1iP+bJ/NU32voZPZ1vUTFgNTU/O2Bj1rXv7B2K7rAx//AKv+96z3nnhK28sapF4WoNgay+QNIByWON8/KrV6pHbZGYO3R2VrtNiUFqnek3L5OPSn2OlajwLk+6mYrJdlbMxVEGXYgAbDJOwGTtVn/Yi/J3tj+3H/AD0xwF/9cth/vo/+4VqX9pS11d28YQfVEhLtI2lWecMyqD0UaQPNvu3TbdLU3FCAAOMf0emW0EknhM3l5Gve1scn9eP+evYuR77vbH9uP+ejq7520C4kEYMVvdx2rbnW2vww7jbA0tJsu+Qp3Gdp1vzE8lzdWyxhXg8JlLHZ4nHncAejK64/w9M0jtp2D6R7cx3H+/KZvJyXf52tj+3H/PTi8lX2P9nP7cf89HvCeY55+H/XVgXU0Qkjj1HdsuChOPYMNj8/ptVWfpCYrrSFSv8Ao5r7djnUmnVHsNh5savUHau+YvLYH0k3QdxggvJN/ne2P7cf89XHLXK11DdxSyQFUUtqbUhwCjKNg2epA2ov5Z5le6nmhMaoIobaTIJOTcIXx7AuMe3PaovJnOC8RhDAKkgQNLGCSU1uwjwSBnKoST2yBVS64/CPpOrpQCDtGWV+ox0obvB19xokvelDl/0b3H8KoOcZblM6iGlRmupq5foK6t8TzJ5x2ZsD7q1HkZv9Qh/4/wDvesnmbJ+6tT5GlUWUa5GVL5Gd93Y/vpPW/lj9Y94d+Yf0j3EKKODD8hH/AIaF+IMM9a8Xn22gAiZZSyDSdKgjI9uqs1UZjwE13sVBljiQ7Lhk4tr1Hif649xdNBKR0Z43WCUS9FURkIDny/ZwKq7rlKa5jjiETRqOFpE2rK/6wjK8I9WZXVjqGcB23825Mn0j2pGdM37A/mpH/qZaZxpm/YH81E8iztMHvVXcJE5PsbkXjTTQlEuoILmQEYEdwFaJ48YBDFSrnO4K1S878AnLcSEFu7pd26OdKk5mgmZFAGPtFGVx66Ce1FD/AEj2gGSs37A/mpMf0k2h6LN+yv8ANU8iztMm81dwgvxjgszXd4628hV7zhjqRG2GSFAJCNt1XfPpmn+aVvDxL65a20jItmI3VomBlVLv8pEucYZowWGeqnpvRC/0lWg6rN+wP5qUv0j2pGdM37A/mqeRZ2mTequ4QrgcMoIBAIBwRgjPYg9D7Kzf6VV/1iA/7tv+6rkfSXaZxpm/YH81CPPXH4rp43iDAKpU6gBuTnsTRtNW62AkRXWX1vUQrAnhBS5fJx6U9GNK/eaYgXJyaXcydq1JkYk7lje8tz/voz/zCte4typbXPjeKh/LrGk2liviCI6o846FT3GDjY5GKxixYoQ6kqwIII2Ix0IPY1KbmK6J2uZ/8xv40pqNObCCDHdLqlpUgibFPy1bsXJQ4klSd1BOlpY9OlyP+BSR0JUZBycr/s9D9YW5AYSrCYNQOMxk6sEY3OrfPrWQycw3QH+0zf5jfxpq35guyd7qfA/3jfxoG5N1EZ9pJ2mbTwng8dvbx28WoRx40gnJAB1AZPXeqe35Ds0QxojqpgltsBz/AHczmWQb9yx69ulZfccxXXQXM3+Y38aXDx+6xk3U3+Y38am5N1EntJOhmsWnK0ETs8ZkVnEAbDfaFt/dA7dB3x9rvkVG4byda2mh4A6tHEYR5icozmTDZ+1hiSD1FZUeY7sna6n/AMxv41Oh5juVZS1xKQCNmckH3gncVU6NwM5ll8RQnGDNPu+lDfFDiOQ+iOfkpruH8xeKSH0gdiuD/wDKqrmTiyrrjVlIaNxnbOSMAYyfWl0QlhwjdlihCcwIRdRrqft1wPfXVuTzcbtk3z6VKTiJTAABAOd89fgab+ytRoVyaowRhhpdGZDlTiEV7zJLLFoYKBsds52360PyOZHLHqxyaVcydq9tV2zURET8Ilntez8RzFzNgbU1bJ3pEr5O3wqQfKtXzBYjNy++PSnol0jf3mmIFyacuX7VJI0PM1PzvgV5bJtn1rSOTuSANNxdLluqRnovoWHdvZ29/Qdtq1jJhaaWtbCwW5a5MuLjDkeFGejuNz7VXqfecD20e2P0f2iY8QNMw/TYhf2VwMe/NForqy7NRY3ribNWiqTmMn4yut+BWyDCW8K+6Nf4V7PwS2f7dvC3vjU/uqxrqDtHrGdhcYxBXiXIdpKDpRoie8bYH7LZX7qBuL8h3Ftl0/Lxjuow4HtTf7s/CtiFdRq9RYnrmL26Op/TB+E+crh8nHpTyDSv41qHOXJKTZngULMNyo2WT+D+3v39Rll4SDpIII6g7EEdiOxrTquWwZExr6GqbBjSDU1PzHsO/wCHepPCrBnyRsNssegz0HtPsqenCUyQWLnIyAMbDseuQT19wpfVa6qnIJ97pGdH4fbqCDjC9ZTRIBv5iP0tOF+ec/dTdw2Tj02q54oTsu2B2H3fvqNFHGR5k836QJH3dPupDTeKcT5k1dZ4MNkGnn65MiqoVajxrk/jT17sdPxr23XAzW0rBhkcp51lKkqRxE6d8DFdUmy4NNcEeGo3BIJYDYEr069Qe1dVGvrU42h9ZddPawzsH6RxeIFcZIJB2wTsPTHvJpM3FwV8y+X3Zzpx5vYcmn25OnxEVEcgkJGmMnIwpYAh1wQSuCfb8ah3fLl74pgWBtQQsF1qysAUPVtgdz36+teXZGzxm+q8OAml8sXUZtkI6kZwR0z2wScYxjbuDSuK8cSJT0JAzsNh78DNQ+XuU2SJTcSsGYAmNCAF6YBbHmYeowPxqRPymGbyzMF7gqG279MUU32BcKPvLinjkzzl+YXSNL474zjAjKYI7AuN/hVBzrYboqM8hbOPKMDT1y3TI22670Q8MtBahY9WpQWYlsAncsvU4G2QM+gqh5k4bdXUubVA6KSD5kwM5bA1HBYk/I74rld1inaB4y9tFbJgiCHhaBg9e9RR5mp2R5PMrQyDSdJJwN84xgtsacsrZycKjFjsBj4Df31taXWiwYbgZg6jSsnEcoa/R1wASv8AWJBlIzhAejP1z7l/E+ytRqBwXhwggjhH5igE+p6sficn41YYpS6zzHzNbTUipAPX1nj9KVVLzDNeKqCxihkYk6jM7IqjscKCW3oT4DxDjF4Jz41lAIZngykMkmpo8BiC7jy5OM46qdqFDzRq6s5uuem4et1HxKRJJ4gjwhFEfjrKgwFXJPllV1J7AA++B/pjiypYRSPGkl85LyaVZ4Q+p/DSJtgI4lBJfVu+O28kmq11ZbPxCZL62gs+Iz3sxmX6zGViaGOEZ8Us0cYEbegznPwzU330g3T3d1btfWljHDK0ausTXEzYJA0puGO2/TBOMVJJs9Z19IPKXiSx3EQxrdUl9PMQqv8AgD8PbS+b73ilpDb/AFZmuU3+sXHgLJOuSNJWBCgKgE9j03PrO5O4wLq0mxfJeyLqywh8B0yPKrxZOCGBw22cd8ZqyWNWdpYOypbBstBS2niWN2T7EcpiXuSwVSSf1jq+Qodu7/z4UsCS2SNjVhwFQfHgxn8sJV9pZQjj4HT86h8RsvyvTGCc7d9vlWNacuWab1CBV2BwnscsQVshtR7/ANHbfvTcJycDpSmtjjONj0PY9vjvXunwygx1O/4KPZuRQw2eAhyAOMg2xEmpc7qxwfYSdvdtU08NmfCpGzZ7geX9rp99ItbFVLMpBJ3GOp+Hz+VW/C+I+CwPUdxjfH7jWpRrrahsYyPTOZiavw6jUN5gbB9cYk2axazt1KoskqjzFsbayCcZ2IyAMfGvaq+N8bMhIx5fQ9++SR+Arq4dBqbvfxz/AFkXxHS6ceXkcPnLTgV9KqxsGAXSRv8Aa1dNgfYetX/AroiYhmZtedyfjj3YHah3htthRq+Hx99WnD5AJU331YA+YpbVXbV52eWYjp2IRQYaK+fwpyE7VWRXPbO4p6zuQ39elXJmiBK/mSxEsbDJBwcEbHbf8cUKcr30iwFFcjz5Y9W6DV17407++jbiduzoyqdJIIz3GeuPbQXw2y8IyIDkBj/Xv/hQrGwhIg7sjGJNZskkgbnJyB7/AEqVb3axr5UBfOScDtkqBj21DYUrG38aTVypyOcWzLrh/MLgDWcnufnRXaXAkUMKzjUPQUYct3gK6ehp7S3sW2WnQ2Zf1RcocIe2tzHIQztLNIxXOD4sruvUA50kZ9uaa5y5hazhVo4jPPLIsMMQONTvkjJ7KApJPs7ZzVTb8tcQljE03FJobhhq0RJH9XjJ30+GwJkC9Mlt8Voy8Vzry4Lu94dqgDxxyu8smN1VE1RofVGkxt+r7d1c68ofX7uyaQaraIXAmUOyMfEVAuNGCQSuCMjYmhDmHn+4Ftw5vrcdoZ3uUmmWHx1xbv4YkVSCcMR0A/P6jFX3IlxPcSCUcTuriJdz4lmsEMoIONLlc+3ynPT1qSQ04PwaC1j8O2hSFO4RQMnpknqx9pyazjl7kji9u0pW6somkleRpBD4krlyScl1GB6DJxk1rFdUkgbxS24x4cUdvPZltJ8ad43Vs6jgpGNS7Ljr1I7Cl8ocntaNPPPcNc3NxjxZCoRcLkKFRenXr7BgCi+mbiTSrNgnAJwOpwM1wyTIeVWSC7d7jOVZ0Ur9kNtknvggbdcVZ838PkZxNGUMZwFO4zkY0sScA6tw3l+0QT0yO3Eh1xOhId1Zz66i8w/7VFaXCPEtU1b64l1HA31KM7Yx39K4iqgXIzkZPzM7ZY9rNg4wcDHwEz3ixeNLdSF1FM49CzNgddvjSGgeOSRmA8rvpDbggnCnHoAp60Xy+TSoVCqABQyhsBcAdR7KH+Y/KHbO7nfPt6+7bPzPpUNdbuqouDxGf1/iVWyytHZ2yOBx+n8mDcnhhDqzltlC9t9yff6e01Ft07/KmmOpqkSNpG3ureVAowJ5t7C5yecYnbJ91dXsCZOa6rwcNWDZ2PT41ay8GaOMSM2mTIIBxgHsM467ewfLegjum+1gnAyMdcjce7oKNeE3BuI2EjK67dBuPeP/AKwc14qisMSDznokwZSwzOJtwVzhsZ2+zk/DINdw3iheCXwAweFmOGwNWPORsehzj2VPntwLtMjcIxDZ7aSuCCeuT1qn5fsJLYzST+H4fguzlXB82xYAddgp3x3FHFbYx8YyHOY9c84SAHVb/aVgmGBywGwO2wzt8DUGyJRRqOWO5Y9yxyfvNV3LvMweG7BhIKx6hk5OldWSTsM/Z6beaokfNMDAltSEADBU7H+sUvYlhGMQTuWAl/NcjBx2x2pMF0D1H7vbTcF+jDbJGPTb06+me9P+XqOh/rr7h99KkY9IOPRH1/r+sVbctzYk29apDKAQBtn0HrsancEf8p17j91XqOHEsDCXnPl9ryKMRTGCeGVZoZANQDpkYZfzlIJBH49DSNwXjFyPCvLu2gh6P9TV/GkXoRrl/us+q0X8T4glvDJPKcJGhdj7FGfifQVlz8+XNzwgGNlW8lhuppGXbwYIGlBfA3DNpWNT+kxP5prehYYtygFvbKaLQlvaQyxiPfILhQpHrtnJJzt3zsXVmnAOY5vEtEeUlRwf6zJqOdT5iAck7k7Hf2miX6OZZH4ZaPK7O7RBizksxzkjJO52xUkhNXUC8180C04lAJZvDt1tZ5ZR2Y6kVNvzmyMAe0+tSOUEu7iVr+7Lwq6lLa0zgJGSG1yDvM2B/hHvwJJDKurqS2cbdakkwPmPMdyyDbw2dVx6B3I/GtU4Q+bSA+sSf9oqivfo6llkaR7lSxJP2D3/AOL13+NFfDuDtHDHEXBKKFyAd8DGcdqKzKalHqOEWrR1uYn8J4wfu/tUHc4yYdF7HOfn/wCa0yXgDE51j5f+apeNchNPg+MFI6HST++uUsEsDGX1CF6iq85l0C9T8qbnfJrRP/TKTGBcp+wf5qbj+i2QHP1lP8s/zVqbzV1/eYu539v7QHUaRXVcc58ttZCPVKH8Qt0UrjTp9Sc/arqItisMiBatkOGHGVr3rKuB7qOfozuC8c5PUMgz3xg/18aziZsn7hWhfRlss49qf/OldTRWELAcY1orGNoBPX9oScRXbFDnEEbw5FRGcspXQoLEhvKdhudiaJL+meX1/wBYHub8KzBjM22GQRMts+C3KBlFrcedCjEwyfZONvs+gHyp3/Qk6j/ZJ2yMbwudt/1a2e643bxqWklVVVSxY5C6VYIxBxggMwBI6ah60mbmG2RmVplDIYww3ypm/ugdti3b1o/nLjGyInuh7jMktrO6A2tZwOw8GT+Wukhvc7Wtxj/2ZP5a12TjlupCmQBirsFw2rTGdMhxjOFOx9K9TjduZPC8VNevw9JODr069G/VtPmx3G9U2q+wSbme4zPOV/GWZRcW0+htiTC50nsfs9PX59q0WLg8akEDpTM3MVqnj6541+rlRNk48PX9jV6Z7etey8w2ysytMoZWjRhvkNKMxqRjqw6DvQnStjkKBGKqygwTmROZuDSXTW0eVFuswkuFPVxGNUSAYIKmUKSDjZfhVRwj6OYbe1vbeOQ67wSAyld0VwwRQud1XUT1GST02wVScVhWUwmQCUR+KU/O8POnXj9HVt76nA1aFgRLyIcsY5wP/wAZ/o9MruMZxJkHp08o9OtRuC8kX6Qxwy8XlWONFREt4o49KqAAPEYFm2HUitBrqkkALn6NYprhGuZHuoVt2hInYtNrMniBxIuMYGRtj76uOWuTkspC8NzdshGkQyy64V6bqpXIO3XPc0T01JKFBLEAAZJOwA9p7VJIi6nWNGkkYKiKWZj0VVGWJ9gAzVfa8cR4hPpkWIxeMrsowUxnOASQdJBwQDg+uQKc8civ5JrFcmKSCVXkGxOrCHR7MMdzVnwng8kUEFu8qvHDGkZwpVn8PSFbOo6fsjy79Tv0x0qV4GUR1cZUxEnNcAjtJfOUvGRYmC5AMgBQPv5c5x79qYi51t2OFWUn601mPKBmVV192+wV3DVVjkNhYmyFwFVJWkt3CeaEeKkyLux1lSrDO2zDbbf3+wR1EmVWX6+17pKbENH4XhHzen533VyXhBacfR7j6sEkWXwlmIYDAVmKDJDHfUpG2fXpUfiHNtvDLcRSaw9vD9YYac6o+hKb+bBOO25qPDy3Ml010s8YdrdbfHhnChZGcMMvvhW0gHuATnpTXNHJv1uVpBN4ZaC4gYadWpZ0RUzuNkddeO5xuO8kirrn61jjeVhLpSGCc4UZ0XLBYttXXJ3Hara+47FFPFBJqDypI67DSBEFLZOevmA2znNCd/8ARy8kEkP1lQXtrS31eGTj6o4fXjXvqxjTnb1NTObeSG4g4aaZV0pOqAIcoZBH4bA6gSUeMN7dRG1SSVv0sDUtqcFc+IcHGRtHscEjNeV59I8Uiw2ayuJJFDhnA0hiBGC2MnGeuM968rV035YmDrfzjM9tk70Tcocwx2zyCQHDhcEdiur+ND32VpiFcmj2IHXZMBVYa3DD0muR8QSddSHb9YgfvpvljiEbXbRg+dVO3wByMdt6yy4kxsDjPWpPBL2SB/FhbQ+CM4B2OM7MCO1JHQ9DNEeJcsrDbinIk5guY7eR0FxFIrW7yl7cStJG6vFkZjXAkLD9ZRvil8U5OuXnuXULplk4e65fzYtMmXPod9v3UNHnu/J2n/6cf8tPPzvfAf3/AP04/wCWh7lZ1EL7Rq6H7fzDO74JcNdwThW0wwyx48UeI5LRtHqbodXh+br9rvS+FcrZuZ57lQc3C3EIVtgwhWLJA3yCGwNxuD1oFh54vyf9o2/9uP8Akr2fnq+Gwn/6cf8ALU3OzqJPaFXQ/b+YTc28n3E8l20BQLc23hsrHBMqSsY2J/R8J29vlFI4hyhcvcXEqhNMl1YTLlt9NqqiTP62RsO+e1D0PO1/jJn/AOnH/LTR57vydp/+nH/JU3KzqJPaFXQ/b+YScycs39xe/XISkLpAiRjxDhmiujMqyYG6NFgn0bbcDJkcN+kcGTwp4CratOqNtQznHQ4+eTQy/O98B/f/APTj/lop4Dydb4S6kfJPnOdlyTkn061w0rUCbZzeWuI8rhjnmHaPkZpm1vEkBKMGAOCR6iocnFYCCglQZBHXbfbr0oRubwxvAhlKRRaGdIzuzL5mBxjOW2ILYx2rNbUoDzGP1mioDcziW/OfNrWQULEHZuhLYUfADJ+6s14lzBc3RzNJ5eyL5UH/AA9/ecmjvmixh4iqiCVfFUZCnYke6s+4tw97Y6JBhu1a+jNTLlcEzG1xt2v+MXwPjzWk5lRA50FMEkDcqc7f4RRYPpInx/cR/Nqz63TJz6VIV/OBtjvnpTFtaEFiMmLVXWLhVOBDyT6QbhQpeGBcnoXOoZ76euPbSbv6Rp06wRH3MSKo2s4WUbRZYhFwpUhiurBwdm079qS/LUfZCDjqrHHybNYqa6nOHSaz1W491jn5S6i+kyYjPgR/tNTb/SjNnAgj/aaqd+BqoxqYHt0Px26D209DZKE8qE+XyvuM5Gx2zg/AUxvmk6fvACvVerftLhvpKmAz4Efzam4/pNnJ/wBnj+bVWgmMHBA2z+UTI9MZKrv8aYm5hYzeEscOPDDZ04zqbSuCXx1B+NWXU6duSy4p1PdE8180vdCPUipo1Y0knOrT6+6va7iUniDS8EYYHGqNiegBIwFIyMgHfY5FdTVepp2eUUt09u17x4ygmyxwBnFPxWxUbjfv8elK4eCEeTsOuDg77Z9n/mnL+8QEqZdeRggncAbgBgN9/uoF+ttSwqi5hNPoUsQMxkJrZi7AjdevuxnPuxUtbN2GEXf07jbP4VNh4rCHZ2cElSuCGwVzsO5BwBnsajPxFkLNDKcAYCg4yBhQAScdAOvptih+0LccV+xhz4bV3SH9VKHzjB7U1cHPuAzT8l2NmyNW2Tnf5DILe339aY+vAE7nboACTv1yT/W9Qa6/GSsuvhtJ/wBo5CMD76Yxlt+5qO3HYV8siyD0KjJ79VJHT1B+G2TB4hxtHBSKNgSR5nGHx12AJ0j4757VdddZn3gJ1/Dace6xzL24fAxSLZO9VdpeHQGkZSegPVvccbA1ZQTeTNNUarzG2cRDU6LyV2g2Y9HH4kixjuQPnWncdYxJDbg+VVBPtP8ACs14FbGSeML11CtZ5v4fmBZB9qIAH2qdj9+KQ8bDNThYTQLwYwYmlVV1Nk5OAB1P/j/z0xUQyI506dDdB1AyemQ2+Pbnb0ryXzoMZJTOQOoGSwbHcbkH0wPWn+ISvcusrAD8n5yo2CxlgzY938O1eRSsY/vzmgBK23vGhlWRftIcgEfAgj5iu+kkf64d87dPSpfArM3V2ox5det/QKDqIJ9v2fjUTnLg8yXLySAlGOQ3avR+BKQWzy9IprgfK4dZQL5V/rvURiTk/Gn7pu1LtrZmGFxqPr029cV6OwhVJMykBLACNclwyvdCHdVSXxZDLnylFIbYFScghevUr2zR1ccTGstH5U307dcdcZ9/WqC3WVXk8Voi0sYRTEpBL7lRkk6siNh7zVNzHxjEcQjzjRjfYjqGB9ob8K8uwFhyJ6tMKMmXHF+MQvjU7jDAqI9Gx37lCQPjjpTA4zpiOktsVCgvkgEgb4AAPUUAvcsc9amcKvymot0O34UQUr6yFh0hBJx0yMwW38SQdSxLKMegJIAr3nJG+rW8hXfca1wFUElSmkfm6ge34mh4M41+HkDSSxzgAe00RpNAto0d0zsyRxxqFXYPJqdQSCcYA3PU6l9a7hQeEm1kcZH5bvEJWKRHyu4CGTcEHPlVjvnfIA6+yupvluRBeAqdX5MhNJGMEscn2acD3kV7S9jbLY/7gmAzIXEJSAe+DgA9tsnHpTE8gXSRudifu/dXXQ859KiXEoY7Dp3rSsckmVpQKglwbnxMEjBPUVMVFwNhQs1wQcCpcPEGXA6ih7REKFEIUiHcds/CukgXIIGxz0qlfi5IwD/9U7bcW6KR0rm2TLbIknjKqFGAM9j3qqhsWkk8jafL5m+8YHc/wp5g0rYyT39gH9dqurY6VCpnQOo9oO5P9dqFY+OUPTSWOTylRBwwKTrYyY7HYHsc4z6539lWSoFCqoAAA2HSnoXGSW6e3cDHwpMC5Oab8OJNhz0md4uqrUAOsM/o1sA1xqP5gz8a1aWMMCrAEEYIPQg9RWefR+BFFPcsCQqk4GMnSMkDPfap1hdKiKi3jxnzpp8DfK6/OwOTk6Seu5xtnNW1j/5MQGiXZqHxkfjHJcyvqtiGXOQC2l1+J6j25z+NRJ+U77cbMGA1HXnp2Orfb2bVbXF2socNeuuVwMxbjUGLY09cpgZ9gxuak3E6rI7R3TRmUeJ/dhgwZRoGSMrp9uM68Csk6SskkAj5xrAlpyzwUWsWnYu27t6n0H6o7fGo3PcCtaOW/N3FRrHjUSrvcs7SNr/u8HDJlcgbLgRn49qf4jNFc206JJqIALbFcZGV+0O4FPachWULyEHb7yEfCYrGNR3+NTBDK50QECQ7An92O9NxR6c5/rFLsbsI5dnWPsGbON9gPefbt1rX1jbNDH4TC04zaI7YW8sZikvZCYklRg0OC/l1Be2caj3yeoA3yCq95KibW1s7yDU/iJJg6XODkYUEAdwM5BGOlDF3KsktvEkmN5JjpwV1AIFwOnUsce2tN5VicQNrkMmZGZCceVWwQu3UA5G+eledpYP7p54zPSA8JnE3J5MMsmFyNAjAOx1E5z5cjbGBsfUChPiHBHi8rBCca3IbKoM6RknGNx8e3Stwu1KFim2o6jt3rOvpI1S6VZwFVQQoAHmkkCltup0qRRArLxJ4SZMRw/hYW2GlVLvoc522OMjf0Un503dNpW8GMeJICjEeVgyRpkH9LUD7RVyHTYAr6bHI2B93am7u2zlWPl2OMEEEEEYYd8gbjHes9bDnJ6znHnBnlKzaG6uS/wCTBxjbAbVlwQDkkYI6beb5dVpxGwL5RPIScs3mI26blxnbAwDtXUVh5h2pyDpsgzadaqpYgPIdK564JAOOvpVg/wBH16reGfDEhwRpOY8MSASxUE4I3xuNQ2wc0vgEjxzNImAVGFJGQSzDqO48uD3323rZOMQnKMpx4bahsN9iuPYN8/CtFjkkD0kRvdGJgR5UvANRiU/paHBKj1I9PdnqKjRcFuGBIhfHtRlPyYA/dWo828QZI1EaImWOSFGdhsPdufkKEoriRjkudqJVprrFzwit2tFTbJg5c8HkRCWicfrFTj542HtpqzYFc9fSii6vZBnznoaH+AWgYRqcH7QYEZHl23BHtFCZLKyQ4h6dSLFLD0hDwHhOtGYtoBOPXOB6n2n7qlycJ0rvKGx+r1/5tqgtORhFPlGw7fcOlPPMQvU0avw6xjts3yij+KuMqkiT9celSI10r+NMW6ZPupy6ftW0igchMdrGbmYu2vpRsrso9AdqlXHFpgP71sn21Gsjp82x9h6Eehp7/RjykGPGliAmTgnOo4940tk7Z07dQKhCjnOgseRnttxKbr4rfOkz8YmzgStt7asxwYIjNJIBpH2UwWJ6dT032zg5OcVSfVirEMCMdMqVyOxwd64Ah5TrF15mTl4nMBvI3zqOvE5mO8rb9d6j3L9qJeQuXY7tpFkZ10qpGggHckb6gfSuPsoNoidr23YKDxMHbl9sete2Dlcn8aP5+TeHeI6NeSK8ZRXBeMaDL/dhsx+Ut2z17U8/JdgreGbmQMGWM+dNncAopOjAdgRhTudQ9RS76mp12W4iMrorlOR+8z66vVdlLRhip8pPYnY49PTatJ5Cm1WpztiRhgdBsp/fVfbcmcOYO6XcrCJmSTDIdDICzBsR+UgAnf0og4Na2drbF0uCYCPG8RiNIVgFDagoAU46++k3WgL7g4x3TpeHy54RniNZzz1HqcLnAKIT70dyp+ZNanI1o8iRGfEjlgiZAZiqh2wCuThGDe5gap+M8qWUs0XiXMiSTLiJdSDWFyx0hk3IDZ+VVq2Nr3+UPqBYUxXzmcRXkrDcr7woB9p29aZa8fJAb5bUfw8r8NbSEvHOpnjXDIctGMuo/J7so3IrxOTeHCJLj63KYnYKj6k0sWOFAPh75Ow9tMKdKvJR9JnmjVHmfvAcznHmY11aT/6cWr5xNPscHdOo69Y968ovm6fp9pXddR/TM0XCsv8AiX7iK2XifQ1iTPlx7CPxrbOInY1TXADGIbw4k7WfhByfh1rIkkl4WWKFTISpbYfnHCgk7egpCcG4SCqiSTLypCBmTPiSJ4iKRp8uU3BOB7alycNe5t7u3jKh5YGRSxIUFtskgE4+FMDke5Dq4liwl3a3KxnUf7mHwZsy6dRLZyoIIGgDbOyi2OowDHmprY5ZQZ17y3wyOXw5DN4mh5NIErkpGQHICqc4JG3U9s0qw5b4W0kixGQuJHhf+8Cq6qJHXUV0jyjOc4Prmri95ekkv4bklRGkUiMFdg+p5EdcYXDLhMEE75IxikcC5bkhkvHZl/1i4kkXS7ECOQQg6kK6fExGcHf7XWquxbi3GdWpFGFEpf8AQPCRHbz+JJ4dy6xwsC51vJnSuAuVJweuOlSeI8r8NiLLK7gxp4redjoTOnW2kHSuQdz+ix6A4jryPcrHDCrwmK34kt3ECzAiDLsY8CPGsM5xjbfqKn8Q5VuJWvXLRK15bCBgCxWMqZFUg6fOPDffZfMvodr+c/cZTd6u0fSe3HIlmkTugc4RmB1kg4BI94rJI/MffW+PaiGzMQJIjgKAnqQiaQfurCbVMDPrT2jdmztGZuvrRCuyMc46QCQpYLnuegHf+HxqZHdqi6I8suMFmJAfdifICNvMRhie+29VMh1GpLnStOEZ5xENjlOuL5ycBio9F8gPrkLjPxryNdI/GmLdMnPpS7l+1TE5mNoNTfjWifRUfy0/+BPxagK3TAz600JW1eViM+hI/CqWptoVhKbPLcP0mk8d5OuJ5OKAaAl8LREdjnSIR+UZlG+f0QOpxkjrT15yhOy3UIYFbi9huRIW3VFMJcEYzrHhEDGxyu43xnUl06r9tv2j/GmreZyc632/WP8AGktxPdND2kO37zUb/liYXTzQaQlxbvHcITj8qiMkLjsSQ5U+wCqaw5Sv47G5smZZEmtolj1P/dyrGkUif+15AQR09Mkmgi5u36a2/aP8aXBM4G7t+0f41NxPdJ7SHb95p/HOAzTQwIqnXBcxSB2ca9Iz42CvQaWKBe4AzU7nXgklyLdoMLLbzRyoxOBsyhx7QYy23fArHDcuzbO/7R/jUiW6cD7bezzH+NTcT3Se0h2/eHnDeUJ45IG0rpjvL2YgMM+HcI6x4/W8wyO2K8Tla7/0ZaWOlVaF4Wdw4/Ml1tp9y9MjqR6Vn1vM5Odb7frH+Ne3N2/TW37R/jU3E90ntIdv3m0cmWtzDbCC7IdomZEk1ajJGD+TZu4fGxG/TOTmurG4J3A3d9/1j/Guru4nuk9pDt+//kjWyd6LLTnLSSJvEcYGwA22331AmhlNl+FRoBlt6bspWz8UQqverOz6zR+VOLyut28KgyKgMSv0JYnSp0nPUYyPXvS1+kGVo1kSOPSeGyXhzqP5WILqTY/Yy2PXY019FUYLz59Iz8mYj76KI+S7IKUEOFMUkOA748OdzJKv2u7Hr1HQYFZeoQI5UTa0lhsqDNz4/vI3K3Mkt1PJE6ooS3tpgVBzquELMN26Ajb31H+jvnT/AEjEpYIkwTXKgDAAM8iR6Sx3GI8k77sBVzbcqW0bakV1JECnEj7i2x4IPm3Axv8Apd801wnlC0tWieCIo0UbRIdbnyO5kZTqY6hrYsM5welBjMIa6urqkkoeLcUAZ4NBbKgEhh+eyxnYAtkawehoPk5PtV8rvdADYsDHpH2AeqhurqPs536bHGjtbq2dSqc9cgHPTr69B8hXLaoMAKoA6bD2fwHyHpXVd0/CYCyhXPvcZmg5Ps1BYtdjC6jnwgcHX0GN9kY7Z2Fddcm236VwcM6nzJjymQDpGWJITOw71o7WUeNPhpp9NIxtk9Me0/M0v6omdWhc+uBnqT195J+NX8+7ulNzToJmb8pW0epS0+RnHmUBsRGVusQIIGBgj87PY1J4vyDbRJr13DknAAMe/U/oegrRWgU9VB77gHfGn8NvdtTjKDU8+3unN0q6TMJuU7YYDG638QALoJJRtO3k32BNeLybahsI9ycHScmMdWCgjy4x16+laY8KnYqCPd7c/jvXeAu/lXfrsN89c+tTz7u6TdK+kzX+xlq2kM1yGOygGLBPXY6f0QW37I3x8teUbUKoLXOojOxiwSArMNxtgMOuM9q0o26lgSN1zj4jH4Ej4n1rvq6nOVXfGdhvjpn1xU8+3uk3SvpMy/sdaFiddyV23zFnrKGJBXyqPDO59am8T5Ft4tA13Da2C7GPbO2d09SPnR+YF66VySCdu46H3intIqefd3Tu51dJl1rybaqiO73HnUNtowASgH2kBbdxuorp+ULUnGq52+0NUOwKu4xgYYkL2PvxWnmIbbDbpt093pSfqybeVds42G2euPTNTz7e6c3SvpM2HKNooOHusgZIzFnGdO+22+oezw2zjFNHk+07tdk+c7GNhhGdQSdOBq0H5j31pX1RN/KNwARjbC50jHQAZPT1pzwFznSM7743361POu7p3c06CZpccq2gBy12MHfBh/SdM5xjGpCPl611aW0CnqoPvAPr/E/M11c8+7unN0r6T//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data:image/jpeg;base64,/9j/4AAQSkZJRgABAQAAAQABAAD/2wCEAAkGBxQTEhUTEhMWFRUXGRoZGBgYGR0ZFxodGB0XGBgdHxoYHSghGBomGxkdITEhJSkrLy4uFx80OTQsOCgtLisBCgoKDg0OGxAQGi0mICYuLy0zLzYtKy8tLS0tLS0tLS0tLS0tLS8tLS0tLS0tLS0tLS0tLS0tLS0tLS0tLS0tLf/AABEIAP0AxwMBIgACEQEDEQH/xAAcAAABBQEBAQAAAAAAAAAAAAAGAgMEBQcAAQj/xABIEAACAQMCBAMEBQkECQQDAAABAgMABBESIQUGMUETIlFhcYGRBxQyobEjQlJiksHR0vAWM3KTFSQ0Y4Kio7LhF3PC8SVTg//EABoBAAIDAQEAAAAAAAAAAAAAAAMEAAIFAQb/xAAzEQACAgEBBgMGBgIDAAAAAAABAgADEQQSFCExUVIFE0EVImGBkaEyM3Gx0fAjQmLB4f/aAAwDAQACEQMRAD8ALrXhkYGNI2ry54Uh/NFBfP8AzXNBOkELFRoDsRsTkkDf4fjQ/wD2hlfrcSH3u38a0jqADiJCjImhXPCVUEgb1WPEg66R78CgG+4uMblnP6xJ/GmPrjuuRoBHUEH4HIIq41uPSVOkB9YfvPCOrxj/AIh/GkrxC2B80i49gJ/AUE2shwdeD8/3mudfTNQ6xiOQnRpFHMw9h5oslUgnJz2Rv4V7Nz1YRoSA7t+iEIPzbAFZbdAg7dKj3ByPbn7u1LtqHhBSolzzRzFJdDVgRr+ainoPafzifbVFa3Xh9XOP0c5/hvTofC4NabyXy7FBEJZI1aeQBmLqDoB3VVB+zgde5PuAAwrO0tkKIHcP4ncak+rNIqMVBYHCgknOoYIxgZ6Nn29KJuZZg1w+k5Hl39fKtW/NsETKGYYkH2WXY7dAfUe/pk4oYgXJyaa09disc8orr7KDUoTO3nj0xiPxLpH41HUamp26ftXtumBn1pyZE9nbAx603bjvSJG1N+FSlOkDGNvXH76V1rFaWIh9MAbQDJVjZiQnUcKoyTTbMn5ieX2nBPy2H3/GjWxFqsUa3MOJGVXKrGQDnfDac+bG2MAe6n7vk+G4XxLZvAcjPht5lB39CSufYTj0rBzcqYVpumqvtEzzT7M15rHx9tWknALrJH1eRtJYalBYZU4PT20+nKt2V1fV5PkAfkTmkj5pPrOhF5YlCB7a91Cr2x5Uu5DgQOuPzn8g/wCbr8KIY/o4kIGqdFPcBCw+ZI/CrKlp6zuyvSAXy+FIK5P40acS+jydFzG6zb/ZxoI92Tg/Oh++5auYhqeAqMfpKx267BiasjWUuGweEo9SupXErZ3wMCupmTc11eupItQP1nnbFKsRJf0h2WtzN3VIwfcWmH4kfOgKQFenStpS2guQsbMp8UlCVYZZUw5Awfecj1rLuZbDwbqaLGAruFHbSSSn/Lisq8AWcJ6OjJTjKeScGnrKWjrgn0UrNFHPJcSIkiBxHoUSLqAO7EkEf8O4I6UOc48tNYyZRjJbsQEkOM5xko2nowwe24+NBD8cQ2ycZkcyY6dK8F1VfHeUmWYdaLtSmI7xCbIwOpqNBKGOG29teeE0ivIobw49PiMo+zrJCZz6tt86chtgw2On3nepnMpiEH0bcA+uTsXP5KHzH9Yknw19xwSf8OO9aq64ODTHIPAFtbJVx+UkJkbH62NI+CBfjmpt95eufiKNUQoxBWLk5grzZ+aKp4l0r95qz45MHcY7VU3T9q0K/wAMxtR+YY0o1NT874GPWvLZMDPrTMh1H8KvAxy1TvUzh06rOjOoZVOcHocf191MMdK0xb9/660prjiljD6X80Q2l4yJnXzKGbOnJ2XrgEgY++os/HmtgWkDtIjNr0Donl0kYO4Bzn2Ghtg2dl+PpXty7OD4jHJ2yDvjTpHv2rzI1ZLceU3gZp/0ccU8a3Z87vI8m+5w5z6DHsGPSi0v7Kybk7iYhyB6DYeg7/160Zzcc/Jlw2wznY7emfTPSnq3DrkSEwpzSGmA3JoHh5nJ7/AHakz8a1YUuiZ7uwUfeavwnMwqv+Koq6h5sHtWX823kj3BOthgLgZPpn4nfFXsfFoTCxLBwN8q2T7cdj8ap+anWRIpo8YKlCQMdN06992+6lNSTs8IRTgQbjBJLHr8q6uL4Ge9dXo9GP8ACv6Tzl5zYx+Ms+VeAzRCwuuqma4LAdArxBFPzjY/EVccZ5XW+4mpcN4UcKGUjbUdb6Ez6kZJxvj3ijeytF8GKHHlVVGP8OD+IqVPLoVyewZvZtk1hjPMz04OF2ZXO6qdIwFXCqB0AAxj93woS5uuYHWS3kcL4qkE4LaT2bpgEHcZIquuuJXL2movpcyldSrp20hm79c96G47SQk+fOrrkEnc+uc/Lf50q+oA5S7XgDAEEL3gTxkASo49VD9vXy7U79WiEJGJWlLfaxhAvuO5P9e4tu7MaiI3bTtgv9rpudsd81Ga3Zerk/D/AM0Smx7W2VHGKWXhBkwXsb9oori2VGxKU1uTsNBDL5cYz1796I+BcQWOAxPAZBJNHKzZwCseCqYA8y5y2CcZI64qVa2Y8+T5ZFYEEZ3I0hvf7fSm1TGAPcK169G3+0Rs14x7nOXH9sbgy4WMCPVtgEHT2BOetIvOOzPsSB8z8KjHyrTEC5NOV0BefGJWap3+Ekg7ZPXqaigamp26ftXtsmBn1o8Wns7YGPWkWqd6bkbUdvcKksdK1JIxcPk49KfhXA9KjwJk5py4kxtSmvGaG/SH035qxwnAGT/XamTKCfX1pn63ntt8vcKU8uF8o6bfiPwrxpHpNzIMeSYruDj0HcUR8e4244bCHGGmK9uwy2c47hR86DJI2Jz1oj4teTqIYlkwEhTUMAjURkqcg9BgUzT7inJ4GSDUd+V6nH9elaVylY2FzAFktwJgSh1ghmIGdQ364OfYcis8niZzlyD7hg+nyot5GvlM8cUqa2ZvK+clTjV7+oznNWpYK/PnLKeMY4jwJ4A6jJYAEjIGVDMviAZwVO2e4PUAEGnuIELc3FkmFDYCAnYNoDdz39vpRzzPYtII2RfOrjJGB5D9sEn80jqO+AKqOIcKtJZWmlEmonW2G22GMbDIGAOm+aO1Rzw/olzmZ4Y9tRwAemTjJ7kDBJGxGfXv2rqckl8SRnx5cnSDvpXoq+4Daur0umq2alHwnnLnBcmG0HOyEKMYO2Tvt60UWZM1vnxA2sMFfGRg5G4PUj78Vjtsneta5Px9Rhx+t89bb0jqdMlagiaej1T2uVbpBp+Fm4tlEZSIiWRiNXlzjRsQOhK536A9aHeOIbd/CLK8mlSzLgqoxgLj9MgBi2/2tu5J/wASTepFnybZzos0sRZ23Y63GcbdAwHQUpUlIbLrGLq7CvuHjMpTIGST61G+03vraW5EsDt4R93iyfzUlOQ7AdIj6f3sn89aC6ihPwrj5CIHRXnmR9TMgnbApq2TvWytyDYHrCf82T+avV5DsR0hP+ZJ/NRN9r6GU9nW9RMYuX3x6U9Euld/ea1/+wFh/wDpP+bJ/PSm5EsT1iP+bJ/NU32voZPZ1vUTFgNTU/O2Bj1rXv7B2K7rAx//AKv+96z3nnhK28sapF4WoNgay+QNIByWON8/KrV6pHbZGYO3R2VrtNiUFqnek3L5OPSn2OlajwLk+6mYrJdlbMxVEGXYgAbDJOwGTtVn/Yi/J3tj+3H/AD0xwF/9cth/vo/+4VqX9pS11d28YQfVEhLtI2lWecMyqD0UaQPNvu3TbdLU3FCAAOMf0emW0EknhM3l5Gve1scn9eP+evYuR77vbH9uP+ejq7520C4kEYMVvdx2rbnW2vww7jbA0tJsu+Qp3Gdp1vzE8lzdWyxhXg8JlLHZ4nHncAejK64/w9M0jtp2D6R7cx3H+/KZvJyXf52tj+3H/PTi8lX2P9nP7cf89HvCeY55+H/XVgXU0Qkjj1HdsuChOPYMNj8/ptVWfpCYrrSFSv8Ao5r7djnUmnVHsNh5savUHau+YvLYH0k3QdxggvJN/ne2P7cf89XHLXK11DdxSyQFUUtqbUhwCjKNg2epA2ov5Z5le6nmhMaoIobaTIJOTcIXx7AuMe3PaovJnOC8RhDAKkgQNLGCSU1uwjwSBnKoST2yBVS64/CPpOrpQCDtGWV+ox0obvB19xokvelDl/0b3H8KoOcZblM6iGlRmupq5foK6t8TzJ5x2ZsD7q1HkZv9Qh/4/wDvesnmbJ+6tT5GlUWUa5GVL5Gd93Y/vpPW/lj9Y94d+Yf0j3EKKODD8hH/AIaF+IMM9a8Xn22gAiZZSyDSdKgjI9uqs1UZjwE13sVBljiQ7Lhk4tr1Hif649xdNBKR0Z43WCUS9FURkIDny/ZwKq7rlKa5jjiETRqOFpE2rK/6wjK8I9WZXVjqGcB23825Mn0j2pGdM37A/mpH/qZaZxpm/YH81E8iztMHvVXcJE5PsbkXjTTQlEuoILmQEYEdwFaJ48YBDFSrnO4K1S878AnLcSEFu7pd26OdKk5mgmZFAGPtFGVx66Ce1FD/AEj2gGSs37A/mpMf0k2h6LN+yv8ANU8iztMm81dwgvxjgszXd4628hV7zhjqRG2GSFAJCNt1XfPpmn+aVvDxL65a20jItmI3VomBlVLv8pEucYZowWGeqnpvRC/0lWg6rN+wP5qUv0j2pGdM37A/mqeRZ2mTequ4QrgcMoIBAIBwRgjPYg9D7Kzf6VV/1iA/7tv+6rkfSXaZxpm/YH81CPPXH4rp43iDAKpU6gBuTnsTRtNW62AkRXWX1vUQrAnhBS5fJx6U9GNK/eaYgXJyaXcydq1JkYk7lje8tz/voz/zCte4typbXPjeKh/LrGk2liviCI6o846FT3GDjY5GKxixYoQ6kqwIII2Ix0IPY1KbmK6J2uZ/8xv40pqNObCCDHdLqlpUgibFPy1bsXJQ4klSd1BOlpY9OlyP+BSR0JUZBycr/s9D9YW5AYSrCYNQOMxk6sEY3OrfPrWQycw3QH+0zf5jfxpq35guyd7qfA/3jfxoG5N1EZ9pJ2mbTwng8dvbx28WoRx40gnJAB1AZPXeqe35Ds0QxojqpgltsBz/AHczmWQb9yx69ulZfccxXXQXM3+Y38aXDx+6xk3U3+Y38am5N1EntJOhmsWnK0ETs8ZkVnEAbDfaFt/dA7dB3x9rvkVG4byda2mh4A6tHEYR5icozmTDZ+1hiSD1FZUeY7sna6n/AMxv41Oh5juVZS1xKQCNmckH3gncVU6NwM5ll8RQnGDNPu+lDfFDiOQ+iOfkpruH8xeKSH0gdiuD/wDKqrmTiyrrjVlIaNxnbOSMAYyfWl0QlhwjdlihCcwIRdRrqft1wPfXVuTzcbtk3z6VKTiJTAABAOd89fgab+ytRoVyaowRhhpdGZDlTiEV7zJLLFoYKBsds52360PyOZHLHqxyaVcydq9tV2zURET8Ilntez8RzFzNgbU1bJ3pEr5O3wqQfKtXzBYjNy++PSnol0jf3mmIFyacuX7VJI0PM1PzvgV5bJtn1rSOTuSANNxdLluqRnovoWHdvZ29/Qdtq1jJhaaWtbCwW5a5MuLjDkeFGejuNz7VXqfecD20e2P0f2iY8QNMw/TYhf2VwMe/NForqy7NRY3ribNWiqTmMn4yut+BWyDCW8K+6Nf4V7PwS2f7dvC3vjU/uqxrqDtHrGdhcYxBXiXIdpKDpRoie8bYH7LZX7qBuL8h3Ftl0/Lxjuow4HtTf7s/CtiFdRq9RYnrmL26Op/TB+E+crh8nHpTyDSv41qHOXJKTZngULMNyo2WT+D+3v39Rll4SDpIII6g7EEdiOxrTquWwZExr6GqbBjSDU1PzHsO/wCHepPCrBnyRsNssegz0HtPsqenCUyQWLnIyAMbDseuQT19wpfVa6qnIJ97pGdH4fbqCDjC9ZTRIBv5iP0tOF+ec/dTdw2Tj02q54oTsu2B2H3fvqNFHGR5k836QJH3dPupDTeKcT5k1dZ4MNkGnn65MiqoVajxrk/jT17sdPxr23XAzW0rBhkcp51lKkqRxE6d8DFdUmy4NNcEeGo3BIJYDYEr069Qe1dVGvrU42h9ZddPawzsH6RxeIFcZIJB2wTsPTHvJpM3FwV8y+X3Zzpx5vYcmn25OnxEVEcgkJGmMnIwpYAh1wQSuCfb8ah3fLl74pgWBtQQsF1qysAUPVtgdz36+teXZGzxm+q8OAml8sXUZtkI6kZwR0z2wScYxjbuDSuK8cSJT0JAzsNh78DNQ+XuU2SJTcSsGYAmNCAF6YBbHmYeowPxqRPymGbyzMF7gqG279MUU32BcKPvLinjkzzl+YXSNL474zjAjKYI7AuN/hVBzrYboqM8hbOPKMDT1y3TI22670Q8MtBahY9WpQWYlsAncsvU4G2QM+gqh5k4bdXUubVA6KSD5kwM5bA1HBYk/I74rld1inaB4y9tFbJgiCHhaBg9e9RR5mp2R5PMrQyDSdJJwN84xgtsacsrZycKjFjsBj4Df31taXWiwYbgZg6jSsnEcoa/R1wASv8AWJBlIzhAejP1z7l/E+ytRqBwXhwggjhH5igE+p6sficn41YYpS6zzHzNbTUipAPX1nj9KVVLzDNeKqCxihkYk6jM7IqjscKCW3oT4DxDjF4Jz41lAIZngykMkmpo8BiC7jy5OM46qdqFDzRq6s5uuem4et1HxKRJJ4gjwhFEfjrKgwFXJPllV1J7AA++B/pjiypYRSPGkl85LyaVZ4Q+p/DSJtgI4lBJfVu+O28kmq11ZbPxCZL62gs+Iz3sxmX6zGViaGOEZ8Us0cYEbegznPwzU330g3T3d1btfWljHDK0ausTXEzYJA0puGO2/TBOMVJJs9Z19IPKXiSx3EQxrdUl9PMQqv8AgD8PbS+b73ilpDb/AFZmuU3+sXHgLJOuSNJWBCgKgE9j03PrO5O4wLq0mxfJeyLqywh8B0yPKrxZOCGBw22cd8ZqyWNWdpYOypbBstBS2niWN2T7EcpiXuSwVSSf1jq+Qodu7/z4UsCS2SNjVhwFQfHgxn8sJV9pZQjj4HT86h8RsvyvTGCc7d9vlWNacuWab1CBV2BwnscsQVshtR7/ANHbfvTcJycDpSmtjjONj0PY9vjvXunwygx1O/4KPZuRQw2eAhyAOMg2xEmpc7qxwfYSdvdtU08NmfCpGzZ7geX9rp99ItbFVLMpBJ3GOp+Hz+VW/C+I+CwPUdxjfH7jWpRrrahsYyPTOZiavw6jUN5gbB9cYk2axazt1KoskqjzFsbayCcZ2IyAMfGvaq+N8bMhIx5fQ9++SR+Arq4dBqbvfxz/AFkXxHS6ceXkcPnLTgV9KqxsGAXSRv8Aa1dNgfYetX/AroiYhmZtedyfjj3YHah3htthRq+Hx99WnD5AJU331YA+YpbVXbV52eWYjp2IRQYaK+fwpyE7VWRXPbO4p6zuQ39elXJmiBK/mSxEsbDJBwcEbHbf8cUKcr30iwFFcjz5Y9W6DV17407++jbiduzoyqdJIIz3GeuPbQXw2y8IyIDkBj/Xv/hQrGwhIg7sjGJNZskkgbnJyB7/AEqVb3axr5UBfOScDtkqBj21DYUrG38aTVypyOcWzLrh/MLgDWcnufnRXaXAkUMKzjUPQUYct3gK6ehp7S3sW2WnQ2Zf1RcocIe2tzHIQztLNIxXOD4sruvUA50kZ9uaa5y5hazhVo4jPPLIsMMQONTvkjJ7KApJPs7ZzVTb8tcQljE03FJobhhq0RJH9XjJ30+GwJkC9Mlt8Voy8Vzry4Lu94dqgDxxyu8smN1VE1RofVGkxt+r7d1c68ofX7uyaQaraIXAmUOyMfEVAuNGCQSuCMjYmhDmHn+4Ftw5vrcdoZ3uUmmWHx1xbv4YkVSCcMR0A/P6jFX3IlxPcSCUcTuriJdz4lmsEMoIONLlc+3ynPT1qSQ04PwaC1j8O2hSFO4RQMnpknqx9pyazjl7kji9u0pW6somkleRpBD4krlyScl1GB6DJxk1rFdUkgbxS24x4cUdvPZltJ8ad43Vs6jgpGNS7Ljr1I7Cl8ocntaNPPPcNc3NxjxZCoRcLkKFRenXr7BgCi+mbiTSrNgnAJwOpwM1wyTIeVWSC7d7jOVZ0Ur9kNtknvggbdcVZ838PkZxNGUMZwFO4zkY0sScA6tw3l+0QT0yO3Eh1xOhId1Zz66i8w/7VFaXCPEtU1b64l1HA31KM7Yx39K4iqgXIzkZPzM7ZY9rNg4wcDHwEz3ixeNLdSF1FM49CzNgddvjSGgeOSRmA8rvpDbggnCnHoAp60Xy+TSoVCqABQyhsBcAdR7KH+Y/KHbO7nfPt6+7bPzPpUNdbuqouDxGf1/iVWyytHZ2yOBx+n8mDcnhhDqzltlC9t9yff6e01Ft07/KmmOpqkSNpG3ureVAowJ5t7C5yecYnbJ91dXsCZOa6rwcNWDZ2PT41ay8GaOMSM2mTIIBxgHsM467ewfLegjum+1gnAyMdcjce7oKNeE3BuI2EjK67dBuPeP/AKwc14qisMSDznokwZSwzOJtwVzhsZ2+zk/DINdw3iheCXwAweFmOGwNWPORsehzj2VPntwLtMjcIxDZ7aSuCCeuT1qn5fsJLYzST+H4fguzlXB82xYAddgp3x3FHFbYx8YyHOY9c84SAHVb/aVgmGBywGwO2wzt8DUGyJRRqOWO5Y9yxyfvNV3LvMweG7BhIKx6hk5OldWSTsM/Z6beaokfNMDAltSEADBU7H+sUvYlhGMQTuWAl/NcjBx2x2pMF0D1H7vbTcF+jDbJGPTb06+me9P+XqOh/rr7h99KkY9IOPRH1/r+sVbctzYk29apDKAQBtn0HrsancEf8p17j91XqOHEsDCXnPl9ryKMRTGCeGVZoZANQDpkYZfzlIJBH49DSNwXjFyPCvLu2gh6P9TV/GkXoRrl/us+q0X8T4glvDJPKcJGhdj7FGfifQVlz8+XNzwgGNlW8lhuppGXbwYIGlBfA3DNpWNT+kxP5prehYYtygFvbKaLQlvaQyxiPfILhQpHrtnJJzt3zsXVmnAOY5vEtEeUlRwf6zJqOdT5iAck7k7Hf2miX6OZZH4ZaPK7O7RBizksxzkjJO52xUkhNXUC8180C04lAJZvDt1tZ5ZR2Y6kVNvzmyMAe0+tSOUEu7iVr+7Lwq6lLa0zgJGSG1yDvM2B/hHvwJJDKurqS2cbdakkwPmPMdyyDbw2dVx6B3I/GtU4Q+bSA+sSf9oqivfo6llkaR7lSxJP2D3/AOL13+NFfDuDtHDHEXBKKFyAd8DGcdqKzKalHqOEWrR1uYn8J4wfu/tUHc4yYdF7HOfn/wCa0yXgDE51j5f+apeNchNPg+MFI6HST++uUsEsDGX1CF6iq85l0C9T8qbnfJrRP/TKTGBcp+wf5qbj+i2QHP1lP8s/zVqbzV1/eYu539v7QHUaRXVcc58ttZCPVKH8Qt0UrjTp9Sc/arqItisMiBatkOGHGVr3rKuB7qOfozuC8c5PUMgz3xg/18aziZsn7hWhfRlss49qf/OldTRWELAcY1orGNoBPX9oScRXbFDnEEbw5FRGcspXQoLEhvKdhudiaJL+meX1/wBYHub8KzBjM22GQRMts+C3KBlFrcedCjEwyfZONvs+gHyp3/Qk6j/ZJ2yMbwudt/1a2e643bxqWklVVVSxY5C6VYIxBxggMwBI6ah60mbmG2RmVplDIYww3ypm/ugdti3b1o/nLjGyInuh7jMktrO6A2tZwOw8GT+Wukhvc7Wtxj/2ZP5a12TjlupCmQBirsFw2rTGdMhxjOFOx9K9TjduZPC8VNevw9JODr069G/VtPmx3G9U2q+wSbme4zPOV/GWZRcW0+htiTC50nsfs9PX59q0WLg8akEDpTM3MVqnj6541+rlRNk48PX9jV6Z7etey8w2ysytMoZWjRhvkNKMxqRjqw6DvQnStjkKBGKqygwTmROZuDSXTW0eVFuswkuFPVxGNUSAYIKmUKSDjZfhVRwj6OYbe1vbeOQ67wSAyld0VwwRQud1XUT1GST02wVScVhWUwmQCUR+KU/O8POnXj9HVt76nA1aFgRLyIcsY5wP/wAZ/o9MruMZxJkHp08o9OtRuC8kX6Qxwy8XlWONFREt4o49KqAAPEYFm2HUitBrqkkALn6NYprhGuZHuoVt2hInYtNrMniBxIuMYGRtj76uOWuTkspC8NzdshGkQyy64V6bqpXIO3XPc0T01JKFBLEAAZJOwA9p7VJIi6nWNGkkYKiKWZj0VVGWJ9gAzVfa8cR4hPpkWIxeMrsowUxnOASQdJBwQDg+uQKc8civ5JrFcmKSCVXkGxOrCHR7MMdzVnwng8kUEFu8qvHDGkZwpVn8PSFbOo6fsjy79Tv0x0qV4GUR1cZUxEnNcAjtJfOUvGRYmC5AMgBQPv5c5x79qYi51t2OFWUn601mPKBmVV192+wV3DVVjkNhYmyFwFVJWkt3CeaEeKkyLux1lSrDO2zDbbf3+wR1EmVWX6+17pKbENH4XhHzen533VyXhBacfR7j6sEkWXwlmIYDAVmKDJDHfUpG2fXpUfiHNtvDLcRSaw9vD9YYac6o+hKb+bBOO25qPDy3Ml010s8YdrdbfHhnChZGcMMvvhW0gHuATnpTXNHJv1uVpBN4ZaC4gYadWpZ0RUzuNkddeO5xuO8kirrn61jjeVhLpSGCc4UZ0XLBYttXXJ3Hara+47FFPFBJqDypI67DSBEFLZOevmA2znNCd/8ARy8kEkP1lQXtrS31eGTj6o4fXjXvqxjTnb1NTObeSG4g4aaZV0pOqAIcoZBH4bA6gSUeMN7dRG1SSVv0sDUtqcFc+IcHGRtHscEjNeV59I8Uiw2ayuJJFDhnA0hiBGC2MnGeuM968rV035YmDrfzjM9tk70Tcocwx2zyCQHDhcEdiur+ND32VpiFcmj2IHXZMBVYa3DD0muR8QSddSHb9YgfvpvljiEbXbRg+dVO3wByMdt6yy4kxsDjPWpPBL2SB/FhbQ+CM4B2OM7MCO1JHQ9DNEeJcsrDbinIk5guY7eR0FxFIrW7yl7cStJG6vFkZjXAkLD9ZRvil8U5OuXnuXULplk4e65fzYtMmXPod9v3UNHnu/J2n/6cf8tPPzvfAf3/AP04/wCWh7lZ1EL7Rq6H7fzDO74JcNdwThW0wwyx48UeI5LRtHqbodXh+br9rvS+FcrZuZ57lQc3C3EIVtgwhWLJA3yCGwNxuD1oFh54vyf9o2/9uP8Akr2fnq+Gwn/6cf8ALU3OzqJPaFXQ/b+YTc28n3E8l20BQLc23hsrHBMqSsY2J/R8J29vlFI4hyhcvcXEqhNMl1YTLlt9NqqiTP62RsO+e1D0PO1/jJn/AOnH/LTR57vydp/+nH/JU3KzqJPaFXQ/b+YScycs39xe/XISkLpAiRjxDhmiujMqyYG6NFgn0bbcDJkcN+kcGTwp4CratOqNtQznHQ4+eTQy/O98B/f/APTj/lop4Dydb4S6kfJPnOdlyTkn061w0rUCbZzeWuI8rhjnmHaPkZpm1vEkBKMGAOCR6iocnFYCCglQZBHXbfbr0oRubwxvAhlKRRaGdIzuzL5mBxjOW2ILYx2rNbUoDzGP1mioDcziW/OfNrWQULEHZuhLYUfADJ+6s14lzBc3RzNJ5eyL5UH/AA9/ecmjvmixh4iqiCVfFUZCnYke6s+4tw97Y6JBhu1a+jNTLlcEzG1xt2v+MXwPjzWk5lRA50FMEkDcqc7f4RRYPpInx/cR/Nqz63TJz6VIV/OBtjvnpTFtaEFiMmLVXWLhVOBDyT6QbhQpeGBcnoXOoZ76euPbSbv6Rp06wRH3MSKo2s4WUbRZYhFwpUhiurBwdm079qS/LUfZCDjqrHHybNYqa6nOHSaz1W491jn5S6i+kyYjPgR/tNTb/SjNnAgj/aaqd+BqoxqYHt0Px26D209DZKE8qE+XyvuM5Gx2zg/AUxvmk6fvACvVerftLhvpKmAz4Efzam4/pNnJ/wBnj+bVWgmMHBA2z+UTI9MZKrv8aYm5hYzeEscOPDDZ04zqbSuCXx1B+NWXU6duSy4p1PdE8180vdCPUipo1Y0knOrT6+6va7iUniDS8EYYHGqNiegBIwFIyMgHfY5FdTVepp2eUUt09u17x4ygmyxwBnFPxWxUbjfv8elK4eCEeTsOuDg77Z9n/mnL+8QEqZdeRggncAbgBgN9/uoF+ttSwqi5hNPoUsQMxkJrZi7AjdevuxnPuxUtbN2GEXf07jbP4VNh4rCHZ2cElSuCGwVzsO5BwBnsajPxFkLNDKcAYCg4yBhQAScdAOvptih+0LccV+xhz4bV3SH9VKHzjB7U1cHPuAzT8l2NmyNW2Tnf5DILe339aY+vAE7nboACTv1yT/W9Qa6/GSsuvhtJ/wBo5CMD76Yxlt+5qO3HYV8siyD0KjJ79VJHT1B+G2TB4hxtHBSKNgSR5nGHx12AJ0j4757VdddZn3gJ1/Dace6xzL24fAxSLZO9VdpeHQGkZSegPVvccbA1ZQTeTNNUarzG2cRDU6LyV2g2Y9HH4kixjuQPnWncdYxJDbg+VVBPtP8ACs14FbGSeML11CtZ5v4fmBZB9qIAH2qdj9+KQ8bDNThYTQLwYwYmlVV1Nk5OAB1P/j/z0xUQyI506dDdB1AyemQ2+Pbnb0ryXzoMZJTOQOoGSwbHcbkH0wPWn+ISvcusrAD8n5yo2CxlgzY938O1eRSsY/vzmgBK23vGhlWRftIcgEfAgj5iu+kkf64d87dPSpfArM3V2ox5det/QKDqIJ9v2fjUTnLg8yXLySAlGOQ3avR+BKQWzy9IprgfK4dZQL5V/rvURiTk/Gn7pu1LtrZmGFxqPr029cV6OwhVJMykBLACNclwyvdCHdVSXxZDLnylFIbYFScghevUr2zR1ccTGstH5U307dcdcZ9/WqC3WVXk8Voi0sYRTEpBL7lRkk6siNh7zVNzHxjEcQjzjRjfYjqGB9ob8K8uwFhyJ6tMKMmXHF+MQvjU7jDAqI9Gx37lCQPjjpTA4zpiOktsVCgvkgEgb4AAPUUAvcsc9amcKvymot0O34UQUr6yFh0hBJx0yMwW38SQdSxLKMegJIAr3nJG+rW8hXfca1wFUElSmkfm6ge34mh4M41+HkDSSxzgAe00RpNAto0d0zsyRxxqFXYPJqdQSCcYA3PU6l9a7hQeEm1kcZH5bvEJWKRHyu4CGTcEHPlVjvnfIA6+yupvluRBeAqdX5MhNJGMEscn2acD3kV7S9jbLY/7gmAzIXEJSAe+DgA9tsnHpTE8gXSRudifu/dXXQ859KiXEoY7Dp3rSsckmVpQKglwbnxMEjBPUVMVFwNhQs1wQcCpcPEGXA6ih7REKFEIUiHcds/CukgXIIGxz0qlfi5IwD/9U7bcW6KR0rm2TLbIknjKqFGAM9j3qqhsWkk8jafL5m+8YHc/wp5g0rYyT39gH9dqurY6VCpnQOo9oO5P9dqFY+OUPTSWOTylRBwwKTrYyY7HYHsc4z6539lWSoFCqoAAA2HSnoXGSW6e3cDHwpMC5Oab8OJNhz0md4uqrUAOsM/o1sA1xqP5gz8a1aWMMCrAEEYIPQg9RWefR+BFFPcsCQqk4GMnSMkDPfap1hdKiKi3jxnzpp8DfK6/OwOTk6Seu5xtnNW1j/5MQGiXZqHxkfjHJcyvqtiGXOQC2l1+J6j25z+NRJ+U77cbMGA1HXnp2Orfb2bVbXF2socNeuuVwMxbjUGLY09cpgZ9gxuak3E6rI7R3TRmUeJ/dhgwZRoGSMrp9uM68Csk6SskkAj5xrAlpyzwUWsWnYu27t6n0H6o7fGo3PcCtaOW/N3FRrHjUSrvcs7SNr/u8HDJlcgbLgRn49qf4jNFc206JJqIALbFcZGV+0O4FPachWULyEHb7yEfCYrGNR3+NTBDK50QECQ7An92O9NxR6c5/rFLsbsI5dnWPsGbON9gPefbt1rX1jbNDH4TC04zaI7YW8sZikvZCYklRg0OC/l1Be2caj3yeoA3yCq95KibW1s7yDU/iJJg6XODkYUEAdwM5BGOlDF3KsktvEkmN5JjpwV1AIFwOnUsce2tN5VicQNrkMmZGZCceVWwQu3UA5G+eledpYP7p54zPSA8JnE3J5MMsmFyNAjAOx1E5z5cjbGBsfUChPiHBHi8rBCca3IbKoM6RknGNx8e3Stwu1KFim2o6jt3rOvpI1S6VZwFVQQoAHmkkCltup0qRRArLxJ4SZMRw/hYW2GlVLvoc522OMjf0Un503dNpW8GMeJICjEeVgyRpkH9LUD7RVyHTYAr6bHI2B93am7u2zlWPl2OMEEEEEYYd8gbjHes9bDnJ6znHnBnlKzaG6uS/wCTBxjbAbVlwQDkkYI6beb5dVpxGwL5RPIScs3mI26blxnbAwDtXUVh5h2pyDpsgzadaqpYgPIdK564JAOOvpVg/wBH16reGfDEhwRpOY8MSASxUE4I3xuNQ2wc0vgEjxzNImAVGFJGQSzDqO48uD3323rZOMQnKMpx4bahsN9iuPYN8/CtFjkkD0kRvdGJgR5UvANRiU/paHBKj1I9PdnqKjRcFuGBIhfHtRlPyYA/dWo828QZI1EaImWOSFGdhsPdufkKEoriRjkudqJVprrFzwit2tFTbJg5c8HkRCWicfrFTj542HtpqzYFc9fSii6vZBnznoaH+AWgYRqcH7QYEZHl23BHtFCZLKyQ4h6dSLFLD0hDwHhOtGYtoBOPXOB6n2n7qlycJ0rvKGx+r1/5tqgtORhFPlGw7fcOlPPMQvU0avw6xjts3yij+KuMqkiT9celSI10r+NMW6ZPupy6ftW0igchMdrGbmYu2vpRsrso9AdqlXHFpgP71sn21Gsjp82x9h6Eehp7/RjykGPGliAmTgnOo4940tk7Z07dQKhCjnOgseRnttxKbr4rfOkz8YmzgStt7asxwYIjNJIBpH2UwWJ6dT032zg5OcVSfVirEMCMdMqVyOxwd64Ah5TrF15mTl4nMBvI3zqOvE5mO8rb9d6j3L9qJeQuXY7tpFkZ10qpGggHckb6gfSuPsoNoidr23YKDxMHbl9sete2Dlcn8aP5+TeHeI6NeSK8ZRXBeMaDL/dhsx+Ut2z17U8/JdgreGbmQMGWM+dNncAopOjAdgRhTudQ9RS76mp12W4iMrorlOR+8z66vVdlLRhip8pPYnY49PTatJ5Cm1WpztiRhgdBsp/fVfbcmcOYO6XcrCJmSTDIdDICzBsR+UgAnf0og4Na2drbF0uCYCPG8RiNIVgFDagoAU46++k3WgL7g4x3TpeHy54RniNZzz1HqcLnAKIT70dyp+ZNanI1o8iRGfEjlgiZAZiqh2wCuThGDe5gap+M8qWUs0XiXMiSTLiJdSDWFyx0hk3IDZ+VVq2Nr3+UPqBYUxXzmcRXkrDcr7woB9p29aZa8fJAb5bUfw8r8NbSEvHOpnjXDIctGMuo/J7so3IrxOTeHCJLj63KYnYKj6k0sWOFAPh75Ow9tMKdKvJR9JnmjVHmfvAcznHmY11aT/6cWr5xNPscHdOo69Y968ovm6fp9pXddR/TM0XCsv8AiX7iK2XifQ1iTPlx7CPxrbOInY1TXADGIbw4k7WfhByfh1rIkkl4WWKFTISpbYfnHCgk7egpCcG4SCqiSTLypCBmTPiSJ4iKRp8uU3BOB7alycNe5t7u3jKh5YGRSxIUFtskgE4+FMDke5Dq4liwl3a3KxnUf7mHwZsy6dRLZyoIIGgDbOyi2OowDHmprY5ZQZ17y3wyOXw5DN4mh5NIErkpGQHICqc4JG3U9s0qw5b4W0kixGQuJHhf+8Cq6qJHXUV0jyjOc4Prmri95ekkv4bklRGkUiMFdg+p5EdcYXDLhMEE75IxikcC5bkhkvHZl/1i4kkXS7ECOQQg6kK6fExGcHf7XWquxbi3GdWpFGFEpf8AQPCRHbz+JJ4dy6xwsC51vJnSuAuVJweuOlSeI8r8NiLLK7gxp4redjoTOnW2kHSuQdz+ix6A4jryPcrHDCrwmK34kt3ECzAiDLsY8CPGsM5xjbfqKn8Q5VuJWvXLRK15bCBgCxWMqZFUg6fOPDffZfMvodr+c/cZTd6u0fSe3HIlmkTugc4RmB1kg4BI94rJI/MffW+PaiGzMQJIjgKAnqQiaQfurCbVMDPrT2jdmztGZuvrRCuyMc46QCQpYLnuegHf+HxqZHdqi6I8suMFmJAfdifICNvMRhie+29VMh1GpLnStOEZ5xENjlOuL5ycBio9F8gPrkLjPxryNdI/GmLdMnPpS7l+1TE5mNoNTfjWifRUfy0/+BPxagK3TAz600JW1eViM+hI/CqWptoVhKbPLcP0mk8d5OuJ5OKAaAl8LREdjnSIR+UZlG+f0QOpxkjrT15yhOy3UIYFbi9huRIW3VFMJcEYzrHhEDGxyu43xnUl06r9tv2j/GmreZyc632/WP8AGktxPdND2kO37zUb/liYXTzQaQlxbvHcITj8qiMkLjsSQ5U+wCqaw5Sv47G5smZZEmtolj1P/dyrGkUif+15AQR09Mkmgi5u36a2/aP8aXBM4G7t+0f41NxPdJ7SHb95p/HOAzTQwIqnXBcxSB2ca9Iz42CvQaWKBe4AzU7nXgklyLdoMLLbzRyoxOBsyhx7QYy23fArHDcuzbO/7R/jUiW6cD7bezzH+NTcT3Se0h2/eHnDeUJ45IG0rpjvL2YgMM+HcI6x4/W8wyO2K8Tla7/0ZaWOlVaF4Wdw4/Ml1tp9y9MjqR6Vn1vM5Odb7frH+Ne3N2/TW37R/jU3E90ntIdv3m0cmWtzDbCC7IdomZEk1ajJGD+TZu4fGxG/TOTmurG4J3A3d9/1j/Guru4nuk9pDt+//kjWyd6LLTnLSSJvEcYGwA22331AmhlNl+FRoBlt6bspWz8UQqverOz6zR+VOLyut28KgyKgMSv0JYnSp0nPUYyPXvS1+kGVo1kSOPSeGyXhzqP5WILqTY/Yy2PXY019FUYLz59Iz8mYj76KI+S7IKUEOFMUkOA748OdzJKv2u7Hr1HQYFZeoQI5UTa0lhsqDNz4/vI3K3Mkt1PJE6ooS3tpgVBzquELMN26Ajb31H+jvnT/AEjEpYIkwTXKgDAAM8iR6Sx3GI8k77sBVzbcqW0bakV1JECnEj7i2x4IPm3Axv8Apd801wnlC0tWieCIo0UbRIdbnyO5kZTqY6hrYsM5welBjMIa6urqkkoeLcUAZ4NBbKgEhh+eyxnYAtkawehoPk5PtV8rvdADYsDHpH2AeqhurqPs536bHGjtbq2dSqc9cgHPTr69B8hXLaoMAKoA6bD2fwHyHpXVd0/CYCyhXPvcZmg5Ps1BYtdjC6jnwgcHX0GN9kY7Z2Fddcm236VwcM6nzJjymQDpGWJITOw71o7WUeNPhpp9NIxtk9Me0/M0v6omdWhc+uBnqT195J+NX8+7ulNzToJmb8pW0epS0+RnHmUBsRGVusQIIGBgj87PY1J4vyDbRJr13DknAAMe/U/oegrRWgU9VB77gHfGn8NvdtTjKDU8+3unN0q6TMJuU7YYDG638QALoJJRtO3k32BNeLybahsI9ycHScmMdWCgjy4x16+laY8KnYqCPd7c/jvXeAu/lXfrsN89c+tTz7u6TdK+kzX+xlq2kM1yGOygGLBPXY6f0QW37I3x8teUbUKoLXOojOxiwSArMNxtgMOuM9q0o26lgSN1zj4jH4Ej4n1rvq6nOVXfGdhvjpn1xU8+3uk3SvpMy/sdaFiddyV23zFnrKGJBXyqPDO59am8T5Ft4tA13Da2C7GPbO2d09SPnR+YF66VySCdu46H3intIqefd3Tu51dJl1rybaqiO73HnUNtowASgH2kBbdxuorp+ULUnGq52+0NUOwKu4xgYYkL2PvxWnmIbbDbpt093pSfqybeVds42G2euPTNTz7e6c3SvpM2HKNooOHusgZIzFnGdO+22+oezw2zjFNHk+07tdk+c7GNhhGdQSdOBq0H5j31pX1RN/KNwARjbC50jHQAZPT1pzwFznSM7743361POu7p3c06CZpccq2gBy12MHfBh/SdM5xjGpCPl611aW0CnqoPvAPr/E/M11c8+7unN0r6T//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jpeg;base64,/9j/4AAQSkZJRgABAQAAAQABAAD/2wCEAAkGBxQTEhUTEhMWFRUXGRoZGBgYGR0ZFxodGB0XGBgdHxoYHSghGBomGxkdITEhJSkrLy4uFx80OTQsOCgtLisBCgoKDg0OGxAQGi0mICYuLy0zLzYtKy8tLS0tLS0tLS0tLS0tLS8tLS0tLS0tLS0tLS0tLS0tLS0tLS0tLS0tLf/AABEIAP0AxwMBIgACEQEDEQH/xAAcAAABBQEBAQAAAAAAAAAAAAAGAgMEBQcAAQj/xABIEAACAQMCBAMEBQkECQQDAAABAgMABBESIQUGMUETIlFhcYGRBxQyobEjQlJiksHR0vAWM3KTFSQ0Y4Kio7LhF3PC8SVTg//EABoBAAIDAQEAAAAAAAAAAAAAAAMEAAIFAQb/xAAzEQACAgEBBgMGBgIDAAAAAAABAgADEQQSFCExUVIFE0EVImGBkaEyM3Gx0fAjQmLB4f/aAAwDAQACEQMRAD8ALrXhkYGNI2ry54Uh/NFBfP8AzXNBOkELFRoDsRsTkkDf4fjQ/wD2hlfrcSH3u38a0jqADiJCjImhXPCVUEgb1WPEg66R78CgG+4uMblnP6xJ/GmPrjuuRoBHUEH4HIIq41uPSVOkB9YfvPCOrxj/AIh/GkrxC2B80i49gJ/AUE2shwdeD8/3mudfTNQ6xiOQnRpFHMw9h5oslUgnJz2Rv4V7Nz1YRoSA7t+iEIPzbAFZbdAg7dKj3ByPbn7u1LtqHhBSolzzRzFJdDVgRr+ainoPafzifbVFa3Xh9XOP0c5/hvTofC4NabyXy7FBEJZI1aeQBmLqDoB3VVB+zgde5PuAAwrO0tkKIHcP4ncak+rNIqMVBYHCgknOoYIxgZ6Nn29KJuZZg1w+k5Hl39fKtW/NsETKGYYkH2WXY7dAfUe/pk4oYgXJyaa09disc8orr7KDUoTO3nj0xiPxLpH41HUamp26ftXtumBn1pyZE9nbAx603bjvSJG1N+FSlOkDGNvXH76V1rFaWIh9MAbQDJVjZiQnUcKoyTTbMn5ieX2nBPy2H3/GjWxFqsUa3MOJGVXKrGQDnfDac+bG2MAe6n7vk+G4XxLZvAcjPht5lB39CSufYTj0rBzcqYVpumqvtEzzT7M15rHx9tWknALrJH1eRtJYalBYZU4PT20+nKt2V1fV5PkAfkTmkj5pPrOhF5YlCB7a91Cr2x5Uu5DgQOuPzn8g/wCbr8KIY/o4kIGqdFPcBCw+ZI/CrKlp6zuyvSAXy+FIK5P40acS+jydFzG6zb/ZxoI92Tg/Oh++5auYhqeAqMfpKx267BiasjWUuGweEo9SupXErZ3wMCupmTc11eupItQP1nnbFKsRJf0h2WtzN3VIwfcWmH4kfOgKQFenStpS2guQsbMp8UlCVYZZUw5Awfecj1rLuZbDwbqaLGAruFHbSSSn/Lisq8AWcJ6OjJTjKeScGnrKWjrgn0UrNFHPJcSIkiBxHoUSLqAO7EkEf8O4I6UOc48tNYyZRjJbsQEkOM5xko2nowwe24+NBD8cQ2ycZkcyY6dK8F1VfHeUmWYdaLtSmI7xCbIwOpqNBKGOG29teeE0ivIobw49PiMo+zrJCZz6tt86chtgw2On3nepnMpiEH0bcA+uTsXP5KHzH9Yknw19xwSf8OO9aq64ODTHIPAFtbJVx+UkJkbH62NI+CBfjmpt95eufiKNUQoxBWLk5grzZ+aKp4l0r95qz45MHcY7VU3T9q0K/wAMxtR+YY0o1NT874GPWvLZMDPrTMh1H8KvAxy1TvUzh06rOjOoZVOcHocf191MMdK0xb9/660prjiljD6X80Q2l4yJnXzKGbOnJ2XrgEgY++os/HmtgWkDtIjNr0Donl0kYO4Bzn2Ghtg2dl+PpXty7OD4jHJ2yDvjTpHv2rzI1ZLceU3gZp/0ccU8a3Z87vI8m+5w5z6DHsGPSi0v7Kybk7iYhyB6DYeg7/160Zzcc/Jlw2wznY7emfTPSnq3DrkSEwpzSGmA3JoHh5nJ7/AHakz8a1YUuiZ7uwUfeavwnMwqv+Koq6h5sHtWX823kj3BOthgLgZPpn4nfFXsfFoTCxLBwN8q2T7cdj8ap+anWRIpo8YKlCQMdN06992+6lNSTs8IRTgQbjBJLHr8q6uL4Ge9dXo9GP8ACv6Tzl5zYx+Ms+VeAzRCwuuqma4LAdArxBFPzjY/EVccZ5XW+4mpcN4UcKGUjbUdb6Ez6kZJxvj3ijeytF8GKHHlVVGP8OD+IqVPLoVyewZvZtk1hjPMz04OF2ZXO6qdIwFXCqB0AAxj93woS5uuYHWS3kcL4qkE4LaT2bpgEHcZIquuuJXL2movpcyldSrp20hm79c96G47SQk+fOrrkEnc+uc/Lf50q+oA5S7XgDAEEL3gTxkASo49VD9vXy7U79WiEJGJWlLfaxhAvuO5P9e4tu7MaiI3bTtgv9rpudsd81Ga3Zerk/D/AM0Smx7W2VHGKWXhBkwXsb9oori2VGxKU1uTsNBDL5cYz1796I+BcQWOAxPAZBJNHKzZwCseCqYA8y5y2CcZI64qVa2Y8+T5ZFYEEZ3I0hvf7fSm1TGAPcK169G3+0Rs14x7nOXH9sbgy4WMCPVtgEHT2BOetIvOOzPsSB8z8KjHyrTEC5NOV0BefGJWap3+Ekg7ZPXqaigamp26ftXtsmBn1o8Wns7YGPWkWqd6bkbUdvcKksdK1JIxcPk49KfhXA9KjwJk5py4kxtSmvGaG/SH035qxwnAGT/XamTKCfX1pn63ntt8vcKU8uF8o6bfiPwrxpHpNzIMeSYruDj0HcUR8e4244bCHGGmK9uwy2c47hR86DJI2Jz1oj4teTqIYlkwEhTUMAjURkqcg9BgUzT7inJ4GSDUd+V6nH9elaVylY2FzAFktwJgSh1ghmIGdQ364OfYcis8niZzlyD7hg+nyot5GvlM8cUqa2ZvK+clTjV7+oznNWpYK/PnLKeMY4jwJ4A6jJYAEjIGVDMviAZwVO2e4PUAEGnuIELc3FkmFDYCAnYNoDdz39vpRzzPYtII2RfOrjJGB5D9sEn80jqO+AKqOIcKtJZWmlEmonW2G22GMbDIGAOm+aO1Rzw/olzmZ4Y9tRwAemTjJ7kDBJGxGfXv2rqckl8SRnx5cnSDvpXoq+4Daur0umq2alHwnnLnBcmG0HOyEKMYO2Tvt60UWZM1vnxA2sMFfGRg5G4PUj78Vjtsneta5Px9Rhx+t89bb0jqdMlagiaej1T2uVbpBp+Fm4tlEZSIiWRiNXlzjRsQOhK536A9aHeOIbd/CLK8mlSzLgqoxgLj9MgBi2/2tu5J/wASTepFnybZzos0sRZ23Y63GcbdAwHQUpUlIbLrGLq7CvuHjMpTIGST61G+03vraW5EsDt4R93iyfzUlOQ7AdIj6f3sn89aC6ihPwrj5CIHRXnmR9TMgnbApq2TvWytyDYHrCf82T+avV5DsR0hP+ZJ/NRN9r6GU9nW9RMYuX3x6U9Euld/ea1/+wFh/wDpP+bJ/PSm5EsT1iP+bJ/NU32voZPZ1vUTFgNTU/O2Bj1rXv7B2K7rAx//AKv+96z3nnhK28sapF4WoNgay+QNIByWON8/KrV6pHbZGYO3R2VrtNiUFqnek3L5OPSn2OlajwLk+6mYrJdlbMxVEGXYgAbDJOwGTtVn/Yi/J3tj+3H/AD0xwF/9cth/vo/+4VqX9pS11d28YQfVEhLtI2lWecMyqD0UaQPNvu3TbdLU3FCAAOMf0emW0EknhM3l5Gve1scn9eP+evYuR77vbH9uP+ejq7520C4kEYMVvdx2rbnW2vww7jbA0tJsu+Qp3Gdp1vzE8lzdWyxhXg8JlLHZ4nHncAejK64/w9M0jtp2D6R7cx3H+/KZvJyXf52tj+3H/PTi8lX2P9nP7cf89HvCeY55+H/XVgXU0Qkjj1HdsuChOPYMNj8/ptVWfpCYrrSFSv8Ao5r7djnUmnVHsNh5savUHau+YvLYH0k3QdxggvJN/ne2P7cf89XHLXK11DdxSyQFUUtqbUhwCjKNg2epA2ov5Z5le6nmhMaoIobaTIJOTcIXx7AuMe3PaovJnOC8RhDAKkgQNLGCSU1uwjwSBnKoST2yBVS64/CPpOrpQCDtGWV+ox0obvB19xokvelDl/0b3H8KoOcZblM6iGlRmupq5foK6t8TzJ5x2ZsD7q1HkZv9Qh/4/wDvesnmbJ+6tT5GlUWUa5GVL5Gd93Y/vpPW/lj9Y94d+Yf0j3EKKODD8hH/AIaF+IMM9a8Xn22gAiZZSyDSdKgjI9uqs1UZjwE13sVBljiQ7Lhk4tr1Hif649xdNBKR0Z43WCUS9FURkIDny/ZwKq7rlKa5jjiETRqOFpE2rK/6wjK8I9WZXVjqGcB23825Mn0j2pGdM37A/mpH/qZaZxpm/YH81E8iztMHvVXcJE5PsbkXjTTQlEuoILmQEYEdwFaJ48YBDFSrnO4K1S878AnLcSEFu7pd26OdKk5mgmZFAGPtFGVx66Ce1FD/AEj2gGSs37A/mpMf0k2h6LN+yv8ANU8iztMm81dwgvxjgszXd4628hV7zhjqRG2GSFAJCNt1XfPpmn+aVvDxL65a20jItmI3VomBlVLv8pEucYZowWGeqnpvRC/0lWg6rN+wP5qUv0j2pGdM37A/mqeRZ2mTequ4QrgcMoIBAIBwRgjPYg9D7Kzf6VV/1iA/7tv+6rkfSXaZxpm/YH81CPPXH4rp43iDAKpU6gBuTnsTRtNW62AkRXWX1vUQrAnhBS5fJx6U9GNK/eaYgXJyaXcydq1JkYk7lje8tz/voz/zCte4typbXPjeKh/LrGk2liviCI6o846FT3GDjY5GKxixYoQ6kqwIII2Ix0IPY1KbmK6J2uZ/8xv40pqNObCCDHdLqlpUgibFPy1bsXJQ4klSd1BOlpY9OlyP+BSR0JUZBycr/s9D9YW5AYSrCYNQOMxk6sEY3OrfPrWQycw3QH+0zf5jfxpq35guyd7qfA/3jfxoG5N1EZ9pJ2mbTwng8dvbx28WoRx40gnJAB1AZPXeqe35Ds0QxojqpgltsBz/AHczmWQb9yx69ulZfccxXXQXM3+Y38aXDx+6xk3U3+Y38am5N1EntJOhmsWnK0ETs8ZkVnEAbDfaFt/dA7dB3x9rvkVG4byda2mh4A6tHEYR5icozmTDZ+1hiSD1FZUeY7sna6n/AMxv41Oh5juVZS1xKQCNmckH3gncVU6NwM5ll8RQnGDNPu+lDfFDiOQ+iOfkpruH8xeKSH0gdiuD/wDKqrmTiyrrjVlIaNxnbOSMAYyfWl0QlhwjdlihCcwIRdRrqft1wPfXVuTzcbtk3z6VKTiJTAABAOd89fgab+ytRoVyaowRhhpdGZDlTiEV7zJLLFoYKBsds52360PyOZHLHqxyaVcydq9tV2zURET8Ilntez8RzFzNgbU1bJ3pEr5O3wqQfKtXzBYjNy++PSnol0jf3mmIFyacuX7VJI0PM1PzvgV5bJtn1rSOTuSANNxdLluqRnovoWHdvZ29/Qdtq1jJhaaWtbCwW5a5MuLjDkeFGejuNz7VXqfecD20e2P0f2iY8QNMw/TYhf2VwMe/NForqy7NRY3ribNWiqTmMn4yut+BWyDCW8K+6Nf4V7PwS2f7dvC3vjU/uqxrqDtHrGdhcYxBXiXIdpKDpRoie8bYH7LZX7qBuL8h3Ftl0/Lxjuow4HtTf7s/CtiFdRq9RYnrmL26Op/TB+E+crh8nHpTyDSv41qHOXJKTZngULMNyo2WT+D+3v39Rll4SDpIII6g7EEdiOxrTquWwZExr6GqbBjSDU1PzHsO/wCHepPCrBnyRsNssegz0HtPsqenCUyQWLnIyAMbDseuQT19wpfVa6qnIJ97pGdH4fbqCDjC9ZTRIBv5iP0tOF+ec/dTdw2Tj02q54oTsu2B2H3fvqNFHGR5k836QJH3dPupDTeKcT5k1dZ4MNkGnn65MiqoVajxrk/jT17sdPxr23XAzW0rBhkcp51lKkqRxE6d8DFdUmy4NNcEeGo3BIJYDYEr069Qe1dVGvrU42h9ZddPawzsH6RxeIFcZIJB2wTsPTHvJpM3FwV8y+X3Zzpx5vYcmn25OnxEVEcgkJGmMnIwpYAh1wQSuCfb8ah3fLl74pgWBtQQsF1qysAUPVtgdz36+teXZGzxm+q8OAml8sXUZtkI6kZwR0z2wScYxjbuDSuK8cSJT0JAzsNh78DNQ+XuU2SJTcSsGYAmNCAF6YBbHmYeowPxqRPymGbyzMF7gqG279MUU32BcKPvLinjkzzl+YXSNL474zjAjKYI7AuN/hVBzrYboqM8hbOPKMDT1y3TI22670Q8MtBahY9WpQWYlsAncsvU4G2QM+gqh5k4bdXUubVA6KSD5kwM5bA1HBYk/I74rld1inaB4y9tFbJgiCHhaBg9e9RR5mp2R5PMrQyDSdJJwN84xgtsacsrZycKjFjsBj4Df31taXWiwYbgZg6jSsnEcoa/R1wASv8AWJBlIzhAejP1z7l/E+ytRqBwXhwggjhH5igE+p6sficn41YYpS6zzHzNbTUipAPX1nj9KVVLzDNeKqCxihkYk6jM7IqjscKCW3oT4DxDjF4Jz41lAIZngykMkmpo8BiC7jy5OM46qdqFDzRq6s5uuem4et1HxKRJJ4gjwhFEfjrKgwFXJPllV1J7AA++B/pjiypYRSPGkl85LyaVZ4Q+p/DSJtgI4lBJfVu+O28kmq11ZbPxCZL62gs+Iz3sxmX6zGViaGOEZ8Us0cYEbegznPwzU330g3T3d1btfWljHDK0ausTXEzYJA0puGO2/TBOMVJJs9Z19IPKXiSx3EQxrdUl9PMQqv8AgD8PbS+b73ilpDb/AFZmuU3+sXHgLJOuSNJWBCgKgE9j03PrO5O4wLq0mxfJeyLqywh8B0yPKrxZOCGBw22cd8ZqyWNWdpYOypbBstBS2niWN2T7EcpiXuSwVSSf1jq+Qodu7/z4UsCS2SNjVhwFQfHgxn8sJV9pZQjj4HT86h8RsvyvTGCc7d9vlWNacuWab1CBV2BwnscsQVshtR7/ANHbfvTcJycDpSmtjjONj0PY9vjvXunwygx1O/4KPZuRQw2eAhyAOMg2xEmpc7qxwfYSdvdtU08NmfCpGzZ7geX9rp99ItbFVLMpBJ3GOp+Hz+VW/C+I+CwPUdxjfH7jWpRrrahsYyPTOZiavw6jUN5gbB9cYk2axazt1KoskqjzFsbayCcZ2IyAMfGvaq+N8bMhIx5fQ9++SR+Arq4dBqbvfxz/AFkXxHS6ceXkcPnLTgV9KqxsGAXSRv8Aa1dNgfYetX/AroiYhmZtedyfjj3YHah3htthRq+Hx99WnD5AJU331YA+YpbVXbV52eWYjp2IRQYaK+fwpyE7VWRXPbO4p6zuQ39elXJmiBK/mSxEsbDJBwcEbHbf8cUKcr30iwFFcjz5Y9W6DV17407++jbiduzoyqdJIIz3GeuPbQXw2y8IyIDkBj/Xv/hQrGwhIg7sjGJNZskkgbnJyB7/AEqVb3axr5UBfOScDtkqBj21DYUrG38aTVypyOcWzLrh/MLgDWcnufnRXaXAkUMKzjUPQUYct3gK6ehp7S3sW2WnQ2Zf1RcocIe2tzHIQztLNIxXOD4sruvUA50kZ9uaa5y5hazhVo4jPPLIsMMQONTvkjJ7KApJPs7ZzVTb8tcQljE03FJobhhq0RJH9XjJ30+GwJkC9Mlt8Voy8Vzry4Lu94dqgDxxyu8smN1VE1RofVGkxt+r7d1c68ofX7uyaQaraIXAmUOyMfEVAuNGCQSuCMjYmhDmHn+4Ftw5vrcdoZ3uUmmWHx1xbv4YkVSCcMR0A/P6jFX3IlxPcSCUcTuriJdz4lmsEMoIONLlc+3ynPT1qSQ04PwaC1j8O2hSFO4RQMnpknqx9pyazjl7kji9u0pW6somkleRpBD4krlyScl1GB6DJxk1rFdUkgbxS24x4cUdvPZltJ8ad43Vs6jgpGNS7Ljr1I7Cl8ocntaNPPPcNc3NxjxZCoRcLkKFRenXr7BgCi+mbiTSrNgnAJwOpwM1wyTIeVWSC7d7jOVZ0Ur9kNtknvggbdcVZ838PkZxNGUMZwFO4zkY0sScA6tw3l+0QT0yO3Eh1xOhId1Zz66i8w/7VFaXCPEtU1b64l1HA31KM7Yx39K4iqgXIzkZPzM7ZY9rNg4wcDHwEz3ixeNLdSF1FM49CzNgddvjSGgeOSRmA8rvpDbggnCnHoAp60Xy+TSoVCqABQyhsBcAdR7KH+Y/KHbO7nfPt6+7bPzPpUNdbuqouDxGf1/iVWyytHZ2yOBx+n8mDcnhhDqzltlC9t9yff6e01Ft07/KmmOpqkSNpG3ureVAowJ5t7C5yecYnbJ91dXsCZOa6rwcNWDZ2PT41ay8GaOMSM2mTIIBxgHsM467ewfLegjum+1gnAyMdcjce7oKNeE3BuI2EjK67dBuPeP/AKwc14qisMSDznokwZSwzOJtwVzhsZ2+zk/DINdw3iheCXwAweFmOGwNWPORsehzj2VPntwLtMjcIxDZ7aSuCCeuT1qn5fsJLYzST+H4fguzlXB82xYAddgp3x3FHFbYx8YyHOY9c84SAHVb/aVgmGBywGwO2wzt8DUGyJRRqOWO5Y9yxyfvNV3LvMweG7BhIKx6hk5OldWSTsM/Z6beaokfNMDAltSEADBU7H+sUvYlhGMQTuWAl/NcjBx2x2pMF0D1H7vbTcF+jDbJGPTb06+me9P+XqOh/rr7h99KkY9IOPRH1/r+sVbctzYk29apDKAQBtn0HrsancEf8p17j91XqOHEsDCXnPl9ryKMRTGCeGVZoZANQDpkYZfzlIJBH49DSNwXjFyPCvLu2gh6P9TV/GkXoRrl/us+q0X8T4glvDJPKcJGhdj7FGfifQVlz8+XNzwgGNlW8lhuppGXbwYIGlBfA3DNpWNT+kxP5prehYYtygFvbKaLQlvaQyxiPfILhQpHrtnJJzt3zsXVmnAOY5vEtEeUlRwf6zJqOdT5iAck7k7Hf2miX6OZZH4ZaPK7O7RBizksxzkjJO52xUkhNXUC8180C04lAJZvDt1tZ5ZR2Y6kVNvzmyMAe0+tSOUEu7iVr+7Lwq6lLa0zgJGSG1yDvM2B/hHvwJJDKurqS2cbdakkwPmPMdyyDbw2dVx6B3I/GtU4Q+bSA+sSf9oqivfo6llkaR7lSxJP2D3/AOL13+NFfDuDtHDHEXBKKFyAd8DGcdqKzKalHqOEWrR1uYn8J4wfu/tUHc4yYdF7HOfn/wCa0yXgDE51j5f+apeNchNPg+MFI6HST++uUsEsDGX1CF6iq85l0C9T8qbnfJrRP/TKTGBcp+wf5qbj+i2QHP1lP8s/zVqbzV1/eYu539v7QHUaRXVcc58ttZCPVKH8Qt0UrjTp9Sc/arqItisMiBatkOGHGVr3rKuB7qOfozuC8c5PUMgz3xg/18aziZsn7hWhfRlss49qf/OldTRWELAcY1orGNoBPX9oScRXbFDnEEbw5FRGcspXQoLEhvKdhudiaJL+meX1/wBYHub8KzBjM22GQRMts+C3KBlFrcedCjEwyfZONvs+gHyp3/Qk6j/ZJ2yMbwudt/1a2e643bxqWklVVVSxY5C6VYIxBxggMwBI6ah60mbmG2RmVplDIYww3ypm/ugdti3b1o/nLjGyInuh7jMktrO6A2tZwOw8GT+Wukhvc7Wtxj/2ZP5a12TjlupCmQBirsFw2rTGdMhxjOFOx9K9TjduZPC8VNevw9JODr069G/VtPmx3G9U2q+wSbme4zPOV/GWZRcW0+htiTC50nsfs9PX59q0WLg8akEDpTM3MVqnj6541+rlRNk48PX9jV6Z7etey8w2ysytMoZWjRhvkNKMxqRjqw6DvQnStjkKBGKqygwTmROZuDSXTW0eVFuswkuFPVxGNUSAYIKmUKSDjZfhVRwj6OYbe1vbeOQ67wSAyld0VwwRQud1XUT1GST02wVScVhWUwmQCUR+KU/O8POnXj9HVt76nA1aFgRLyIcsY5wP/wAZ/o9MruMZxJkHp08o9OtRuC8kX6Qxwy8XlWONFREt4o49KqAAPEYFm2HUitBrqkkALn6NYprhGuZHuoVt2hInYtNrMniBxIuMYGRtj76uOWuTkspC8NzdshGkQyy64V6bqpXIO3XPc0T01JKFBLEAAZJOwA9p7VJIi6nWNGkkYKiKWZj0VVGWJ9gAzVfa8cR4hPpkWIxeMrsowUxnOASQdJBwQDg+uQKc8civ5JrFcmKSCVXkGxOrCHR7MMdzVnwng8kUEFu8qvHDGkZwpVn8PSFbOo6fsjy79Tv0x0qV4GUR1cZUxEnNcAjtJfOUvGRYmC5AMgBQPv5c5x79qYi51t2OFWUn601mPKBmVV192+wV3DVVjkNhYmyFwFVJWkt3CeaEeKkyLux1lSrDO2zDbbf3+wR1EmVWX6+17pKbENH4XhHzen533VyXhBacfR7j6sEkWXwlmIYDAVmKDJDHfUpG2fXpUfiHNtvDLcRSaw9vD9YYac6o+hKb+bBOO25qPDy3Ml010s8YdrdbfHhnChZGcMMvvhW0gHuATnpTXNHJv1uVpBN4ZaC4gYadWpZ0RUzuNkddeO5xuO8kirrn61jjeVhLpSGCc4UZ0XLBYttXXJ3Hara+47FFPFBJqDypI67DSBEFLZOevmA2znNCd/8ARy8kEkP1lQXtrS31eGTj6o4fXjXvqxjTnb1NTObeSG4g4aaZV0pOqAIcoZBH4bA6gSUeMN7dRG1SSVv0sDUtqcFc+IcHGRtHscEjNeV59I8Uiw2ayuJJFDhnA0hiBGC2MnGeuM968rV035YmDrfzjM9tk70Tcocwx2zyCQHDhcEdiur+ND32VpiFcmj2IHXZMBVYa3DD0muR8QSddSHb9YgfvpvljiEbXbRg+dVO3wByMdt6yy4kxsDjPWpPBL2SB/FhbQ+CM4B2OM7MCO1JHQ9DNEeJcsrDbinIk5guY7eR0FxFIrW7yl7cStJG6vFkZjXAkLD9ZRvil8U5OuXnuXULplk4e65fzYtMmXPod9v3UNHnu/J2n/6cf8tPPzvfAf3/AP04/wCWh7lZ1EL7Rq6H7fzDO74JcNdwThW0wwyx48UeI5LRtHqbodXh+br9rvS+FcrZuZ57lQc3C3EIVtgwhWLJA3yCGwNxuD1oFh54vyf9o2/9uP8Akr2fnq+Gwn/6cf8ALU3OzqJPaFXQ/b+YTc28n3E8l20BQLc23hsrHBMqSsY2J/R8J29vlFI4hyhcvcXEqhNMl1YTLlt9NqqiTP62RsO+e1D0PO1/jJn/AOnH/LTR57vydp/+nH/JU3KzqJPaFXQ/b+YScycs39xe/XISkLpAiRjxDhmiujMqyYG6NFgn0bbcDJkcN+kcGTwp4CratOqNtQznHQ4+eTQy/O98B/f/APTj/lop4Dydb4S6kfJPnOdlyTkn061w0rUCbZzeWuI8rhjnmHaPkZpm1vEkBKMGAOCR6iocnFYCCglQZBHXbfbr0oRubwxvAhlKRRaGdIzuzL5mBxjOW2ILYx2rNbUoDzGP1mioDcziW/OfNrWQULEHZuhLYUfADJ+6s14lzBc3RzNJ5eyL5UH/AA9/ecmjvmixh4iqiCVfFUZCnYke6s+4tw97Y6JBhu1a+jNTLlcEzG1xt2v+MXwPjzWk5lRA50FMEkDcqc7f4RRYPpInx/cR/Nqz63TJz6VIV/OBtjvnpTFtaEFiMmLVXWLhVOBDyT6QbhQpeGBcnoXOoZ76euPbSbv6Rp06wRH3MSKo2s4WUbRZYhFwpUhiurBwdm079qS/LUfZCDjqrHHybNYqa6nOHSaz1W491jn5S6i+kyYjPgR/tNTb/SjNnAgj/aaqd+BqoxqYHt0Px26D209DZKE8qE+XyvuM5Gx2zg/AUxvmk6fvACvVerftLhvpKmAz4Efzam4/pNnJ/wBnj+bVWgmMHBA2z+UTI9MZKrv8aYm5hYzeEscOPDDZ04zqbSuCXx1B+NWXU6duSy4p1PdE8180vdCPUipo1Y0knOrT6+6va7iUniDS8EYYHGqNiegBIwFIyMgHfY5FdTVepp2eUUt09u17x4ygmyxwBnFPxWxUbjfv8elK4eCEeTsOuDg77Z9n/mnL+8QEqZdeRggncAbgBgN9/uoF+ttSwqi5hNPoUsQMxkJrZi7AjdevuxnPuxUtbN2GEXf07jbP4VNh4rCHZ2cElSuCGwVzsO5BwBnsajPxFkLNDKcAYCg4yBhQAScdAOvptih+0LccV+xhz4bV3SH9VKHzjB7U1cHPuAzT8l2NmyNW2Tnf5DILe339aY+vAE7nboACTv1yT/W9Qa6/GSsuvhtJ/wBo5CMD76Yxlt+5qO3HYV8siyD0KjJ79VJHT1B+G2TB4hxtHBSKNgSR5nGHx12AJ0j4757VdddZn3gJ1/Dace6xzL24fAxSLZO9VdpeHQGkZSegPVvccbA1ZQTeTNNUarzG2cRDU6LyV2g2Y9HH4kixjuQPnWncdYxJDbg+VVBPtP8ACs14FbGSeML11CtZ5v4fmBZB9qIAH2qdj9+KQ8bDNThYTQLwYwYmlVV1Nk5OAB1P/j/z0xUQyI506dDdB1AyemQ2+Pbnb0ryXzoMZJTOQOoGSwbHcbkH0wPWn+ISvcusrAD8n5yo2CxlgzY938O1eRSsY/vzmgBK23vGhlWRftIcgEfAgj5iu+kkf64d87dPSpfArM3V2ox5det/QKDqIJ9v2fjUTnLg8yXLySAlGOQ3avR+BKQWzy9IprgfK4dZQL5V/rvURiTk/Gn7pu1LtrZmGFxqPr029cV6OwhVJMykBLACNclwyvdCHdVSXxZDLnylFIbYFScghevUr2zR1ccTGstH5U307dcdcZ9/WqC3WVXk8Voi0sYRTEpBL7lRkk6siNh7zVNzHxjEcQjzjRjfYjqGB9ob8K8uwFhyJ6tMKMmXHF+MQvjU7jDAqI9Gx37lCQPjjpTA4zpiOktsVCgvkgEgb4AAPUUAvcsc9amcKvymot0O34UQUr6yFh0hBJx0yMwW38SQdSxLKMegJIAr3nJG+rW8hXfca1wFUElSmkfm6ge34mh4M41+HkDSSxzgAe00RpNAto0d0zsyRxxqFXYPJqdQSCcYA3PU6l9a7hQeEm1kcZH5bvEJWKRHyu4CGTcEHPlVjvnfIA6+yupvluRBeAqdX5MhNJGMEscn2acD3kV7S9jbLY/7gmAzIXEJSAe+DgA9tsnHpTE8gXSRudifu/dXXQ859KiXEoY7Dp3rSsckmVpQKglwbnxMEjBPUVMVFwNhQs1wQcCpcPEGXA6ih7REKFEIUiHcds/CukgXIIGxz0qlfi5IwD/9U7bcW6KR0rm2TLbIknjKqFGAM9j3qqhsWkk8jafL5m+8YHc/wp5g0rYyT39gH9dqurY6VCpnQOo9oO5P9dqFY+OUPTSWOTylRBwwKTrYyY7HYHsc4z6539lWSoFCqoAAA2HSnoXGSW6e3cDHwpMC5Oab8OJNhz0md4uqrUAOsM/o1sA1xqP5gz8a1aWMMCrAEEYIPQg9RWefR+BFFPcsCQqk4GMnSMkDPfap1hdKiKi3jxnzpp8DfK6/OwOTk6Seu5xtnNW1j/5MQGiXZqHxkfjHJcyvqtiGXOQC2l1+J6j25z+NRJ+U77cbMGA1HXnp2Orfb2bVbXF2socNeuuVwMxbjUGLY09cpgZ9gxuak3E6rI7R3TRmUeJ/dhgwZRoGSMrp9uM68Csk6SskkAj5xrAlpyzwUWsWnYu27t6n0H6o7fGo3PcCtaOW/N3FRrHjUSrvcs7SNr/u8HDJlcgbLgRn49qf4jNFc206JJqIALbFcZGV+0O4FPachWULyEHb7yEfCYrGNR3+NTBDK50QECQ7An92O9NxR6c5/rFLsbsI5dnWPsGbON9gPefbt1rX1jbNDH4TC04zaI7YW8sZikvZCYklRg0OC/l1Be2caj3yeoA3yCq95KibW1s7yDU/iJJg6XODkYUEAdwM5BGOlDF3KsktvEkmN5JjpwV1AIFwOnUsce2tN5VicQNrkMmZGZCceVWwQu3UA5G+eledpYP7p54zPSA8JnE3J5MMsmFyNAjAOx1E5z5cjbGBsfUChPiHBHi8rBCca3IbKoM6RknGNx8e3Stwu1KFim2o6jt3rOvpI1S6VZwFVQQoAHmkkCltup0qRRArLxJ4SZMRw/hYW2GlVLvoc522OMjf0Un503dNpW8GMeJICjEeVgyRpkH9LUD7RVyHTYAr6bHI2B93am7u2zlWPl2OMEEEEEYYd8gbjHes9bDnJ6znHnBnlKzaG6uS/wCTBxjbAbVlwQDkkYI6beb5dVpxGwL5RPIScs3mI26blxnbAwDtXUVh5h2pyDpsgzadaqpYgPIdK564JAOOvpVg/wBH16reGfDEhwRpOY8MSASxUE4I3xuNQ2wc0vgEjxzNImAVGFJGQSzDqO48uD3323rZOMQnKMpx4bahsN9iuPYN8/CtFjkkD0kRvdGJgR5UvANRiU/paHBKj1I9PdnqKjRcFuGBIhfHtRlPyYA/dWo828QZI1EaImWOSFGdhsPdufkKEoriRjkudqJVprrFzwit2tFTbJg5c8HkRCWicfrFTj542HtpqzYFc9fSii6vZBnznoaH+AWgYRqcH7QYEZHl23BHtFCZLKyQ4h6dSLFLD0hDwHhOtGYtoBOPXOB6n2n7qlycJ0rvKGx+r1/5tqgtORhFPlGw7fcOlPPMQvU0avw6xjts3yij+KuMqkiT9celSI10r+NMW6ZPupy6ftW0igchMdrGbmYu2vpRsrso9AdqlXHFpgP71sn21Gsjp82x9h6Eehp7/RjykGPGliAmTgnOo4940tk7Z07dQKhCjnOgseRnttxKbr4rfOkz8YmzgStt7asxwYIjNJIBpH2UwWJ6dT032zg5OcVSfVirEMCMdMqVyOxwd64Ah5TrF15mTl4nMBvI3zqOvE5mO8rb9d6j3L9qJeQuXY7tpFkZ10qpGggHckb6gfSuPsoNoidr23YKDxMHbl9sete2Dlcn8aP5+TeHeI6NeSK8ZRXBeMaDL/dhsx+Ut2z17U8/JdgreGbmQMGWM+dNncAopOjAdgRhTudQ9RS76mp12W4iMrorlOR+8z66vVdlLRhip8pPYnY49PTatJ5Cm1WpztiRhgdBsp/fVfbcmcOYO6XcrCJmSTDIdDICzBsR+UgAnf0og4Na2drbF0uCYCPG8RiNIVgFDagoAU46++k3WgL7g4x3TpeHy54RniNZzz1HqcLnAKIT70dyp+ZNanI1o8iRGfEjlgiZAZiqh2wCuThGDe5gap+M8qWUs0XiXMiSTLiJdSDWFyx0hk3IDZ+VVq2Nr3+UPqBYUxXzmcRXkrDcr7woB9p29aZa8fJAb5bUfw8r8NbSEvHOpnjXDIctGMuo/J7so3IrxOTeHCJLj63KYnYKj6k0sWOFAPh75Ow9tMKdKvJR9JnmjVHmfvAcznHmY11aT/6cWr5xNPscHdOo69Y968ovm6fp9pXddR/TM0XCsv8AiX7iK2XifQ1iTPlx7CPxrbOInY1TXADGIbw4k7WfhByfh1rIkkl4WWKFTISpbYfnHCgk7egpCcG4SCqiSTLypCBmTPiSJ4iKRp8uU3BOB7alycNe5t7u3jKh5YGRSxIUFtskgE4+FMDke5Dq4liwl3a3KxnUf7mHwZsy6dRLZyoIIGgDbOyi2OowDHmprY5ZQZ17y3wyOXw5DN4mh5NIErkpGQHICqc4JG3U9s0qw5b4W0kixGQuJHhf+8Cq6qJHXUV0jyjOc4Prmri95ekkv4bklRGkUiMFdg+p5EdcYXDLhMEE75IxikcC5bkhkvHZl/1i4kkXS7ECOQQg6kK6fExGcHf7XWquxbi3GdWpFGFEpf8AQPCRHbz+JJ4dy6xwsC51vJnSuAuVJweuOlSeI8r8NiLLK7gxp4redjoTOnW2kHSuQdz+ix6A4jryPcrHDCrwmK34kt3ECzAiDLsY8CPGsM5xjbfqKn8Q5VuJWvXLRK15bCBgCxWMqZFUg6fOPDffZfMvodr+c/cZTd6u0fSe3HIlmkTugc4RmB1kg4BI94rJI/MffW+PaiGzMQJIjgKAnqQiaQfurCbVMDPrT2jdmztGZuvrRCuyMc46QCQpYLnuegHf+HxqZHdqi6I8suMFmJAfdifICNvMRhie+29VMh1GpLnStOEZ5xENjlOuL5ycBio9F8gPrkLjPxryNdI/GmLdMnPpS7l+1TE5mNoNTfjWifRUfy0/+BPxagK3TAz600JW1eViM+hI/CqWptoVhKbPLcP0mk8d5OuJ5OKAaAl8LREdjnSIR+UZlG+f0QOpxkjrT15yhOy3UIYFbi9huRIW3VFMJcEYzrHhEDGxyu43xnUl06r9tv2j/GmreZyc632/WP8AGktxPdND2kO37zUb/liYXTzQaQlxbvHcITj8qiMkLjsSQ5U+wCqaw5Sv47G5smZZEmtolj1P/dyrGkUif+15AQR09Mkmgi5u36a2/aP8aXBM4G7t+0f41NxPdJ7SHb95p/HOAzTQwIqnXBcxSB2ca9Iz42CvQaWKBe4AzU7nXgklyLdoMLLbzRyoxOBsyhx7QYy23fArHDcuzbO/7R/jUiW6cD7bezzH+NTcT3Se0h2/eHnDeUJ45IG0rpjvL2YgMM+HcI6x4/W8wyO2K8Tla7/0ZaWOlVaF4Wdw4/Ml1tp9y9MjqR6Vn1vM5Odb7frH+Ne3N2/TW37R/jU3E90ntIdv3m0cmWtzDbCC7IdomZEk1ajJGD+TZu4fGxG/TOTmurG4J3A3d9/1j/Guru4nuk9pDt+//kjWyd6LLTnLSSJvEcYGwA22331AmhlNl+FRoBlt6bspWz8UQqverOz6zR+VOLyut28KgyKgMSv0JYnSp0nPUYyPXvS1+kGVo1kSOPSeGyXhzqP5WILqTY/Yy2PXY019FUYLz59Iz8mYj76KI+S7IKUEOFMUkOA748OdzJKv2u7Hr1HQYFZeoQI5UTa0lhsqDNz4/vI3K3Mkt1PJE6ooS3tpgVBzquELMN26Ajb31H+jvnT/AEjEpYIkwTXKgDAAM8iR6Sx3GI8k77sBVzbcqW0bakV1JECnEj7i2x4IPm3Axv8Apd801wnlC0tWieCIo0UbRIdbnyO5kZTqY6hrYsM5welBjMIa6urqkkoeLcUAZ4NBbKgEhh+eyxnYAtkawehoPk5PtV8rvdADYsDHpH2AeqhurqPs536bHGjtbq2dSqc9cgHPTr69B8hXLaoMAKoA6bD2fwHyHpXVd0/CYCyhXPvcZmg5Ps1BYtdjC6jnwgcHX0GN9kY7Z2Fddcm236VwcM6nzJjymQDpGWJITOw71o7WUeNPhpp9NIxtk9Me0/M0v6omdWhc+uBnqT195J+NX8+7ulNzToJmb8pW0epS0+RnHmUBsRGVusQIIGBgj87PY1J4vyDbRJr13DknAAMe/U/oegrRWgU9VB77gHfGn8NvdtTjKDU8+3unN0q6TMJuU7YYDG638QALoJJRtO3k32BNeLybahsI9ycHScmMdWCgjy4x16+laY8KnYqCPd7c/jvXeAu/lXfrsN89c+tTz7u6TdK+kzX+xlq2kM1yGOygGLBPXY6f0QW37I3x8teUbUKoLXOojOxiwSArMNxtgMOuM9q0o26lgSN1zj4jH4Ej4n1rvq6nOVXfGdhvjpn1xU8+3uk3SvpMy/sdaFiddyV23zFnrKGJBXyqPDO59am8T5Ft4tA13Da2C7GPbO2d09SPnR+YF66VySCdu46H3intIqefd3Tu51dJl1rybaqiO73HnUNtowASgH2kBbdxuorp+ULUnGq52+0NUOwKu4xgYYkL2PvxWnmIbbDbpt093pSfqybeVds42G2euPTNTz7e6c3SvpM2HKNooOHusgZIzFnGdO+22+oezw2zjFNHk+07tdk+c7GNhhGdQSdOBq0H5j31pX1RN/KNwARjbC50jHQAZPT1pzwFznSM7743361POu7p3c06CZpccq2gBy12MHfBh/SdM5xjGpCPl611aW0CnqoPvAPr/E/M11c8+7unN0r6T//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8" descr="Z (199×253)"/>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591016"/>
            <a:ext cx="5544616" cy="5718303"/>
          </a:xfrm>
          <a:prstGeom prst="rect">
            <a:avLst/>
          </a:prstGeom>
        </p:spPr>
      </p:pic>
    </p:spTree>
    <p:extLst>
      <p:ext uri="{BB962C8B-B14F-4D97-AF65-F5344CB8AC3E}">
        <p14:creationId xmlns:p14="http://schemas.microsoft.com/office/powerpoint/2010/main" val="4072099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r>
              <a:rPr lang="en-US" dirty="0" smtClean="0"/>
              <a:t>3. </a:t>
            </a:r>
            <a:r>
              <a:rPr lang="en-US" b="1" u="sng" dirty="0" smtClean="0">
                <a:solidFill>
                  <a:srgbClr val="FFFF00"/>
                </a:solidFill>
              </a:rPr>
              <a:t>Goat’s Milk:</a:t>
            </a:r>
          </a:p>
          <a:p>
            <a:r>
              <a:rPr lang="en-US" dirty="0"/>
              <a:t> Goat milk is an excellent source of protein, calcium, potassium, phosphorous, magnesium and vitamin A. When you look at the nutritional qualities of goat milk, </a:t>
            </a:r>
            <a:r>
              <a:rPr lang="en-US" b="1" dirty="0"/>
              <a:t>it is higher in fat and calories when compared to cow milk, and it also contains more protein, vitamins and minerals</a:t>
            </a:r>
            <a:r>
              <a:rPr lang="en-US" dirty="0" smtClean="0"/>
              <a:t>.</a:t>
            </a:r>
          </a:p>
          <a:p>
            <a:r>
              <a:rPr lang="en-US" dirty="0" smtClean="0"/>
              <a:t>4. </a:t>
            </a:r>
            <a:r>
              <a:rPr lang="en-US" b="1" u="sng" dirty="0" smtClean="0">
                <a:solidFill>
                  <a:srgbClr val="FFFF00"/>
                </a:solidFill>
              </a:rPr>
              <a:t>Sheep’s Milk:</a:t>
            </a:r>
          </a:p>
          <a:p>
            <a:r>
              <a:rPr lang="en-US" dirty="0" smtClean="0"/>
              <a:t> </a:t>
            </a:r>
            <a:r>
              <a:rPr lang="en-US" dirty="0"/>
              <a:t>Sheep milk </a:t>
            </a:r>
            <a:r>
              <a:rPr lang="en-US" b="1" dirty="0"/>
              <a:t>contains about one-third more energy than cow or goat milk</a:t>
            </a:r>
            <a:r>
              <a:rPr lang="en-US" dirty="0"/>
              <a:t>. It has double the protein and much more of the right kinds of fats, vitamins and minerals, particularly calcium, iron, magnesium, phosphorus, and zinc while being lower in sodium</a:t>
            </a:r>
            <a:r>
              <a:rPr lang="en-US" dirty="0" smtClean="0"/>
              <a:t>.</a:t>
            </a:r>
          </a:p>
          <a:p>
            <a:r>
              <a:rPr lang="en-US" dirty="0" smtClean="0"/>
              <a:t>5. </a:t>
            </a:r>
            <a:r>
              <a:rPr lang="en-US" b="1" u="sng" dirty="0" smtClean="0">
                <a:solidFill>
                  <a:srgbClr val="FFFF00"/>
                </a:solidFill>
              </a:rPr>
              <a:t>Camel’s Milk:</a:t>
            </a:r>
          </a:p>
          <a:p>
            <a:r>
              <a:rPr lang="en-US" dirty="0" smtClean="0"/>
              <a:t> </a:t>
            </a:r>
            <a:r>
              <a:rPr lang="en-US" dirty="0"/>
              <a:t>Camel milk is the closest to a human mother's milk. Camel milk is different from other milks, however, having </a:t>
            </a:r>
            <a:r>
              <a:rPr lang="en-US" b="1" dirty="0"/>
              <a:t>low sugar and cholesterol, high minerals (sodium, potassium, iron, copper, zinc and magnesium, and vitamin C)</a:t>
            </a:r>
            <a:r>
              <a:rPr lang="en-US" dirty="0"/>
              <a:t>. The milk is considered have medicinal characteristics as well. </a:t>
            </a:r>
            <a:r>
              <a:rPr lang="en-US" dirty="0" smtClean="0"/>
              <a:t>It contains A2 caseins.</a:t>
            </a:r>
            <a:endParaRPr lang="en-IN" dirty="0"/>
          </a:p>
        </p:txBody>
      </p:sp>
      <p:sp>
        <p:nvSpPr>
          <p:cNvPr id="3" name="Title 2"/>
          <p:cNvSpPr>
            <a:spLocks noGrp="1"/>
          </p:cNvSpPr>
          <p:nvPr>
            <p:ph type="title"/>
          </p:nvPr>
        </p:nvSpPr>
        <p:spPr/>
        <p:txBody>
          <a:bodyPr>
            <a:normAutofit/>
          </a:bodyPr>
          <a:lstStyle/>
          <a:p>
            <a:r>
              <a:rPr lang="en-US" sz="5400" dirty="0" smtClean="0">
                <a:solidFill>
                  <a:srgbClr val="00B0F0"/>
                </a:solidFill>
              </a:rPr>
              <a:t>Continuous…….</a:t>
            </a:r>
            <a:endParaRPr lang="en-IN" sz="5400" dirty="0">
              <a:solidFill>
                <a:srgbClr val="00B0F0"/>
              </a:solidFill>
            </a:endParaRPr>
          </a:p>
        </p:txBody>
      </p:sp>
    </p:spTree>
    <p:extLst>
      <p:ext uri="{BB962C8B-B14F-4D97-AF65-F5344CB8AC3E}">
        <p14:creationId xmlns:p14="http://schemas.microsoft.com/office/powerpoint/2010/main" val="3103078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84784"/>
            <a:ext cx="7680960" cy="4702656"/>
          </a:xfrm>
        </p:spPr>
        <p:txBody>
          <a:bodyPr/>
          <a:lstStyle/>
          <a:p>
            <a:r>
              <a:rPr lang="en-US" dirty="0"/>
              <a:t>Unlike contamination, this is deliberate. </a:t>
            </a:r>
            <a:r>
              <a:rPr lang="en-US" b="1" dirty="0"/>
              <a:t>Often performed to intentionally degrade the quality (and increase the quantity) of milk to make profit illegally</a:t>
            </a:r>
            <a:r>
              <a:rPr lang="en-US" dirty="0"/>
              <a:t>. </a:t>
            </a:r>
            <a:endParaRPr lang="en-US" dirty="0" smtClean="0"/>
          </a:p>
          <a:p>
            <a:r>
              <a:rPr lang="en-US" dirty="0"/>
              <a:t>Milk adulteration poses serious health hazards. Common milk adulteration techniques include adding water, detergent, etc. to the </a:t>
            </a:r>
            <a:r>
              <a:rPr lang="en-US" dirty="0" smtClean="0"/>
              <a:t>milk.</a:t>
            </a:r>
          </a:p>
          <a:p>
            <a:r>
              <a:rPr lang="en-US" dirty="0"/>
              <a:t>example of adulteration </a:t>
            </a:r>
          </a:p>
          <a:p>
            <a:r>
              <a:rPr lang="en-US" dirty="0" smtClean="0"/>
              <a:t>Example of adulteration,</a:t>
            </a:r>
            <a:r>
              <a:rPr lang="en-US" dirty="0"/>
              <a:t> Water is the most common adulterant. Milk is generally diluted with water to increase the volume. It reduces the nutritional value</a:t>
            </a:r>
            <a:r>
              <a:rPr lang="en-US" dirty="0" smtClean="0"/>
              <a:t>. It also include  </a:t>
            </a:r>
            <a:r>
              <a:rPr lang="en-US" b="1" dirty="0" smtClean="0"/>
              <a:t>cane </a:t>
            </a:r>
            <a:r>
              <a:rPr lang="en-US" b="1" dirty="0"/>
              <a:t>sugar, starch, sulfate salts, urea and common salts are added to increase solid-not-fat (SNF)</a:t>
            </a:r>
            <a:r>
              <a:rPr lang="en-US" dirty="0"/>
              <a:t>.</a:t>
            </a:r>
          </a:p>
          <a:p>
            <a:endParaRPr lang="en-IN" dirty="0"/>
          </a:p>
        </p:txBody>
      </p:sp>
      <p:sp>
        <p:nvSpPr>
          <p:cNvPr id="3" name="Title 2"/>
          <p:cNvSpPr>
            <a:spLocks noGrp="1"/>
          </p:cNvSpPr>
          <p:nvPr>
            <p:ph type="title"/>
          </p:nvPr>
        </p:nvSpPr>
        <p:spPr>
          <a:xfrm>
            <a:off x="395536" y="332656"/>
            <a:ext cx="7680960" cy="818728"/>
          </a:xfrm>
        </p:spPr>
        <p:txBody>
          <a:bodyPr>
            <a:normAutofit fontScale="90000"/>
          </a:bodyPr>
          <a:lstStyle/>
          <a:p>
            <a:r>
              <a:rPr lang="en-US" sz="4800" dirty="0" smtClean="0">
                <a:solidFill>
                  <a:srgbClr val="00B0F0"/>
                </a:solidFill>
              </a:rPr>
              <a:t>What </a:t>
            </a:r>
            <a:r>
              <a:rPr lang="en-US" sz="4800" dirty="0">
                <a:solidFill>
                  <a:srgbClr val="00B0F0"/>
                </a:solidFill>
              </a:rPr>
              <a:t>is Milk </a:t>
            </a:r>
            <a:r>
              <a:rPr lang="en-US" sz="4800" dirty="0" smtClean="0">
                <a:solidFill>
                  <a:srgbClr val="00B0F0"/>
                </a:solidFill>
              </a:rPr>
              <a:t>Adulteration?</a:t>
            </a:r>
            <a:endParaRPr lang="en-IN" sz="4800" dirty="0">
              <a:solidFill>
                <a:srgbClr val="00B0F0"/>
              </a:solidFill>
            </a:endParaRPr>
          </a:p>
        </p:txBody>
      </p:sp>
    </p:spTree>
    <p:extLst>
      <p:ext uri="{BB962C8B-B14F-4D97-AF65-F5344CB8AC3E}">
        <p14:creationId xmlns:p14="http://schemas.microsoft.com/office/powerpoint/2010/main" val="3316728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764704"/>
            <a:ext cx="7848871"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1091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9324528" y="1412776"/>
            <a:ext cx="2995438" cy="1029856"/>
          </a:xfrm>
        </p:spPr>
        <p:txBody>
          <a:bodyPr/>
          <a:lstStyle/>
          <a:p>
            <a:endParaRPr lang="en-IN" dirty="0"/>
          </a:p>
        </p:txBody>
      </p:sp>
      <p:sp>
        <p:nvSpPr>
          <p:cNvPr id="3" name="Title 2"/>
          <p:cNvSpPr>
            <a:spLocks noGrp="1"/>
          </p:cNvSpPr>
          <p:nvPr>
            <p:ph type="title"/>
          </p:nvPr>
        </p:nvSpPr>
        <p:spPr>
          <a:xfrm>
            <a:off x="467544" y="2564904"/>
            <a:ext cx="7680960" cy="1066800"/>
          </a:xfrm>
        </p:spPr>
        <p:txBody>
          <a:bodyPr>
            <a:normAutofit fontScale="90000"/>
          </a:bodyPr>
          <a:lstStyle/>
          <a:p>
            <a:r>
              <a:rPr lang="en-US" b="1" dirty="0">
                <a:solidFill>
                  <a:srgbClr val="00B0F0"/>
                </a:solidFill>
                <a:latin typeface="Gill Sans MT" panose="020B0502020104020203" pitchFamily="34" charset="0"/>
              </a:rPr>
              <a:t>How will </a:t>
            </a:r>
            <a:r>
              <a:rPr lang="en-US" b="1" dirty="0" smtClean="0">
                <a:solidFill>
                  <a:srgbClr val="00B0F0"/>
                </a:solidFill>
                <a:latin typeface="Gill Sans MT" panose="020B0502020104020203" pitchFamily="34" charset="0"/>
              </a:rPr>
              <a:t>customer </a:t>
            </a:r>
            <a:r>
              <a:rPr lang="en-US" b="1" dirty="0">
                <a:solidFill>
                  <a:srgbClr val="00B0F0"/>
                </a:solidFill>
                <a:latin typeface="Gill Sans MT" panose="020B0502020104020203" pitchFamily="34" charset="0"/>
              </a:rPr>
              <a:t>access </a:t>
            </a:r>
            <a:r>
              <a:rPr lang="en-US" b="1" dirty="0" smtClean="0">
                <a:solidFill>
                  <a:srgbClr val="00B0F0"/>
                </a:solidFill>
                <a:latin typeface="Gill Sans MT" panose="020B0502020104020203" pitchFamily="34" charset="0"/>
              </a:rPr>
              <a:t>my product/service??</a:t>
            </a:r>
            <a:endParaRPr lang="en-IN" dirty="0">
              <a:solidFill>
                <a:srgbClr val="00B0F0"/>
              </a:solidFill>
            </a:endParaRPr>
          </a:p>
        </p:txBody>
      </p:sp>
    </p:spTree>
    <p:extLst>
      <p:ext uri="{BB962C8B-B14F-4D97-AF65-F5344CB8AC3E}">
        <p14:creationId xmlns:p14="http://schemas.microsoft.com/office/powerpoint/2010/main" val="838665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IN" dirty="0"/>
          </a:p>
        </p:txBody>
      </p:sp>
      <p:sp>
        <p:nvSpPr>
          <p:cNvPr id="3" name="Title 2"/>
          <p:cNvSpPr>
            <a:spLocks noGrp="1"/>
          </p:cNvSpPr>
          <p:nvPr>
            <p:ph type="title"/>
          </p:nvPr>
        </p:nvSpPr>
        <p:spPr/>
        <p:txBody>
          <a:bodyPr/>
          <a:lstStyle/>
          <a:p>
            <a:r>
              <a:rPr lang="en-IN" sz="5400" dirty="0" smtClean="0">
                <a:solidFill>
                  <a:srgbClr val="00B0F0"/>
                </a:solidFill>
              </a:rPr>
              <a:t>1</a:t>
            </a:r>
            <a:r>
              <a:rPr lang="en-IN" dirty="0" smtClean="0"/>
              <a:t>. </a:t>
            </a:r>
            <a:r>
              <a:rPr lang="en-IN" sz="4800" b="1" dirty="0" smtClean="0">
                <a:solidFill>
                  <a:srgbClr val="00B0F0"/>
                </a:solidFill>
              </a:rPr>
              <a:t>APP</a:t>
            </a:r>
            <a:endParaRPr lang="en-IN" sz="4800" b="1" dirty="0">
              <a:solidFill>
                <a:srgbClr val="00B0F0"/>
              </a:solidFill>
            </a:endParaRPr>
          </a:p>
        </p:txBody>
      </p:sp>
    </p:spTree>
    <p:extLst>
      <p:ext uri="{BB962C8B-B14F-4D97-AF65-F5344CB8AC3E}">
        <p14:creationId xmlns:p14="http://schemas.microsoft.com/office/powerpoint/2010/main" val="3051208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IN" dirty="0"/>
          </a:p>
        </p:txBody>
      </p:sp>
      <p:sp>
        <p:nvSpPr>
          <p:cNvPr id="3" name="Title 2"/>
          <p:cNvSpPr>
            <a:spLocks noGrp="1"/>
          </p:cNvSpPr>
          <p:nvPr>
            <p:ph type="title"/>
          </p:nvPr>
        </p:nvSpPr>
        <p:spPr/>
        <p:txBody>
          <a:bodyPr/>
          <a:lstStyle/>
          <a:p>
            <a:r>
              <a:rPr lang="en-IN" sz="5400" dirty="0" smtClean="0">
                <a:solidFill>
                  <a:srgbClr val="00B0F0"/>
                </a:solidFill>
              </a:rPr>
              <a:t>2</a:t>
            </a:r>
            <a:r>
              <a:rPr lang="en-IN" dirty="0" smtClean="0"/>
              <a:t>. </a:t>
            </a:r>
            <a:r>
              <a:rPr lang="en-IN" sz="4800" dirty="0" smtClean="0">
                <a:solidFill>
                  <a:srgbClr val="00B0F0"/>
                </a:solidFill>
              </a:rPr>
              <a:t>OFFLINE</a:t>
            </a:r>
            <a:endParaRPr lang="en-IN" sz="4800" dirty="0">
              <a:solidFill>
                <a:srgbClr val="00B0F0"/>
              </a:solidFill>
            </a:endParaRPr>
          </a:p>
        </p:txBody>
      </p:sp>
    </p:spTree>
    <p:extLst>
      <p:ext uri="{BB962C8B-B14F-4D97-AF65-F5344CB8AC3E}">
        <p14:creationId xmlns:p14="http://schemas.microsoft.com/office/powerpoint/2010/main" val="2895005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IN" b="1" u="sng" dirty="0" smtClean="0">
                <a:solidFill>
                  <a:schemeClr val="accent3">
                    <a:lumMod val="60000"/>
                    <a:lumOff val="40000"/>
                  </a:schemeClr>
                </a:solidFill>
              </a:rPr>
              <a:t>Globalization</a:t>
            </a:r>
            <a:r>
              <a:rPr lang="en-IN" b="1" u="sng" dirty="0" smtClean="0"/>
              <a:t>:-</a:t>
            </a:r>
            <a:r>
              <a:rPr lang="en-IN" dirty="0"/>
              <a:t> </a:t>
            </a:r>
            <a:r>
              <a:rPr lang="en-IN" dirty="0" smtClean="0"/>
              <a:t>It </a:t>
            </a:r>
            <a:r>
              <a:rPr lang="en-US" dirty="0" smtClean="0"/>
              <a:t>is </a:t>
            </a:r>
            <a:r>
              <a:rPr lang="en-US" dirty="0"/>
              <a:t>one of the greatest strategic challenges for all Industries as well as dairy Industry. Globalization has increased significantly over the last decade, and despite financial crises and recession in many parts of the world globalization will likely continue — albeit with less force than before. Globalization is far from a unique concept. Globalization can also have multiple dimensions and applications. In this context, globalization is defined as follows: </a:t>
            </a:r>
            <a:endParaRPr lang="en-US" dirty="0" smtClean="0"/>
          </a:p>
          <a:p>
            <a:r>
              <a:rPr lang="en-US" dirty="0" smtClean="0"/>
              <a:t>Globalization </a:t>
            </a:r>
            <a:r>
              <a:rPr lang="en-US" dirty="0"/>
              <a:t>is the continuing development of a firm’s international involvement concerning geographical markets, products, management, resources (labour, raw materials etc.) for the purpose of optimization of the international market opportunities and threats. Globalization is not just about selling to foreign customers. It is also about recognizing the international competition and to adjust production, resources, investment and organization to these challenges.</a:t>
            </a:r>
            <a:endParaRPr lang="en-IN" u="sng" dirty="0"/>
          </a:p>
        </p:txBody>
      </p:sp>
      <p:sp>
        <p:nvSpPr>
          <p:cNvPr id="3" name="Title 2"/>
          <p:cNvSpPr>
            <a:spLocks noGrp="1"/>
          </p:cNvSpPr>
          <p:nvPr>
            <p:ph type="title"/>
          </p:nvPr>
        </p:nvSpPr>
        <p:spPr/>
        <p:txBody>
          <a:bodyPr/>
          <a:lstStyle/>
          <a:p>
            <a:r>
              <a:rPr lang="en-US" b="1" dirty="0">
                <a:solidFill>
                  <a:srgbClr val="00B0F0"/>
                </a:solidFill>
                <a:latin typeface="Gill Sans MT" panose="020B0502020104020203" pitchFamily="34" charset="0"/>
              </a:rPr>
              <a:t>Sales &amp; Marketing Straggles</a:t>
            </a:r>
            <a:endParaRPr lang="en-IN" dirty="0">
              <a:solidFill>
                <a:srgbClr val="00B0F0"/>
              </a:solidFill>
            </a:endParaRPr>
          </a:p>
        </p:txBody>
      </p:sp>
    </p:spTree>
    <p:extLst>
      <p:ext uri="{BB962C8B-B14F-4D97-AF65-F5344CB8AC3E}">
        <p14:creationId xmlns:p14="http://schemas.microsoft.com/office/powerpoint/2010/main" val="16866332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IN" b="1" u="sng" dirty="0">
                <a:solidFill>
                  <a:schemeClr val="accent3">
                    <a:lumMod val="60000"/>
                    <a:lumOff val="40000"/>
                  </a:schemeClr>
                </a:solidFill>
              </a:rPr>
              <a:t>Dairy </a:t>
            </a:r>
            <a:r>
              <a:rPr lang="en-IN" b="1" u="sng" dirty="0" smtClean="0">
                <a:solidFill>
                  <a:schemeClr val="accent3">
                    <a:lumMod val="60000"/>
                    <a:lumOff val="40000"/>
                  </a:schemeClr>
                </a:solidFill>
              </a:rPr>
              <a:t>marketing</a:t>
            </a:r>
            <a:r>
              <a:rPr lang="en-IN" b="1" u="sng" dirty="0" smtClean="0"/>
              <a:t>:- </a:t>
            </a:r>
            <a:r>
              <a:rPr lang="en-US" dirty="0"/>
              <a:t>These include promotion of nutritional value, appeal to the organic market, and use of social media networks and development of new dairy products. According to American Marketing Association marketing as “the process of planning and executing the conception, pricing, promotion, and distribution of ideas, goods, and services to create exchanges that satisfy individual and organizational objectives</a:t>
            </a:r>
            <a:r>
              <a:rPr lang="en-US" dirty="0" smtClean="0"/>
              <a:t>.”</a:t>
            </a:r>
          </a:p>
          <a:p>
            <a:r>
              <a:rPr lang="en-US" dirty="0"/>
              <a:t>marketers must know what information will convince consumers to buy their product, and whom consumers perceive as a credible source of information. Some marketing strategies use fictional characters, celebrities, or experts (such as doctors) to sell products, while other strategies use specific statements or “health claims” that state the benefits of using a particular product or eating a particular food.</a:t>
            </a:r>
            <a:endParaRPr lang="en-IN" b="1" u="sng" dirty="0"/>
          </a:p>
        </p:txBody>
      </p:sp>
      <p:sp>
        <p:nvSpPr>
          <p:cNvPr id="3" name="Title 2"/>
          <p:cNvSpPr>
            <a:spLocks noGrp="1"/>
          </p:cNvSpPr>
          <p:nvPr>
            <p:ph type="title"/>
          </p:nvPr>
        </p:nvSpPr>
        <p:spPr/>
        <p:txBody>
          <a:bodyPr>
            <a:normAutofit/>
          </a:bodyPr>
          <a:lstStyle/>
          <a:p>
            <a:r>
              <a:rPr lang="en-IN" sz="4800" dirty="0" smtClean="0">
                <a:solidFill>
                  <a:srgbClr val="00B0F0"/>
                </a:solidFill>
              </a:rPr>
              <a:t>Continuous…..</a:t>
            </a:r>
            <a:endParaRPr lang="en-IN" sz="4800" dirty="0">
              <a:solidFill>
                <a:srgbClr val="00B0F0"/>
              </a:solidFill>
            </a:endParaRPr>
          </a:p>
        </p:txBody>
      </p:sp>
    </p:spTree>
    <p:extLst>
      <p:ext uri="{BB962C8B-B14F-4D97-AF65-F5344CB8AC3E}">
        <p14:creationId xmlns:p14="http://schemas.microsoft.com/office/powerpoint/2010/main" val="1587098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23528" y="1844824"/>
            <a:ext cx="8424936" cy="2232248"/>
          </a:xfrm>
        </p:spPr>
        <p:txBody>
          <a:bodyPr>
            <a:noAutofit/>
          </a:bodyPr>
          <a:lstStyle/>
          <a:p>
            <a:pPr algn="just"/>
            <a:r>
              <a:rPr lang="en-US" sz="2400" b="1" dirty="0"/>
              <a:t>Dairy farming</a:t>
            </a:r>
            <a:r>
              <a:rPr lang="en-US" sz="2400" dirty="0"/>
              <a:t> is a type of </a:t>
            </a:r>
            <a:r>
              <a:rPr lang="en-US" sz="2400" b="1" dirty="0"/>
              <a:t>Agri-business</a:t>
            </a:r>
            <a:r>
              <a:rPr lang="en-US" sz="2400" dirty="0"/>
              <a:t> involved in the production of milk from </a:t>
            </a:r>
            <a:r>
              <a:rPr lang="en-US" sz="2400" b="1" dirty="0"/>
              <a:t>Domestic Animal</a:t>
            </a:r>
            <a:r>
              <a:rPr lang="en-US" sz="2400" dirty="0"/>
              <a:t>. The plant which processes milk and produces milk product are called dairy plant or dairy. Animals which are used for milk production in India </a:t>
            </a:r>
            <a:r>
              <a:rPr lang="en-US" sz="2400" b="1" dirty="0"/>
              <a:t>cows</a:t>
            </a:r>
            <a:r>
              <a:rPr lang="en-US" sz="2400" dirty="0"/>
              <a:t>, </a:t>
            </a:r>
            <a:r>
              <a:rPr lang="en-US" sz="2400" b="1" dirty="0"/>
              <a:t>She-buffaloes</a:t>
            </a:r>
            <a:r>
              <a:rPr lang="en-US" sz="2400" dirty="0"/>
              <a:t> and </a:t>
            </a:r>
            <a:r>
              <a:rPr lang="en-US" sz="2400" b="1" dirty="0"/>
              <a:t>female goats </a:t>
            </a:r>
            <a:r>
              <a:rPr lang="en-US" sz="2400" dirty="0"/>
              <a:t>are generally used for milk production on a dairy farm. </a:t>
            </a:r>
            <a:endParaRPr lang="en-IN" sz="2400" dirty="0"/>
          </a:p>
          <a:p>
            <a:pPr algn="just"/>
            <a:endParaRPr lang="en-IN" sz="2400" dirty="0"/>
          </a:p>
        </p:txBody>
      </p:sp>
      <p:sp>
        <p:nvSpPr>
          <p:cNvPr id="3" name="Title 2"/>
          <p:cNvSpPr>
            <a:spLocks noGrp="1"/>
          </p:cNvSpPr>
          <p:nvPr>
            <p:ph type="title"/>
          </p:nvPr>
        </p:nvSpPr>
        <p:spPr/>
        <p:txBody>
          <a:bodyPr>
            <a:normAutofit/>
          </a:bodyPr>
          <a:lstStyle/>
          <a:p>
            <a:r>
              <a:rPr lang="en-US" sz="5400" dirty="0" smtClean="0">
                <a:solidFill>
                  <a:srgbClr val="00B0F0"/>
                </a:solidFill>
              </a:rPr>
              <a:t>What is Dairy Farming?</a:t>
            </a:r>
            <a:endParaRPr lang="en-IN" sz="5400" dirty="0">
              <a:solidFill>
                <a:srgbClr val="00B0F0"/>
              </a:solidFill>
            </a:endParaRPr>
          </a:p>
        </p:txBody>
      </p:sp>
    </p:spTree>
    <p:extLst>
      <p:ext uri="{BB962C8B-B14F-4D97-AF65-F5344CB8AC3E}">
        <p14:creationId xmlns:p14="http://schemas.microsoft.com/office/powerpoint/2010/main" val="17691918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827584" y="1412776"/>
            <a:ext cx="7632848" cy="2808312"/>
          </a:xfrm>
        </p:spPr>
        <p:txBody>
          <a:bodyPr/>
          <a:lstStyle/>
          <a:p>
            <a:pPr marL="342900" indent="-342900">
              <a:buFont typeface="Arial" panose="020B0604020202020204" pitchFamily="34" charset="0"/>
              <a:buChar char="•"/>
            </a:pPr>
            <a:r>
              <a:rPr lang="en-US" altLang="en-US" sz="2800" b="1" dirty="0">
                <a:solidFill>
                  <a:srgbClr val="C00000"/>
                </a:solidFill>
                <a:latin typeface="Gill Sans MT" panose="020B0502020104020203" pitchFamily="34" charset="0"/>
              </a:rPr>
              <a:t>Founder’s Name</a:t>
            </a:r>
            <a:r>
              <a:rPr lang="en-US" altLang="en-US" sz="2800" b="1" dirty="0" smtClean="0">
                <a:solidFill>
                  <a:srgbClr val="C00000"/>
                </a:solidFill>
                <a:latin typeface="Gill Sans MT" panose="020B0502020104020203" pitchFamily="34" charset="0"/>
              </a:rPr>
              <a:t>:  DEEPAK MISHRA</a:t>
            </a:r>
            <a:endParaRPr lang="en-US" altLang="en-US" sz="2800" b="1" dirty="0">
              <a:latin typeface="Gill Sans MT" panose="020B0502020104020203" pitchFamily="34" charset="0"/>
            </a:endParaRPr>
          </a:p>
          <a:p>
            <a:pPr marL="342900" indent="-342900">
              <a:buFont typeface="Arial" panose="020B0604020202020204" pitchFamily="34" charset="0"/>
              <a:buChar char="•"/>
            </a:pPr>
            <a:r>
              <a:rPr lang="en-US" altLang="en-US" sz="2800" b="1" dirty="0">
                <a:solidFill>
                  <a:srgbClr val="C00000"/>
                </a:solidFill>
                <a:latin typeface="Gill Sans MT" panose="020B0502020104020203" pitchFamily="34" charset="0"/>
              </a:rPr>
              <a:t>Email: </a:t>
            </a:r>
            <a:r>
              <a:rPr lang="en-US" altLang="en-US" sz="2800" b="1" dirty="0" smtClean="0">
                <a:solidFill>
                  <a:srgbClr val="C00000"/>
                </a:solidFill>
                <a:latin typeface="Gill Sans MT" panose="020B0502020104020203" pitchFamily="34" charset="0"/>
              </a:rPr>
              <a:t>deepakmishra30032003@gmail.com</a:t>
            </a:r>
            <a:endParaRPr lang="en-US" altLang="en-US" sz="2800" b="1"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800" b="1" dirty="0">
                <a:solidFill>
                  <a:srgbClr val="C00000"/>
                </a:solidFill>
                <a:latin typeface="Gill Sans MT" panose="020B0502020104020203" pitchFamily="34" charset="0"/>
              </a:rPr>
              <a:t>Mobile Number</a:t>
            </a:r>
            <a:r>
              <a:rPr lang="en-US" altLang="en-US" sz="2800" b="1" dirty="0" smtClean="0">
                <a:solidFill>
                  <a:srgbClr val="C00000"/>
                </a:solidFill>
                <a:latin typeface="Gill Sans MT" panose="020B0502020104020203" pitchFamily="34" charset="0"/>
              </a:rPr>
              <a:t>: 7489504863</a:t>
            </a:r>
          </a:p>
          <a:p>
            <a:pPr marL="342900" indent="-342900">
              <a:buFont typeface="Arial" panose="020B0604020202020204" pitchFamily="34" charset="0"/>
              <a:buChar char="•"/>
            </a:pPr>
            <a:endParaRPr lang="en-US" altLang="en-US" b="1" dirty="0">
              <a:solidFill>
                <a:srgbClr val="C00000"/>
              </a:solidFill>
              <a:latin typeface="Gill Sans MT" panose="020B0502020104020203" pitchFamily="34" charset="0"/>
            </a:endParaRPr>
          </a:p>
          <a:p>
            <a:endParaRPr lang="en-US" altLang="en-US" b="1" dirty="0">
              <a:solidFill>
                <a:srgbClr val="C00000"/>
              </a:solidFill>
              <a:latin typeface="Gill Sans MT" panose="020B0502020104020203" pitchFamily="34" charset="0"/>
            </a:endParaRPr>
          </a:p>
          <a:p>
            <a:pPr marL="342900" indent="-342900">
              <a:buFont typeface="Arial" panose="020B0604020202020204" pitchFamily="34" charset="0"/>
              <a:buChar char="•"/>
            </a:pPr>
            <a:endParaRPr lang="en-US" altLang="en-US" b="1" dirty="0">
              <a:solidFill>
                <a:srgbClr val="C00000"/>
              </a:solidFill>
              <a:latin typeface="Gill Sans MT" panose="020B0502020104020203" pitchFamily="34" charset="0"/>
            </a:endParaRPr>
          </a:p>
          <a:p>
            <a:pPr marL="342900" indent="-342900">
              <a:buFont typeface="Arial" panose="020B0604020202020204" pitchFamily="34" charset="0"/>
              <a:buChar char="•"/>
            </a:pPr>
            <a:endParaRPr lang="en-US" altLang="en-US" b="1" dirty="0" smtClean="0">
              <a:solidFill>
                <a:srgbClr val="C00000"/>
              </a:solidFill>
              <a:latin typeface="Gill Sans MT" panose="020B0502020104020203" pitchFamily="34" charset="0"/>
            </a:endParaRPr>
          </a:p>
          <a:p>
            <a:pPr marL="342900" indent="-342900">
              <a:buFont typeface="Arial" panose="020B0604020202020204" pitchFamily="34" charset="0"/>
              <a:buChar char="•"/>
            </a:pPr>
            <a:endParaRPr lang="en-US" altLang="en-US" b="1" dirty="0">
              <a:latin typeface="Gill Sans MT" panose="020B0502020104020203" pitchFamily="34" charset="0"/>
            </a:endParaRPr>
          </a:p>
          <a:p>
            <a:endParaRPr lang="en-IN" dirty="0"/>
          </a:p>
        </p:txBody>
      </p:sp>
      <p:sp>
        <p:nvSpPr>
          <p:cNvPr id="3" name="Title 2"/>
          <p:cNvSpPr>
            <a:spLocks noGrp="1"/>
          </p:cNvSpPr>
          <p:nvPr>
            <p:ph type="title"/>
          </p:nvPr>
        </p:nvSpPr>
        <p:spPr>
          <a:xfrm>
            <a:off x="323528" y="620688"/>
            <a:ext cx="7680960" cy="1066800"/>
          </a:xfrm>
        </p:spPr>
        <p:txBody>
          <a:bodyPr>
            <a:normAutofit fontScale="90000"/>
          </a:bodyPr>
          <a:lstStyle/>
          <a:p>
            <a:r>
              <a:rPr lang="en-US" sz="6000" b="1" dirty="0">
                <a:solidFill>
                  <a:srgbClr val="00B0F0"/>
                </a:solidFill>
                <a:latin typeface="Gill Sans MT" panose="020B0502020104020203" pitchFamily="34" charset="0"/>
              </a:rPr>
              <a:t>Contact Details </a:t>
            </a:r>
            <a:r>
              <a:rPr lang="en-US" sz="6000" b="1" dirty="0" smtClean="0">
                <a:solidFill>
                  <a:srgbClr val="00B0F0"/>
                </a:solidFill>
                <a:latin typeface="Gill Sans MT" panose="020B0502020104020203" pitchFamily="34" charset="0"/>
              </a:rPr>
              <a:t>:-</a:t>
            </a:r>
            <a:r>
              <a:rPr lang="en-US" b="1" dirty="0">
                <a:solidFill>
                  <a:srgbClr val="C00000"/>
                </a:solidFill>
                <a:latin typeface="Gill Sans MT" panose="020B0502020104020203" pitchFamily="34" charset="0"/>
              </a:rPr>
              <a:t/>
            </a:r>
            <a:br>
              <a:rPr lang="en-US" b="1" dirty="0">
                <a:solidFill>
                  <a:srgbClr val="C00000"/>
                </a:solidFill>
                <a:latin typeface="Gill Sans MT" panose="020B0502020104020203" pitchFamily="34" charset="0"/>
              </a:rPr>
            </a:br>
            <a:endParaRPr lang="en-IN" dirty="0"/>
          </a:p>
        </p:txBody>
      </p:sp>
    </p:spTree>
    <p:extLst>
      <p:ext uri="{BB962C8B-B14F-4D97-AF65-F5344CB8AC3E}">
        <p14:creationId xmlns:p14="http://schemas.microsoft.com/office/powerpoint/2010/main" val="24826301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0332640" y="1124744"/>
            <a:ext cx="1771302" cy="813832"/>
          </a:xfrm>
        </p:spPr>
        <p:txBody>
          <a:bodyPr/>
          <a:lstStyle/>
          <a:p>
            <a:endParaRPr lang="en-IN" dirty="0"/>
          </a:p>
        </p:txBody>
      </p:sp>
      <p:sp>
        <p:nvSpPr>
          <p:cNvPr id="3" name="Title 2"/>
          <p:cNvSpPr>
            <a:spLocks noGrp="1"/>
          </p:cNvSpPr>
          <p:nvPr>
            <p:ph type="title"/>
          </p:nvPr>
        </p:nvSpPr>
        <p:spPr>
          <a:xfrm>
            <a:off x="539552" y="2492896"/>
            <a:ext cx="7128792" cy="1152128"/>
          </a:xfrm>
        </p:spPr>
        <p:txBody>
          <a:bodyPr>
            <a:noAutofit/>
          </a:bodyPr>
          <a:lstStyle/>
          <a:p>
            <a:r>
              <a:rPr lang="en-IN" sz="60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 YOU</a:t>
            </a:r>
            <a:endParaRPr lang="en-IN" sz="60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1887206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b="1" dirty="0">
                <a:solidFill>
                  <a:srgbClr val="FF0000"/>
                </a:solidFill>
              </a:rPr>
              <a:t>Milk</a:t>
            </a:r>
            <a:r>
              <a:rPr lang="en-US" b="1" dirty="0"/>
              <a:t> </a:t>
            </a:r>
            <a:r>
              <a:rPr lang="en-US" dirty="0"/>
              <a:t>is a good source of </a:t>
            </a:r>
            <a:r>
              <a:rPr lang="en-US" b="1" dirty="0" smtClean="0">
                <a:solidFill>
                  <a:srgbClr val="FF0000"/>
                </a:solidFill>
              </a:rPr>
              <a:t>protein</a:t>
            </a:r>
          </a:p>
          <a:p>
            <a:r>
              <a:rPr lang="en-US" dirty="0"/>
              <a:t>The two major proteins in milk are </a:t>
            </a:r>
            <a:r>
              <a:rPr lang="en-US" b="1" dirty="0"/>
              <a:t>casein</a:t>
            </a:r>
            <a:r>
              <a:rPr lang="en-US" dirty="0"/>
              <a:t> and </a:t>
            </a:r>
            <a:r>
              <a:rPr lang="en-US" b="1" dirty="0"/>
              <a:t>whey</a:t>
            </a:r>
            <a:r>
              <a:rPr lang="en-US" dirty="0" smtClean="0"/>
              <a:t>.</a:t>
            </a:r>
          </a:p>
          <a:p>
            <a:r>
              <a:rPr lang="en-US" b="1" dirty="0">
                <a:solidFill>
                  <a:srgbClr val="FF0000"/>
                </a:solidFill>
              </a:rPr>
              <a:t>Casein</a:t>
            </a:r>
            <a:r>
              <a:rPr lang="en-US" b="1" dirty="0"/>
              <a:t> </a:t>
            </a:r>
            <a:r>
              <a:rPr lang="en-US" dirty="0"/>
              <a:t>accounts for about </a:t>
            </a:r>
            <a:r>
              <a:rPr lang="en-US" b="1" dirty="0" smtClean="0"/>
              <a:t>80 %</a:t>
            </a:r>
            <a:r>
              <a:rPr lang="en-US" dirty="0" smtClean="0"/>
              <a:t> of </a:t>
            </a:r>
            <a:r>
              <a:rPr lang="en-US" dirty="0"/>
              <a:t>the protein in milk. There are also different types of casein, one of which is called</a:t>
            </a:r>
            <a:r>
              <a:rPr lang="en-US" dirty="0">
                <a:solidFill>
                  <a:srgbClr val="FF0000"/>
                </a:solidFill>
              </a:rPr>
              <a:t> </a:t>
            </a:r>
            <a:r>
              <a:rPr lang="en-US" b="1" dirty="0" smtClean="0">
                <a:solidFill>
                  <a:srgbClr val="FF0000"/>
                </a:solidFill>
              </a:rPr>
              <a:t>Beta-casein</a:t>
            </a:r>
            <a:r>
              <a:rPr lang="en-US" dirty="0" smtClean="0"/>
              <a:t>.</a:t>
            </a:r>
          </a:p>
          <a:p>
            <a:r>
              <a:rPr lang="en-US" b="1" dirty="0">
                <a:solidFill>
                  <a:srgbClr val="FF0000"/>
                </a:solidFill>
              </a:rPr>
              <a:t>Beta-casein</a:t>
            </a:r>
            <a:r>
              <a:rPr lang="en-US" dirty="0"/>
              <a:t> makes up about </a:t>
            </a:r>
            <a:r>
              <a:rPr lang="en-US" b="1" dirty="0" smtClean="0"/>
              <a:t>30 % </a:t>
            </a:r>
            <a:r>
              <a:rPr lang="en-US" dirty="0"/>
              <a:t>of the protein in cow’s milk. </a:t>
            </a:r>
            <a:r>
              <a:rPr lang="en-US" b="1" dirty="0">
                <a:solidFill>
                  <a:srgbClr val="FF0000"/>
                </a:solidFill>
              </a:rPr>
              <a:t>A1</a:t>
            </a:r>
            <a:r>
              <a:rPr lang="en-US" dirty="0"/>
              <a:t> and </a:t>
            </a:r>
            <a:r>
              <a:rPr lang="en-US" b="1" dirty="0">
                <a:solidFill>
                  <a:srgbClr val="FF0000"/>
                </a:solidFill>
              </a:rPr>
              <a:t>A2</a:t>
            </a:r>
            <a:r>
              <a:rPr lang="en-US" dirty="0">
                <a:solidFill>
                  <a:srgbClr val="FF0000"/>
                </a:solidFill>
              </a:rPr>
              <a:t> </a:t>
            </a:r>
            <a:r>
              <a:rPr lang="en-US" dirty="0"/>
              <a:t>are two variants of </a:t>
            </a:r>
            <a:r>
              <a:rPr lang="en-US" b="1" dirty="0">
                <a:solidFill>
                  <a:srgbClr val="FF0000"/>
                </a:solidFill>
              </a:rPr>
              <a:t>beta-casein</a:t>
            </a:r>
            <a:r>
              <a:rPr lang="en-US" dirty="0"/>
              <a:t>.</a:t>
            </a:r>
            <a:endParaRPr lang="en-US" dirty="0" smtClean="0"/>
          </a:p>
          <a:p>
            <a:r>
              <a:rPr lang="en-US" dirty="0"/>
              <a:t>Today, most of the milk available from the local grocery store contains mostly </a:t>
            </a:r>
            <a:r>
              <a:rPr lang="en-US" dirty="0" smtClean="0"/>
              <a:t>A1 protein.</a:t>
            </a:r>
          </a:p>
          <a:p>
            <a:r>
              <a:rPr lang="en-US" dirty="0"/>
              <a:t>The structure of</a:t>
            </a:r>
            <a:r>
              <a:rPr lang="en-US" dirty="0">
                <a:solidFill>
                  <a:srgbClr val="FF0000"/>
                </a:solidFill>
              </a:rPr>
              <a:t> </a:t>
            </a:r>
            <a:r>
              <a:rPr lang="en-US" b="1" dirty="0">
                <a:solidFill>
                  <a:srgbClr val="FF0000"/>
                </a:solidFill>
              </a:rPr>
              <a:t>A2 protein </a:t>
            </a:r>
            <a:r>
              <a:rPr lang="en-US" dirty="0"/>
              <a:t>is more comparable to human breast milk, as well as milk from </a:t>
            </a:r>
            <a:r>
              <a:rPr lang="en-US" b="1" dirty="0">
                <a:solidFill>
                  <a:srgbClr val="FF0000"/>
                </a:solidFill>
              </a:rPr>
              <a:t>goats, sheep, and buffalo.</a:t>
            </a:r>
          </a:p>
          <a:p>
            <a:r>
              <a:rPr lang="en-US" dirty="0"/>
              <a:t/>
            </a:r>
            <a:br>
              <a:rPr lang="en-US" dirty="0"/>
            </a:br>
            <a:endParaRPr lang="en-US" dirty="0" smtClean="0"/>
          </a:p>
          <a:p>
            <a:endParaRPr lang="en-US" dirty="0" smtClean="0"/>
          </a:p>
          <a:p>
            <a:endParaRPr lang="en-IN" dirty="0"/>
          </a:p>
        </p:txBody>
      </p:sp>
      <p:sp>
        <p:nvSpPr>
          <p:cNvPr id="3" name="Title 2"/>
          <p:cNvSpPr>
            <a:spLocks noGrp="1"/>
          </p:cNvSpPr>
          <p:nvPr>
            <p:ph type="title"/>
          </p:nvPr>
        </p:nvSpPr>
        <p:spPr/>
        <p:txBody>
          <a:bodyPr/>
          <a:lstStyle/>
          <a:p>
            <a:r>
              <a:rPr lang="en-US" dirty="0" smtClean="0">
                <a:solidFill>
                  <a:srgbClr val="00B0F0"/>
                </a:solidFill>
              </a:rPr>
              <a:t>Variants of animal milk</a:t>
            </a:r>
            <a:endParaRPr lang="en-IN" dirty="0">
              <a:solidFill>
                <a:srgbClr val="00B0F0"/>
              </a:solidFill>
            </a:endParaRPr>
          </a:p>
        </p:txBody>
      </p:sp>
    </p:spTree>
    <p:extLst>
      <p:ext uri="{BB962C8B-B14F-4D97-AF65-F5344CB8AC3E}">
        <p14:creationId xmlns:p14="http://schemas.microsoft.com/office/powerpoint/2010/main" val="1357367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7680960" cy="5206320"/>
          </a:xfrm>
        </p:spPr>
        <p:txBody>
          <a:bodyPr>
            <a:normAutofit/>
          </a:bodyPr>
          <a:lstStyle/>
          <a:p>
            <a:r>
              <a:rPr lang="en-US" dirty="0"/>
              <a:t>A2 milk from the indigenous </a:t>
            </a:r>
            <a:r>
              <a:rPr lang="en-US" dirty="0" smtClean="0"/>
              <a:t>(</a:t>
            </a:r>
            <a:r>
              <a:rPr lang="en-US" dirty="0"/>
              <a:t>D</a:t>
            </a:r>
            <a:r>
              <a:rPr lang="en-US" dirty="0" smtClean="0"/>
              <a:t>esi</a:t>
            </a:r>
            <a:r>
              <a:rPr lang="en-US" dirty="0"/>
              <a:t>) Indian cow which is easily </a:t>
            </a:r>
            <a:r>
              <a:rPr lang="en-US" dirty="0" smtClean="0"/>
              <a:t>digestible. </a:t>
            </a:r>
            <a:r>
              <a:rPr lang="en-US" dirty="0"/>
              <a:t>Structure of the A2 cow's milk is similar to human </a:t>
            </a:r>
            <a:r>
              <a:rPr lang="en-US" dirty="0" smtClean="0"/>
              <a:t>milk.</a:t>
            </a:r>
          </a:p>
          <a:p>
            <a:r>
              <a:rPr lang="en-IN" b="1" cap="all" dirty="0" smtClean="0">
                <a:solidFill>
                  <a:srgbClr val="FF0000"/>
                </a:solidFill>
              </a:rPr>
              <a:t>NUTRITION FACTS                                        benefits</a:t>
            </a:r>
          </a:p>
          <a:p>
            <a:r>
              <a:rPr lang="en-US" b="1" cap="all" dirty="0"/>
              <a:t> </a:t>
            </a:r>
            <a:r>
              <a:rPr lang="en-US" b="1" cap="all" dirty="0" smtClean="0"/>
              <a:t>                                                                               </a:t>
            </a:r>
            <a:r>
              <a:rPr lang="en-US" sz="1050" b="1" cap="all" dirty="0" smtClean="0"/>
              <a:t>EASILY </a:t>
            </a:r>
            <a:r>
              <a:rPr lang="en-US" sz="1050" b="1" cap="all" dirty="0"/>
              <a:t>DIGESTIBLE </a:t>
            </a:r>
            <a:endParaRPr lang="en-US" sz="1050" b="1" cap="all" dirty="0" smtClean="0"/>
          </a:p>
          <a:p>
            <a:r>
              <a:rPr lang="en-US" sz="1050" b="1" cap="all" dirty="0" smtClean="0"/>
              <a:t>                                                                                                                                       diabetes friendly</a:t>
            </a:r>
          </a:p>
          <a:p>
            <a:r>
              <a:rPr lang="en-US" sz="1050" b="1" cap="all" dirty="0"/>
              <a:t> </a:t>
            </a:r>
            <a:r>
              <a:rPr lang="en-US" sz="1050" b="1" cap="all" dirty="0" smtClean="0"/>
              <a:t>                                                                                                                                      boosts immunity in infants and adults</a:t>
            </a:r>
          </a:p>
          <a:p>
            <a:r>
              <a:rPr lang="en-US" sz="1050" b="1" cap="all" dirty="0" smtClean="0"/>
              <a:t>                                                                                                                                       reduce risk of cancer</a:t>
            </a:r>
          </a:p>
          <a:p>
            <a:r>
              <a:rPr lang="en-US" sz="1050" b="1" cap="all" dirty="0"/>
              <a:t> </a:t>
            </a:r>
            <a:r>
              <a:rPr lang="en-US" sz="1050" b="1" cap="all" dirty="0" smtClean="0"/>
              <a:t>                                                                                                                                      helps to build strong bones</a:t>
            </a:r>
          </a:p>
          <a:p>
            <a:r>
              <a:rPr lang="en-US" sz="1050" b="1" cap="all" dirty="0"/>
              <a:t> </a:t>
            </a:r>
            <a:r>
              <a:rPr lang="en-US" sz="1050" b="1" cap="all" dirty="0" smtClean="0"/>
              <a:t>                                                                                                                                      increase brain development </a:t>
            </a:r>
          </a:p>
          <a:p>
            <a:r>
              <a:rPr lang="en-US" sz="1050" b="1" cap="all" dirty="0"/>
              <a:t> </a:t>
            </a:r>
            <a:r>
              <a:rPr lang="en-US" sz="1050" b="1" cap="all" dirty="0" smtClean="0"/>
              <a:t>                                                                                                                                      nourish skin &amp; hair</a:t>
            </a:r>
          </a:p>
          <a:p>
            <a:r>
              <a:rPr lang="en-US" sz="1050" b="1" cap="all" dirty="0"/>
              <a:t> </a:t>
            </a:r>
            <a:r>
              <a:rPr lang="en-US" sz="1050" b="1" cap="all" dirty="0" smtClean="0"/>
              <a:t>                                                                                                                                      enhance fertility in women</a:t>
            </a:r>
          </a:p>
          <a:p>
            <a:r>
              <a:rPr lang="en-US" sz="1050" b="1" cap="all" dirty="0"/>
              <a:t> </a:t>
            </a:r>
            <a:r>
              <a:rPr lang="en-US" sz="1050" b="1" cap="all" dirty="0" smtClean="0"/>
              <a:t>                                                                                                                                      rich in omega 3</a:t>
            </a:r>
          </a:p>
          <a:p>
            <a:r>
              <a:rPr lang="en-US" sz="1050" b="1" cap="all" dirty="0"/>
              <a:t> </a:t>
            </a:r>
            <a:r>
              <a:rPr lang="en-US" sz="1050" b="1" cap="all" dirty="0" smtClean="0"/>
              <a:t>                                                                                                                                      high in antioxidant</a:t>
            </a:r>
          </a:p>
          <a:p>
            <a:r>
              <a:rPr lang="en-US" sz="1050" b="1" cap="all" dirty="0"/>
              <a:t> </a:t>
            </a:r>
            <a:r>
              <a:rPr lang="en-US" sz="1050" b="1" cap="all" dirty="0" smtClean="0"/>
              <a:t>                                                                                                                                      vitamin a, b2, b3</a:t>
            </a:r>
          </a:p>
          <a:p>
            <a:r>
              <a:rPr lang="en-US" sz="1000" b="1" cap="all" dirty="0" smtClean="0"/>
              <a:t> </a:t>
            </a:r>
            <a:endParaRPr lang="en-US" sz="1000" b="1" cap="all" dirty="0"/>
          </a:p>
          <a:p>
            <a:endParaRPr lang="en-US" sz="1000" b="1" cap="all" dirty="0" smtClean="0"/>
          </a:p>
          <a:p>
            <a:endParaRPr lang="en-US" sz="1000" b="1" cap="all" dirty="0"/>
          </a:p>
          <a:p>
            <a:endParaRPr lang="en-US" sz="1000" b="1" cap="all" dirty="0" smtClean="0"/>
          </a:p>
          <a:p>
            <a:endParaRPr lang="en-IN" sz="1000" b="1" cap="all" dirty="0" smtClean="0"/>
          </a:p>
          <a:p>
            <a:endParaRPr lang="en-IN" dirty="0"/>
          </a:p>
        </p:txBody>
      </p:sp>
      <p:sp>
        <p:nvSpPr>
          <p:cNvPr id="3" name="Title 2"/>
          <p:cNvSpPr>
            <a:spLocks noGrp="1"/>
          </p:cNvSpPr>
          <p:nvPr>
            <p:ph type="title"/>
          </p:nvPr>
        </p:nvSpPr>
        <p:spPr/>
        <p:txBody>
          <a:bodyPr/>
          <a:lstStyle/>
          <a:p>
            <a:r>
              <a:rPr lang="en-US" dirty="0" smtClean="0">
                <a:solidFill>
                  <a:srgbClr val="00B0F0"/>
                </a:solidFill>
              </a:rPr>
              <a:t>A</a:t>
            </a:r>
            <a:r>
              <a:rPr lang="en-US" sz="4800" dirty="0" smtClean="0">
                <a:solidFill>
                  <a:srgbClr val="00B0F0"/>
                </a:solidFill>
              </a:rPr>
              <a:t>2</a:t>
            </a:r>
            <a:r>
              <a:rPr lang="en-US" dirty="0" smtClean="0">
                <a:solidFill>
                  <a:srgbClr val="00B0F0"/>
                </a:solidFill>
              </a:rPr>
              <a:t> BENEFITS</a:t>
            </a:r>
            <a:endParaRPr lang="en-IN" dirty="0">
              <a:solidFill>
                <a:srgbClr val="00B0F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636912"/>
            <a:ext cx="3240360" cy="360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4175956" y="2348880"/>
            <a:ext cx="36004" cy="38884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048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1052720" y="2636912"/>
            <a:ext cx="5443710" cy="1533912"/>
          </a:xfrm>
        </p:spPr>
        <p:txBody>
          <a:bodyPr/>
          <a:lstStyle/>
          <a:p>
            <a:endParaRPr lang="en-IN" dirty="0"/>
          </a:p>
        </p:txBody>
      </p:sp>
      <p:sp>
        <p:nvSpPr>
          <p:cNvPr id="3" name="Title 2"/>
          <p:cNvSpPr>
            <a:spLocks noGrp="1"/>
          </p:cNvSpPr>
          <p:nvPr>
            <p:ph type="title"/>
          </p:nvPr>
        </p:nvSpPr>
        <p:spPr>
          <a:xfrm>
            <a:off x="683568" y="2636912"/>
            <a:ext cx="7680960" cy="1656184"/>
          </a:xfrm>
        </p:spPr>
        <p:txBody>
          <a:bodyPr>
            <a:normAutofit fontScale="90000"/>
          </a:bodyPr>
          <a:lstStyle/>
          <a:p>
            <a:r>
              <a:rPr lang="en-US" b="1" dirty="0">
                <a:solidFill>
                  <a:srgbClr val="C00000"/>
                </a:solidFill>
                <a:latin typeface="Gill Sans MT" panose="020B0502020104020203" pitchFamily="34" charset="0"/>
              </a:rPr>
              <a:t>What problem </a:t>
            </a:r>
            <a:r>
              <a:rPr lang="en-US" b="1" dirty="0" smtClean="0">
                <a:solidFill>
                  <a:srgbClr val="C00000"/>
                </a:solidFill>
                <a:latin typeface="Gill Sans MT" panose="020B0502020104020203" pitchFamily="34" charset="0"/>
              </a:rPr>
              <a:t>my </a:t>
            </a:r>
            <a:r>
              <a:rPr lang="en-US" b="1" dirty="0">
                <a:solidFill>
                  <a:srgbClr val="C00000"/>
                </a:solidFill>
                <a:latin typeface="Gill Sans MT" panose="020B0502020104020203" pitchFamily="34" charset="0"/>
              </a:rPr>
              <a:t>startup is solving </a:t>
            </a:r>
            <a:r>
              <a:rPr lang="en-US" b="1" dirty="0" smtClean="0">
                <a:solidFill>
                  <a:srgbClr val="C00000"/>
                </a:solidFill>
                <a:latin typeface="Gill Sans MT" panose="020B0502020104020203" pitchFamily="34" charset="0"/>
              </a:rPr>
              <a:t>?</a:t>
            </a:r>
            <a:r>
              <a:rPr lang="en-US" sz="2800" b="1" dirty="0">
                <a:solidFill>
                  <a:srgbClr val="C00000"/>
                </a:solidFill>
                <a:latin typeface="Gill Sans MT" panose="020B0502020104020203" pitchFamily="34" charset="0"/>
              </a:rPr>
              <a:t/>
            </a:r>
            <a:br>
              <a:rPr lang="en-US" sz="2800" b="1" dirty="0">
                <a:solidFill>
                  <a:srgbClr val="C00000"/>
                </a:solidFill>
                <a:latin typeface="Gill Sans MT" panose="020B0502020104020203" pitchFamily="34" charset="0"/>
              </a:rPr>
            </a:br>
            <a:endParaRPr lang="en-IN" dirty="0"/>
          </a:p>
        </p:txBody>
      </p:sp>
    </p:spTree>
    <p:extLst>
      <p:ext uri="{BB962C8B-B14F-4D97-AF65-F5344CB8AC3E}">
        <p14:creationId xmlns:p14="http://schemas.microsoft.com/office/powerpoint/2010/main" val="2139450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124744"/>
            <a:ext cx="7680960" cy="5062696"/>
          </a:xfrm>
        </p:spPr>
        <p:txBody>
          <a:bodyPr/>
          <a:lstStyle/>
          <a:p>
            <a:r>
              <a:rPr lang="en-US" dirty="0" smtClean="0"/>
              <a:t> we provide A2 type quality milk, which </a:t>
            </a:r>
            <a:r>
              <a:rPr lang="en-US" b="1" dirty="0"/>
              <a:t>causes considerably fewer gastrointestinal symptoms and </a:t>
            </a:r>
            <a:r>
              <a:rPr lang="en-US" b="1" dirty="0" smtClean="0"/>
              <a:t>pain.</a:t>
            </a:r>
            <a:r>
              <a:rPr lang="en-US" dirty="0"/>
              <a:t> The study is resulted by that the group which consumes A2 milk presents fewer intolerance symptoms.</a:t>
            </a:r>
            <a:endParaRPr lang="en-US" dirty="0" smtClean="0"/>
          </a:p>
          <a:p>
            <a:endParaRPr lang="en-IN" dirty="0"/>
          </a:p>
        </p:txBody>
      </p:sp>
      <p:sp>
        <p:nvSpPr>
          <p:cNvPr id="3" name="Title 2"/>
          <p:cNvSpPr>
            <a:spLocks noGrp="1"/>
          </p:cNvSpPr>
          <p:nvPr>
            <p:ph type="title"/>
          </p:nvPr>
        </p:nvSpPr>
        <p:spPr>
          <a:xfrm>
            <a:off x="323528" y="260648"/>
            <a:ext cx="7680960" cy="746720"/>
          </a:xfrm>
        </p:spPr>
        <p:txBody>
          <a:bodyPr>
            <a:normAutofit fontScale="90000"/>
          </a:bodyPr>
          <a:lstStyle/>
          <a:p>
            <a:r>
              <a:rPr lang="en-US" sz="5400" b="1" dirty="0" smtClean="0">
                <a:solidFill>
                  <a:srgbClr val="00B0F0"/>
                </a:solidFill>
              </a:rPr>
              <a:t>1</a:t>
            </a:r>
            <a:r>
              <a:rPr lang="en-US" b="1" dirty="0" smtClean="0">
                <a:solidFill>
                  <a:srgbClr val="00B0F0"/>
                </a:solidFill>
              </a:rPr>
              <a:t>.Quality</a:t>
            </a:r>
            <a:endParaRPr lang="en-IN" dirty="0">
              <a:solidFill>
                <a:srgbClr val="00B0F0"/>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04864"/>
            <a:ext cx="6336704"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7007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052736"/>
            <a:ext cx="7680960" cy="6264696"/>
          </a:xfrm>
        </p:spPr>
        <p:txBody>
          <a:bodyPr>
            <a:normAutofit fontScale="92500" lnSpcReduction="20000"/>
          </a:bodyPr>
          <a:lstStyle/>
          <a:p>
            <a:r>
              <a:rPr lang="en-US" dirty="0"/>
              <a:t>The word “</a:t>
            </a:r>
            <a:r>
              <a:rPr lang="en-US" b="1" dirty="0"/>
              <a:t>sustainability</a:t>
            </a:r>
            <a:r>
              <a:rPr lang="en-US" dirty="0"/>
              <a:t>” is similar to “</a:t>
            </a:r>
            <a:r>
              <a:rPr lang="en-US" b="1" dirty="0"/>
              <a:t>healthy</a:t>
            </a:r>
            <a:r>
              <a:rPr lang="en-US" dirty="0"/>
              <a:t>” </a:t>
            </a:r>
            <a:endParaRPr lang="en-US" dirty="0" smtClean="0"/>
          </a:p>
          <a:p>
            <a:r>
              <a:rPr lang="en-IN" b="1" u="sng" dirty="0">
                <a:solidFill>
                  <a:srgbClr val="FF0000"/>
                </a:solidFill>
              </a:rPr>
              <a:t>Environmental </a:t>
            </a:r>
            <a:r>
              <a:rPr lang="en-IN" b="1" u="sng" dirty="0" smtClean="0">
                <a:solidFill>
                  <a:srgbClr val="FF0000"/>
                </a:solidFill>
              </a:rPr>
              <a:t>sustainability   </a:t>
            </a:r>
          </a:p>
          <a:p>
            <a:r>
              <a:rPr lang="en-IN" b="1" u="sng" dirty="0">
                <a:solidFill>
                  <a:srgbClr val="FF0000"/>
                </a:solidFill>
              </a:rPr>
              <a:t>Green House </a:t>
            </a:r>
            <a:r>
              <a:rPr lang="en-IN" b="1" u="sng" dirty="0" smtClean="0">
                <a:solidFill>
                  <a:srgbClr val="FF0000"/>
                </a:solidFill>
              </a:rPr>
              <a:t>Gasses</a:t>
            </a:r>
          </a:p>
          <a:p>
            <a:r>
              <a:rPr lang="en-IN" b="1" u="sng" dirty="0">
                <a:solidFill>
                  <a:srgbClr val="FF0000"/>
                </a:solidFill>
              </a:rPr>
              <a:t>Animal welfare &amp; </a:t>
            </a:r>
            <a:r>
              <a:rPr lang="en-IN" b="1" u="sng" dirty="0" smtClean="0">
                <a:solidFill>
                  <a:srgbClr val="FF0000"/>
                </a:solidFill>
              </a:rPr>
              <a:t>health</a:t>
            </a:r>
          </a:p>
          <a:p>
            <a:r>
              <a:rPr lang="en-IN" b="1" u="sng" dirty="0">
                <a:solidFill>
                  <a:srgbClr val="FF0000"/>
                </a:solidFill>
              </a:rPr>
              <a:t>Water quality &amp; </a:t>
            </a:r>
            <a:r>
              <a:rPr lang="en-IN" b="1" u="sng" dirty="0" smtClean="0">
                <a:solidFill>
                  <a:srgbClr val="FF0000"/>
                </a:solidFill>
              </a:rPr>
              <a:t>quantity</a:t>
            </a:r>
            <a:r>
              <a:rPr lang="en-IN" b="1" dirty="0" smtClean="0"/>
              <a:t>:- </a:t>
            </a:r>
            <a:r>
              <a:rPr lang="en-US" dirty="0"/>
              <a:t>The first sustainable objective is to minimize the water required per liter of milk production. Minimizing or eliminating the impacts from the application of fertilizer, manure, biocides, and other types of water contamination that may impact water bodies and aquafers.</a:t>
            </a:r>
            <a:r>
              <a:rPr lang="en-IN" b="1" dirty="0" smtClean="0"/>
              <a:t> </a:t>
            </a:r>
          </a:p>
          <a:p>
            <a:r>
              <a:rPr lang="en-US" dirty="0"/>
              <a:t>The first sustainable objective is to minimize the water required per liter of milk production. Minimizing or eliminating the impacts from the application of fertilizer, manure, biocides, and other types of water contamination that may </a:t>
            </a:r>
            <a:r>
              <a:rPr lang="en-US" dirty="0" smtClean="0"/>
              <a:t>impact </a:t>
            </a:r>
            <a:r>
              <a:rPr lang="en-US" dirty="0"/>
              <a:t>water bodies and aquafers.</a:t>
            </a:r>
            <a:r>
              <a:rPr lang="en-IN" b="1" dirty="0" smtClean="0"/>
              <a:t>    </a:t>
            </a:r>
          </a:p>
          <a:p>
            <a:r>
              <a:rPr lang="en-IN" b="1" u="sng" dirty="0" smtClean="0">
                <a:solidFill>
                  <a:srgbClr val="FF0000"/>
                </a:solidFill>
              </a:rPr>
              <a:t>Circular production systems</a:t>
            </a:r>
            <a:r>
              <a:rPr lang="en-IN" b="1" dirty="0" smtClean="0"/>
              <a:t>:- </a:t>
            </a:r>
            <a:r>
              <a:rPr lang="en-US" dirty="0"/>
              <a:t>The challenge for the dairy sector is to reconsider the position of the dairy cow in a circular food system. Future feed rations should focus more on residuals from plant products and byproducts from the food industry</a:t>
            </a:r>
            <a:r>
              <a:rPr lang="en-US" dirty="0" smtClean="0"/>
              <a:t>.</a:t>
            </a:r>
          </a:p>
          <a:p>
            <a:r>
              <a:rPr lang="en-IN" b="1" u="sng" dirty="0">
                <a:solidFill>
                  <a:srgbClr val="FF0000"/>
                </a:solidFill>
              </a:rPr>
              <a:t>Farm inheritance</a:t>
            </a:r>
            <a:r>
              <a:rPr lang="en-IN" b="1" u="sng" dirty="0" smtClean="0"/>
              <a:t>:</a:t>
            </a:r>
            <a:r>
              <a:rPr lang="en-IN" dirty="0" smtClean="0"/>
              <a:t>- </a:t>
            </a:r>
            <a:r>
              <a:rPr lang="en-US" dirty="0"/>
              <a:t> Farm inheritance is a big challenge for dairy farmers, specifically for household and family farms. High opportunity costs and better career opportunities may hinder farm inheritance by the next generation.</a:t>
            </a:r>
            <a:endParaRPr lang="en-IN" b="1" u="sng" dirty="0" smtClean="0"/>
          </a:p>
          <a:p>
            <a:r>
              <a:rPr lang="en-IN" b="1" u="sng" dirty="0" smtClean="0"/>
              <a:t>  </a:t>
            </a:r>
          </a:p>
          <a:p>
            <a:r>
              <a:rPr lang="en-IN" b="1" dirty="0" smtClean="0"/>
              <a:t>                                                                                  </a:t>
            </a:r>
            <a:endParaRPr lang="en-IN" dirty="0"/>
          </a:p>
        </p:txBody>
      </p:sp>
      <p:sp>
        <p:nvSpPr>
          <p:cNvPr id="3" name="Title 2"/>
          <p:cNvSpPr>
            <a:spLocks noGrp="1"/>
          </p:cNvSpPr>
          <p:nvPr>
            <p:ph type="title"/>
          </p:nvPr>
        </p:nvSpPr>
        <p:spPr>
          <a:xfrm>
            <a:off x="323528" y="620688"/>
            <a:ext cx="7680960" cy="824136"/>
          </a:xfrm>
        </p:spPr>
        <p:txBody>
          <a:bodyPr>
            <a:normAutofit fontScale="90000"/>
          </a:bodyPr>
          <a:lstStyle/>
          <a:p>
            <a:r>
              <a:rPr lang="en-IN" sz="6000" b="1" dirty="0" smtClean="0">
                <a:solidFill>
                  <a:srgbClr val="00B0F0"/>
                </a:solidFill>
              </a:rPr>
              <a:t>2</a:t>
            </a:r>
            <a:r>
              <a:rPr lang="en-IN" sz="4900" b="1" dirty="0" smtClean="0">
                <a:solidFill>
                  <a:srgbClr val="00B0F0"/>
                </a:solidFill>
              </a:rPr>
              <a:t>.Ensuring </a:t>
            </a:r>
            <a:r>
              <a:rPr lang="en-IN" sz="4900" b="1" dirty="0">
                <a:solidFill>
                  <a:srgbClr val="00B0F0"/>
                </a:solidFill>
              </a:rPr>
              <a:t>sustainability</a:t>
            </a:r>
            <a:r>
              <a:rPr lang="en-IN" dirty="0"/>
              <a:t/>
            </a:r>
            <a:br>
              <a:rPr lang="en-IN" dirty="0"/>
            </a:br>
            <a:endParaRPr lang="en-IN" dirty="0"/>
          </a:p>
        </p:txBody>
      </p:sp>
    </p:spTree>
    <p:extLst>
      <p:ext uri="{BB962C8B-B14F-4D97-AF65-F5344CB8AC3E}">
        <p14:creationId xmlns:p14="http://schemas.microsoft.com/office/powerpoint/2010/main" val="2697754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51422"/>
            <a:ext cx="8002146" cy="6029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75344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37997"/>
            <a:ext cx="7056784" cy="6358860"/>
          </a:xfrm>
          <a:prstGeom prst="rect">
            <a:avLst/>
          </a:prstGeom>
        </p:spPr>
      </p:pic>
    </p:spTree>
    <p:extLst>
      <p:ext uri="{BB962C8B-B14F-4D97-AF65-F5344CB8AC3E}">
        <p14:creationId xmlns:p14="http://schemas.microsoft.com/office/powerpoint/2010/main" val="26792911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TM01790491[[fn=Mylar]]</Template>
  <TotalTime>384</TotalTime>
  <Words>792</Words>
  <Application>Microsoft Office PowerPoint</Application>
  <PresentationFormat>On-screen Show (4:3)</PresentationFormat>
  <Paragraphs>83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Mylar</vt:lpstr>
      <vt:lpstr>Dairy Farming</vt:lpstr>
      <vt:lpstr>What is Dairy Farming?</vt:lpstr>
      <vt:lpstr>Variants of animal milk</vt:lpstr>
      <vt:lpstr>A2 BENEFITS</vt:lpstr>
      <vt:lpstr>What problem my startup is solving ? </vt:lpstr>
      <vt:lpstr>1.Quality</vt:lpstr>
      <vt:lpstr>2.Ensuring sustainability </vt:lpstr>
      <vt:lpstr>PowerPoint Presentation</vt:lpstr>
      <vt:lpstr>PowerPoint Presentation</vt:lpstr>
      <vt:lpstr>Different types of animal milk </vt:lpstr>
      <vt:lpstr>PowerPoint Presentation</vt:lpstr>
      <vt:lpstr>Continuous…….</vt:lpstr>
      <vt:lpstr>What is Milk Adulteration?</vt:lpstr>
      <vt:lpstr>PowerPoint Presentation</vt:lpstr>
      <vt:lpstr>How will customer access my product/service??</vt:lpstr>
      <vt:lpstr>1. APP</vt:lpstr>
      <vt:lpstr>2. OFFLINE</vt:lpstr>
      <vt:lpstr>Sales &amp; Marketing Straggles</vt:lpstr>
      <vt:lpstr>Continuous…..</vt:lpstr>
      <vt:lpstr>Contact Details :-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30</cp:revision>
  <dcterms:created xsi:type="dcterms:W3CDTF">2023-01-12T16:15:16Z</dcterms:created>
  <dcterms:modified xsi:type="dcterms:W3CDTF">2023-01-13T16:59:42Z</dcterms:modified>
</cp:coreProperties>
</file>