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8" r:id="rId4"/>
    <p:sldId id="295" r:id="rId5"/>
    <p:sldId id="267" r:id="rId6"/>
    <p:sldId id="286" r:id="rId7"/>
    <p:sldId id="299" r:id="rId8"/>
    <p:sldId id="271" r:id="rId9"/>
    <p:sldId id="272" r:id="rId10"/>
    <p:sldId id="289" r:id="rId11"/>
    <p:sldId id="283" r:id="rId12"/>
    <p:sldId id="275" r:id="rId13"/>
    <p:sldId id="277" r:id="rId14"/>
    <p:sldId id="300" r:id="rId15"/>
    <p:sldId id="301" r:id="rId16"/>
    <p:sldId id="288" r:id="rId17"/>
    <p:sldId id="278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ed Hat Display" panose="020B0604020202020204" charset="0"/>
      <p:regular r:id="rId24"/>
      <p:bold r:id="rId25"/>
      <p:italic r:id="rId26"/>
      <p:boldItalic r:id="rId27"/>
    </p:embeddedFont>
    <p:embeddedFont>
      <p:font typeface="Red Hat Text" panose="020B060402020202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b2f7c81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b2f7c81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934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600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80e817397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c80e817397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92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2f7c811ed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b2f7c811ed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468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6" y="626250"/>
            <a:ext cx="3366900" cy="389100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1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44476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44351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6" lvl="0" indent="-355604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11" lvl="1" indent="-355604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17" lvl="2" indent="-355604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23" lvl="3" indent="-355604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29" lvl="4" indent="-355604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34" lvl="5" indent="-355604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40" lvl="6" indent="-355604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46" lvl="7" indent="-355604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51" lvl="8" indent="-355604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6" lvl="0" indent="-355604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11" lvl="1" indent="-355604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17" lvl="2" indent="-355604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23" lvl="3" indent="-355604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29" lvl="4" indent="-355604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34" lvl="5" indent="-355604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40" lvl="6" indent="-355604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46" lvl="7" indent="-355604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51" lvl="8" indent="-355604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5400000">
            <a:off x="163901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044476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1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1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6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6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broker.in/about/tenan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4153412" y="1593773"/>
            <a:ext cx="4321184" cy="21222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000" dirty="0"/>
              <a:t>Rooms </a:t>
            </a:r>
            <a:r>
              <a:rPr lang="en" sz="4000" dirty="0">
                <a:solidFill>
                  <a:schemeClr val="accent1"/>
                </a:solidFill>
              </a:rPr>
              <a:t>Near </a:t>
            </a:r>
            <a:r>
              <a:rPr lang="en" sz="4000" dirty="0"/>
              <a:t>You</a:t>
            </a:r>
            <a:endParaRPr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77042-EAFC-4685-B92A-31EAF351D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42" y="1692699"/>
            <a:ext cx="2379314" cy="15585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5"/>
          <p:cNvSpPr txBox="1">
            <a:spLocks noGrp="1"/>
          </p:cNvSpPr>
          <p:nvPr>
            <p:ph type="title" idx="4294967295"/>
          </p:nvPr>
        </p:nvSpPr>
        <p:spPr>
          <a:xfrm>
            <a:off x="467101" y="1"/>
            <a:ext cx="8209801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683" name="Google Shape;683;p45"/>
          <p:cNvGrpSpPr/>
          <p:nvPr/>
        </p:nvGrpSpPr>
        <p:grpSpPr>
          <a:xfrm>
            <a:off x="-511469" y="1143242"/>
            <a:ext cx="3166245" cy="1443329"/>
            <a:chOff x="638138" y="467100"/>
            <a:chExt cx="7867750" cy="4194000"/>
          </a:xfrm>
          <a:effectLst/>
        </p:grpSpPr>
        <p:cxnSp>
          <p:nvCxnSpPr>
            <p:cNvPr id="684" name="Google Shape;684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0" name="Google Shape;730;p45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10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731" name="Google Shape;731;p45"/>
          <p:cNvGrpSpPr/>
          <p:nvPr/>
        </p:nvGrpSpPr>
        <p:grpSpPr>
          <a:xfrm>
            <a:off x="524358" y="685126"/>
            <a:ext cx="8095259" cy="3786475"/>
            <a:chOff x="467088" y="642474"/>
            <a:chExt cx="4194000" cy="3858239"/>
          </a:xfrm>
        </p:grpSpPr>
        <p:cxnSp>
          <p:nvCxnSpPr>
            <p:cNvPr id="732" name="Google Shape;732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54" name="Google Shape;754;p45"/>
          <p:cNvCxnSpPr/>
          <p:nvPr/>
        </p:nvCxnSpPr>
        <p:spPr>
          <a:xfrm>
            <a:off x="4571996" y="523739"/>
            <a:ext cx="0" cy="410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55" name="Google Shape;755;p45"/>
          <p:cNvCxnSpPr/>
          <p:nvPr/>
        </p:nvCxnSpPr>
        <p:spPr>
          <a:xfrm>
            <a:off x="524351" y="2578321"/>
            <a:ext cx="8095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56" name="Google Shape;756;p45"/>
          <p:cNvSpPr txBox="1"/>
          <p:nvPr/>
        </p:nvSpPr>
        <p:spPr>
          <a:xfrm rot="-5400000">
            <a:off x="-321150" y="2497176"/>
            <a:ext cx="12624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LOW VALUE 1</a:t>
            </a:r>
            <a:endParaRPr sz="800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57" name="Google Shape;757;p45"/>
          <p:cNvSpPr txBox="1"/>
          <p:nvPr/>
        </p:nvSpPr>
        <p:spPr>
          <a:xfrm rot="5400000">
            <a:off x="8202800" y="2497116"/>
            <a:ext cx="12624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HIGH VALUE 1</a:t>
            </a:r>
            <a:endParaRPr sz="8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58" name="Google Shape;758;p45"/>
          <p:cNvSpPr txBox="1"/>
          <p:nvPr/>
        </p:nvSpPr>
        <p:spPr>
          <a:xfrm>
            <a:off x="3940800" y="4795994"/>
            <a:ext cx="12624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LOW VALUE 2</a:t>
            </a:r>
            <a:endParaRPr sz="8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59" name="Google Shape;759;p45"/>
          <p:cNvSpPr txBox="1"/>
          <p:nvPr/>
        </p:nvSpPr>
        <p:spPr>
          <a:xfrm>
            <a:off x="3940750" y="198365"/>
            <a:ext cx="12624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HIGH VALUE 2</a:t>
            </a:r>
            <a:endParaRPr sz="8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5124" name="Picture 4" descr="Magicbricks Logo - Track2Realty">
            <a:extLst>
              <a:ext uri="{FF2B5EF4-FFF2-40B4-BE49-F238E27FC236}">
                <a16:creationId xmlns:a16="http://schemas.microsoft.com/office/drawing/2014/main" id="{C7194DE4-6E33-475A-B5B2-84FB656F7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964" y="3372609"/>
            <a:ext cx="644405" cy="755566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areers in 99Acres - Jobs in 99Acres - Current openings in 99Acres">
            <a:extLst>
              <a:ext uri="{FF2B5EF4-FFF2-40B4-BE49-F238E27FC236}">
                <a16:creationId xmlns:a16="http://schemas.microsoft.com/office/drawing/2014/main" id="{667479C6-955B-4A63-9F8C-362D741E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905" y="1153431"/>
            <a:ext cx="912788" cy="912788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OLX Logo - PNG and Vector - Logo Download">
            <a:extLst>
              <a:ext uri="{FF2B5EF4-FFF2-40B4-BE49-F238E27FC236}">
                <a16:creationId xmlns:a16="http://schemas.microsoft.com/office/drawing/2014/main" id="{257F9EEB-70FC-4207-AAB4-20409A5D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451" y="715220"/>
            <a:ext cx="987022" cy="987022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omeonline (@_homeonline) | Twitter">
            <a:extLst>
              <a:ext uri="{FF2B5EF4-FFF2-40B4-BE49-F238E27FC236}">
                <a16:creationId xmlns:a16="http://schemas.microsoft.com/office/drawing/2014/main" id="{B7AD4B2A-9921-45E3-ADAA-631B6BD38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" y="589305"/>
            <a:ext cx="1304265" cy="1304265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Reliance Retail acquires JustDial for Rs 3,497 crore - IndianStartupNews">
            <a:extLst>
              <a:ext uri="{FF2B5EF4-FFF2-40B4-BE49-F238E27FC236}">
                <a16:creationId xmlns:a16="http://schemas.microsoft.com/office/drawing/2014/main" id="{E7F46ED6-CD3F-4EAC-AE6B-7B3F3606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18" y="3418316"/>
            <a:ext cx="605102" cy="646357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ousing.com to invest Rs 35 cr in next 4 months on branding - The Economic  Times">
            <a:extLst>
              <a:ext uri="{FF2B5EF4-FFF2-40B4-BE49-F238E27FC236}">
                <a16:creationId xmlns:a16="http://schemas.microsoft.com/office/drawing/2014/main" id="{AD2ECDCE-40FB-4536-8F89-4AF91C33F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14" y="2621747"/>
            <a:ext cx="792352" cy="852578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B92317-F407-4115-9DFD-40A60D49D8BC}"/>
              </a:ext>
            </a:extLst>
          </p:cNvPr>
          <p:cNvSpPr txBox="1"/>
          <p:nvPr/>
        </p:nvSpPr>
        <p:spPr>
          <a:xfrm>
            <a:off x="1032536" y="1924559"/>
            <a:ext cx="1390334" cy="46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 err="1">
                <a:solidFill>
                  <a:schemeClr val="bg1"/>
                </a:solidFill>
                <a:latin typeface="Red Hat Display" panose="020B0604020202020204" charset="0"/>
              </a:rPr>
              <a:t>Homeonline</a:t>
            </a:r>
            <a:endParaRPr lang="en-US" sz="1401" dirty="0">
              <a:solidFill>
                <a:schemeClr val="bg1"/>
              </a:solidFill>
              <a:latin typeface="Red Hat Display" panose="020B0604020202020204" charset="0"/>
            </a:endParaRPr>
          </a:p>
          <a:p>
            <a:r>
              <a:rPr lang="en-US" sz="100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50 properties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B55591B-B7C9-4D5A-AAEA-652971A7103A}"/>
              </a:ext>
            </a:extLst>
          </p:cNvPr>
          <p:cNvSpPr txBox="1"/>
          <p:nvPr/>
        </p:nvSpPr>
        <p:spPr>
          <a:xfrm>
            <a:off x="6475487" y="1738326"/>
            <a:ext cx="1390334" cy="46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>
                <a:solidFill>
                  <a:schemeClr val="bg1"/>
                </a:solidFill>
                <a:latin typeface="Red Hat Display" panose="020B0604020202020204" charset="0"/>
              </a:rPr>
              <a:t>OLX</a:t>
            </a:r>
          </a:p>
          <a:p>
            <a:r>
              <a:rPr lang="en-US" sz="100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30 properties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3E1EF61-FBB8-47E6-8C9C-B87FC2BA9987}"/>
              </a:ext>
            </a:extLst>
          </p:cNvPr>
          <p:cNvSpPr txBox="1"/>
          <p:nvPr/>
        </p:nvSpPr>
        <p:spPr>
          <a:xfrm>
            <a:off x="4858966" y="2091435"/>
            <a:ext cx="1390334" cy="46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>
                <a:solidFill>
                  <a:schemeClr val="bg1"/>
                </a:solidFill>
                <a:latin typeface="Red Hat Display" panose="020B0604020202020204" charset="0"/>
              </a:rPr>
              <a:t>99acres</a:t>
            </a:r>
          </a:p>
          <a:p>
            <a:r>
              <a:rPr lang="en-US" sz="100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 properties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F862BD-BFE5-4330-BF25-6879EFFCC8BD}"/>
              </a:ext>
            </a:extLst>
          </p:cNvPr>
          <p:cNvSpPr txBox="1"/>
          <p:nvPr/>
        </p:nvSpPr>
        <p:spPr>
          <a:xfrm>
            <a:off x="1164669" y="3486159"/>
            <a:ext cx="1390334" cy="46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>
                <a:solidFill>
                  <a:schemeClr val="bg1"/>
                </a:solidFill>
                <a:latin typeface="Red Hat Display" panose="020B0604020202020204" charset="0"/>
              </a:rPr>
              <a:t>Housing</a:t>
            </a:r>
          </a:p>
          <a:p>
            <a:r>
              <a:rPr lang="en-US" sz="100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19 properties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FFCED4-D532-4FE1-A84F-BEC5D1FACB5E}"/>
              </a:ext>
            </a:extLst>
          </p:cNvPr>
          <p:cNvSpPr txBox="1"/>
          <p:nvPr/>
        </p:nvSpPr>
        <p:spPr>
          <a:xfrm>
            <a:off x="3245585" y="4134655"/>
            <a:ext cx="1390334" cy="46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 err="1">
                <a:solidFill>
                  <a:schemeClr val="bg1"/>
                </a:solidFill>
                <a:latin typeface="Red Hat Display" panose="020B0604020202020204" charset="0"/>
              </a:rPr>
              <a:t>Magicbricks</a:t>
            </a:r>
            <a:endParaRPr lang="en-US" sz="1401" dirty="0">
              <a:solidFill>
                <a:schemeClr val="bg1"/>
              </a:solidFill>
              <a:latin typeface="Red Hat Display" panose="020B0604020202020204" charset="0"/>
            </a:endParaRPr>
          </a:p>
          <a:p>
            <a:r>
              <a:rPr lang="en-US" sz="100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 properties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625C5B-6A57-4C4A-8E96-F3889CD9FDC6}"/>
              </a:ext>
            </a:extLst>
          </p:cNvPr>
          <p:cNvSpPr txBox="1"/>
          <p:nvPr/>
        </p:nvSpPr>
        <p:spPr>
          <a:xfrm>
            <a:off x="7102989" y="4061215"/>
            <a:ext cx="1390334" cy="46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>
                <a:solidFill>
                  <a:schemeClr val="bg1"/>
                </a:solidFill>
                <a:latin typeface="Red Hat Display" panose="020B0604020202020204" charset="0"/>
              </a:rPr>
              <a:t>Justdial</a:t>
            </a:r>
          </a:p>
          <a:p>
            <a:r>
              <a:rPr lang="en-US" sz="100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properties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 txBox="1">
            <a:spLocks noGrp="1"/>
          </p:cNvSpPr>
          <p:nvPr>
            <p:ph type="title"/>
          </p:nvPr>
        </p:nvSpPr>
        <p:spPr>
          <a:xfrm>
            <a:off x="1044476" y="742576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Roadmap</a:t>
            </a:r>
            <a:endParaRPr dirty="0"/>
          </a:p>
        </p:txBody>
      </p:sp>
      <p:sp>
        <p:nvSpPr>
          <p:cNvPr id="532" name="Google Shape;532;p39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533" name="Google Shape;533;p39"/>
          <p:cNvSpPr/>
          <p:nvPr/>
        </p:nvSpPr>
        <p:spPr>
          <a:xfrm>
            <a:off x="0" y="2447229"/>
            <a:ext cx="9144000" cy="101104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6" tIns="45700" rIns="91426" bIns="45700" anchor="ctr" anchorCtr="0">
            <a:noAutofit/>
          </a:bodyPr>
          <a:lstStyle/>
          <a:p>
            <a:endParaRPr sz="180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0" y="2447229"/>
            <a:ext cx="9144000" cy="101104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6" tIns="45700" rIns="91426" bIns="45700" anchor="ctr" anchorCtr="0">
            <a:noAutofit/>
          </a:bodyPr>
          <a:lstStyle/>
          <a:p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5" name="Google Shape;535;p39"/>
          <p:cNvGrpSpPr/>
          <p:nvPr/>
        </p:nvGrpSpPr>
        <p:grpSpPr>
          <a:xfrm>
            <a:off x="1786338" y="1779601"/>
            <a:ext cx="473401" cy="473401"/>
            <a:chOff x="1786339" y="1703401"/>
            <a:chExt cx="473400" cy="473400"/>
          </a:xfrm>
        </p:grpSpPr>
        <p:sp>
          <p:nvSpPr>
            <p:cNvPr id="536" name="Google Shape;536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601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1</a:t>
              </a:r>
              <a:endParaRPr sz="60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3814414" y="1779601"/>
            <a:ext cx="473401" cy="473401"/>
            <a:chOff x="3814414" y="1703401"/>
            <a:chExt cx="473400" cy="473400"/>
          </a:xfrm>
        </p:grpSpPr>
        <p:sp>
          <p:nvSpPr>
            <p:cNvPr id="539" name="Google Shape;539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601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3</a:t>
              </a:r>
              <a:endParaRPr sz="60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5842489" y="1779601"/>
            <a:ext cx="473401" cy="473401"/>
            <a:chOff x="5842489" y="1703401"/>
            <a:chExt cx="473400" cy="473400"/>
          </a:xfrm>
        </p:grpSpPr>
        <p:sp>
          <p:nvSpPr>
            <p:cNvPr id="542" name="Google Shape;542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601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5</a:t>
              </a:r>
              <a:endParaRPr sz="60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544" name="Google Shape;544;p39"/>
          <p:cNvGrpSpPr/>
          <p:nvPr/>
        </p:nvGrpSpPr>
        <p:grpSpPr>
          <a:xfrm>
            <a:off x="6880814" y="3652500"/>
            <a:ext cx="473401" cy="473401"/>
            <a:chOff x="6880814" y="3576300"/>
            <a:chExt cx="473400" cy="473400"/>
          </a:xfrm>
        </p:grpSpPr>
        <p:sp>
          <p:nvSpPr>
            <p:cNvPr id="545" name="Google Shape;545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601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6</a:t>
              </a:r>
              <a:endParaRPr sz="60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852738" y="3652500"/>
            <a:ext cx="473401" cy="473401"/>
            <a:chOff x="4852739" y="3576300"/>
            <a:chExt cx="473400" cy="473400"/>
          </a:xfrm>
        </p:grpSpPr>
        <p:sp>
          <p:nvSpPr>
            <p:cNvPr id="548" name="Google Shape;548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601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4</a:t>
              </a:r>
              <a:endParaRPr sz="60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2824663" y="3652500"/>
            <a:ext cx="473401" cy="473401"/>
            <a:chOff x="2824664" y="3576300"/>
            <a:chExt cx="473400" cy="473400"/>
          </a:xfrm>
        </p:grpSpPr>
        <p:sp>
          <p:nvSpPr>
            <p:cNvPr id="551" name="Google Shape;551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601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2</a:t>
              </a:r>
              <a:endParaRPr sz="60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553" name="Google Shape;553;p39"/>
          <p:cNvSpPr txBox="1"/>
          <p:nvPr/>
        </p:nvSpPr>
        <p:spPr>
          <a:xfrm>
            <a:off x="1446889" y="1215069"/>
            <a:ext cx="128640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9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Sagar all rent properties </a:t>
            </a:r>
          </a:p>
          <a:p>
            <a:pPr algn="ctr"/>
            <a:r>
              <a:rPr lang="en-US" sz="9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on </a:t>
            </a:r>
            <a:r>
              <a:rPr lang="en-US" sz="900" dirty="0" err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RoomsNearYou</a:t>
            </a:r>
            <a:r>
              <a:rPr lang="en-US" sz="9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endParaRPr sz="900"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4" name="Google Shape;554;p39"/>
          <p:cNvSpPr txBox="1"/>
          <p:nvPr/>
        </p:nvSpPr>
        <p:spPr>
          <a:xfrm>
            <a:off x="3377205" y="1232302"/>
            <a:ext cx="1286400" cy="37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9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Adding small businesses like tiffin centers, groceries, etc..</a:t>
            </a:r>
            <a:endParaRPr sz="900"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5" name="Google Shape;555;p39"/>
          <p:cNvSpPr txBox="1"/>
          <p:nvPr/>
        </p:nvSpPr>
        <p:spPr>
          <a:xfrm>
            <a:off x="5435989" y="1135649"/>
            <a:ext cx="128640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9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Adding features to</a:t>
            </a:r>
          </a:p>
          <a:p>
            <a:pPr algn="ctr"/>
            <a:r>
              <a:rPr lang="en-US" sz="9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find roommates.</a:t>
            </a:r>
            <a:endParaRPr sz="900"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6" name="Google Shape;556;p39"/>
          <p:cNvSpPr txBox="1"/>
          <p:nvPr/>
        </p:nvSpPr>
        <p:spPr>
          <a:xfrm>
            <a:off x="2259740" y="4053427"/>
            <a:ext cx="155467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9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We will add furniture on rent feature in </a:t>
            </a:r>
            <a:r>
              <a:rPr lang="en-US" sz="900" dirty="0" err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roomsnearyou</a:t>
            </a:r>
            <a:r>
              <a:rPr lang="en-US" sz="9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 and try to cover tier 1,2,3 cities</a:t>
            </a:r>
          </a:p>
        </p:txBody>
      </p:sp>
      <p:sp>
        <p:nvSpPr>
          <p:cNvPr id="557" name="Google Shape;557;p39"/>
          <p:cNvSpPr txBox="1"/>
          <p:nvPr/>
        </p:nvSpPr>
        <p:spPr>
          <a:xfrm>
            <a:off x="4446254" y="4139800"/>
            <a:ext cx="128640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9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Include local services</a:t>
            </a:r>
          </a:p>
          <a:p>
            <a:pPr algn="ctr"/>
            <a:r>
              <a:rPr lang="en-US" sz="9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like plumber, electricians, etc.  </a:t>
            </a:r>
            <a:endParaRPr sz="900"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8" name="Google Shape;558;p39"/>
          <p:cNvSpPr txBox="1"/>
          <p:nvPr/>
        </p:nvSpPr>
        <p:spPr>
          <a:xfrm>
            <a:off x="6474334" y="4139800"/>
            <a:ext cx="128640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9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Adding buying properties like Home, flats, plot, lands , etc.</a:t>
            </a:r>
            <a:endParaRPr sz="900"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9" name="Google Shape;559;p39"/>
          <p:cNvSpPr/>
          <p:nvPr/>
        </p:nvSpPr>
        <p:spPr>
          <a:xfrm>
            <a:off x="607501" y="954154"/>
            <a:ext cx="201499" cy="20149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18900044" scaled="0"/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>
            <a:spLocks noGrp="1"/>
          </p:cNvSpPr>
          <p:nvPr>
            <p:ph type="body" idx="4294967295"/>
          </p:nvPr>
        </p:nvSpPr>
        <p:spPr>
          <a:xfrm>
            <a:off x="1150250" y="691625"/>
            <a:ext cx="3095401" cy="37602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" b="1" dirty="0">
                <a:latin typeface="Red Hat Display"/>
                <a:ea typeface="Red Hat Display"/>
                <a:cs typeface="Red Hat Display"/>
                <a:sym typeface="Red Hat Display"/>
              </a:rPr>
              <a:t>Mobile Application</a:t>
            </a:r>
            <a:endParaRPr b="1" dirty="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1" dirty="0">
                <a:solidFill>
                  <a:schemeClr val="lt1"/>
                </a:solidFill>
              </a:rPr>
              <a:t>Mobile application view of RoomsNearYou.</a:t>
            </a:r>
            <a:endParaRPr sz="1801" dirty="0">
              <a:solidFill>
                <a:schemeClr val="lt1"/>
              </a:solidFill>
            </a:endParaRPr>
          </a:p>
        </p:txBody>
      </p:sp>
      <p:sp>
        <p:nvSpPr>
          <p:cNvPr id="402" name="Google Shape;402;p31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12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03" name="Google Shape;403;p31"/>
          <p:cNvGrpSpPr/>
          <p:nvPr/>
        </p:nvGrpSpPr>
        <p:grpSpPr>
          <a:xfrm>
            <a:off x="5563404" y="650964"/>
            <a:ext cx="1852076" cy="3841575"/>
            <a:chOff x="2547150" y="238125"/>
            <a:chExt cx="2525675" cy="5238750"/>
          </a:xfrm>
        </p:grpSpPr>
        <p:sp>
          <p:nvSpPr>
            <p:cNvPr id="404" name="Google Shape;404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sp>
        <p:nvSpPr>
          <p:cNvPr id="409" name="Google Shape;409;p31"/>
          <p:cNvSpPr/>
          <p:nvPr/>
        </p:nvSpPr>
        <p:spPr>
          <a:xfrm>
            <a:off x="627652" y="2436843"/>
            <a:ext cx="155758" cy="26978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CD432-5EA2-484D-8E86-FE06B98FC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5"/>
          <a:stretch/>
        </p:blipFill>
        <p:spPr>
          <a:xfrm>
            <a:off x="5602871" y="995817"/>
            <a:ext cx="1764956" cy="31449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18900044" scaled="0"/>
        </a:gra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13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28" name="Google Shape;428;p33"/>
          <p:cNvGrpSpPr/>
          <p:nvPr/>
        </p:nvGrpSpPr>
        <p:grpSpPr>
          <a:xfrm>
            <a:off x="3938375" y="1241129"/>
            <a:ext cx="4542204" cy="2661225"/>
            <a:chOff x="3938374" y="1241129"/>
            <a:chExt cx="4542205" cy="2661224"/>
          </a:xfrm>
        </p:grpSpPr>
        <p:sp>
          <p:nvSpPr>
            <p:cNvPr id="429" name="Google Shape;429;p33"/>
            <p:cNvSpPr/>
            <p:nvPr/>
          </p:nvSpPr>
          <p:spPr>
            <a:xfrm>
              <a:off x="43098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180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39383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180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39383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180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58727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180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4" name="Google Shape;434;p33"/>
          <p:cNvSpPr txBox="1">
            <a:spLocks noGrp="1"/>
          </p:cNvSpPr>
          <p:nvPr>
            <p:ph type="body" idx="4294967295"/>
          </p:nvPr>
        </p:nvSpPr>
        <p:spPr>
          <a:xfrm>
            <a:off x="1150250" y="691625"/>
            <a:ext cx="2842850" cy="37602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" b="1" dirty="0">
                <a:latin typeface="Red Hat Display"/>
                <a:ea typeface="Red Hat Display"/>
                <a:cs typeface="Red Hat Display"/>
                <a:sym typeface="Red Hat Display"/>
              </a:rPr>
              <a:t>Desktop project</a:t>
            </a:r>
            <a:endParaRPr b="1" dirty="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1" dirty="0">
                <a:solidFill>
                  <a:schemeClr val="lt1"/>
                </a:solidFill>
              </a:rPr>
              <a:t>Desktop view of RoomsNearYou website, full-responsive in all devices. </a:t>
            </a:r>
          </a:p>
        </p:txBody>
      </p:sp>
      <p:grpSp>
        <p:nvGrpSpPr>
          <p:cNvPr id="435" name="Google Shape;435;p33"/>
          <p:cNvGrpSpPr/>
          <p:nvPr/>
        </p:nvGrpSpPr>
        <p:grpSpPr>
          <a:xfrm>
            <a:off x="593505" y="2454261"/>
            <a:ext cx="248044" cy="234924"/>
            <a:chOff x="881455" y="2767984"/>
            <a:chExt cx="295115" cy="279505"/>
          </a:xfrm>
        </p:grpSpPr>
        <p:sp>
          <p:nvSpPr>
            <p:cNvPr id="436" name="Google Shape;436;p33"/>
            <p:cNvSpPr/>
            <p:nvPr/>
          </p:nvSpPr>
          <p:spPr>
            <a:xfrm>
              <a:off x="956978" y="2986756"/>
              <a:ext cx="144057" cy="60733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881455" y="2767984"/>
              <a:ext cx="295115" cy="21488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4C39DD-31C4-48DA-B887-51CA79182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814" y="1367204"/>
            <a:ext cx="3557936" cy="22709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/>
          <p:cNvSpPr txBox="1">
            <a:spLocks noGrp="1"/>
          </p:cNvSpPr>
          <p:nvPr>
            <p:ph type="title"/>
          </p:nvPr>
        </p:nvSpPr>
        <p:spPr>
          <a:xfrm>
            <a:off x="1044476" y="742576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We Are Seeking For</a:t>
            </a:r>
            <a:endParaRPr dirty="0"/>
          </a:p>
        </p:txBody>
      </p:sp>
      <p:sp>
        <p:nvSpPr>
          <p:cNvPr id="668" name="Google Shape;668;p44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677" name="Google Shape;677;p44"/>
          <p:cNvSpPr/>
          <p:nvPr/>
        </p:nvSpPr>
        <p:spPr>
          <a:xfrm>
            <a:off x="607501" y="954154"/>
            <a:ext cx="201499" cy="20149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BA41C-8FCD-424F-835C-2D55998DAE57}"/>
              </a:ext>
            </a:extLst>
          </p:cNvPr>
          <p:cNvSpPr/>
          <p:nvPr/>
        </p:nvSpPr>
        <p:spPr>
          <a:xfrm>
            <a:off x="1044476" y="1522917"/>
            <a:ext cx="6974986" cy="2010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dirty="0"/>
              <a:t>We want mentorship for how to market and grow our startup.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dirty="0"/>
              <a:t>We are looking for funding / Grant from which we can use that fund for marketing,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/>
              <a:t>       tech and other necessary things for our startup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/>
              <a:t>3.    We are looking for some staff ( Marketing &amp; sales, tech, and other)</a:t>
            </a:r>
          </a:p>
          <a:p>
            <a:pPr marL="342900" indent="-342900">
              <a:spcAft>
                <a:spcPts val="800"/>
              </a:spcAft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2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/>
          <p:cNvSpPr txBox="1">
            <a:spLocks noGrp="1"/>
          </p:cNvSpPr>
          <p:nvPr>
            <p:ph type="title"/>
          </p:nvPr>
        </p:nvSpPr>
        <p:spPr>
          <a:xfrm>
            <a:off x="1044476" y="742576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Marketing Straggles</a:t>
            </a:r>
            <a:endParaRPr dirty="0"/>
          </a:p>
        </p:txBody>
      </p:sp>
      <p:sp>
        <p:nvSpPr>
          <p:cNvPr id="668" name="Google Shape;668;p44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677" name="Google Shape;677;p44"/>
          <p:cNvSpPr/>
          <p:nvPr/>
        </p:nvSpPr>
        <p:spPr>
          <a:xfrm>
            <a:off x="607501" y="954154"/>
            <a:ext cx="201499" cy="20149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BA41C-8FCD-424F-835C-2D55998DAE57}"/>
              </a:ext>
            </a:extLst>
          </p:cNvPr>
          <p:cNvSpPr/>
          <p:nvPr/>
        </p:nvSpPr>
        <p:spPr>
          <a:xfrm>
            <a:off x="1044476" y="1522917"/>
            <a:ext cx="6495689" cy="2436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dirty="0"/>
              <a:t>We are mostly focused on digital social media marketing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dirty="0"/>
              <a:t>We are also working in the field of offline marketing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dirty="0"/>
              <a:t>We are trying to market our business through verbal and referral marketing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dirty="0"/>
              <a:t>We are planning to host / sponsor events and parties.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dirty="0"/>
              <a:t>We are providing T-shirt, Mug and other gadgets. </a:t>
            </a:r>
          </a:p>
          <a:p>
            <a:pPr marL="342900" indent="-342900">
              <a:spcAft>
                <a:spcPts val="800"/>
              </a:spcAft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92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/>
          <p:cNvSpPr txBox="1">
            <a:spLocks noGrp="1"/>
          </p:cNvSpPr>
          <p:nvPr>
            <p:ph type="title"/>
          </p:nvPr>
        </p:nvSpPr>
        <p:spPr>
          <a:xfrm>
            <a:off x="1044476" y="742576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Our Team</a:t>
            </a:r>
            <a:endParaRPr dirty="0"/>
          </a:p>
        </p:txBody>
      </p:sp>
      <p:sp>
        <p:nvSpPr>
          <p:cNvPr id="668" name="Google Shape;668;p44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670" name="Google Shape;670;p44"/>
          <p:cNvSpPr txBox="1"/>
          <p:nvPr/>
        </p:nvSpPr>
        <p:spPr>
          <a:xfrm>
            <a:off x="926117" y="3213156"/>
            <a:ext cx="1680670" cy="48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Arvind Vishwakarma</a:t>
            </a:r>
            <a:br>
              <a:rPr lang="en" sz="1401" dirty="0"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" sz="8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Backend Developer / Mobile Application Developer</a:t>
            </a:r>
            <a:endParaRPr sz="800"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sz="1401" dirty="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72" name="Google Shape;672;p44"/>
          <p:cNvSpPr txBox="1"/>
          <p:nvPr/>
        </p:nvSpPr>
        <p:spPr>
          <a:xfrm>
            <a:off x="2968934" y="3213156"/>
            <a:ext cx="1443900" cy="48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Shrikant Dwivedi</a:t>
            </a:r>
            <a:br>
              <a:rPr lang="en" sz="1401" dirty="0"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" sz="8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Frontend Developer / UI Desiginer </a:t>
            </a:r>
            <a:endParaRPr sz="800"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sz="1401" dirty="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77" name="Google Shape;677;p44"/>
          <p:cNvSpPr/>
          <p:nvPr/>
        </p:nvSpPr>
        <p:spPr>
          <a:xfrm>
            <a:off x="607501" y="954154"/>
            <a:ext cx="201499" cy="20149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  <p:pic>
        <p:nvPicPr>
          <p:cNvPr id="4098" name="Picture 2" descr="Profile photo of Shrikant dwivedi">
            <a:extLst>
              <a:ext uri="{FF2B5EF4-FFF2-40B4-BE49-F238E27FC236}">
                <a16:creationId xmlns:a16="http://schemas.microsoft.com/office/drawing/2014/main" id="{C2135825-3B22-4125-AD15-D59D94EE8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r="1"/>
          <a:stretch/>
        </p:blipFill>
        <p:spPr bwMode="auto">
          <a:xfrm>
            <a:off x="2968936" y="1643332"/>
            <a:ext cx="1443899" cy="1486357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A52C52-7AC8-46E3-9AF6-C26F1C1A96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77" b="34004"/>
          <a:stretch/>
        </p:blipFill>
        <p:spPr>
          <a:xfrm>
            <a:off x="1097192" y="1565731"/>
            <a:ext cx="1443899" cy="1563959"/>
          </a:xfrm>
          <a:prstGeom prst="ellipse">
            <a:avLst/>
          </a:prstGeom>
          <a:ln w="63500" cap="rnd">
            <a:noFill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>
            <a:spLocks noGrp="1"/>
          </p:cNvSpPr>
          <p:nvPr>
            <p:ph type="ctrTitle" idx="4294967295"/>
          </p:nvPr>
        </p:nvSpPr>
        <p:spPr>
          <a:xfrm>
            <a:off x="1193501" y="753176"/>
            <a:ext cx="4185001" cy="11598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8201" dirty="0"/>
              <a:t>Thanks!</a:t>
            </a:r>
            <a:endParaRPr sz="8201" dirty="0"/>
          </a:p>
        </p:txBody>
      </p:sp>
      <p:sp>
        <p:nvSpPr>
          <p:cNvPr id="443" name="Google Shape;443;p34"/>
          <p:cNvSpPr txBox="1">
            <a:spLocks noGrp="1"/>
          </p:cNvSpPr>
          <p:nvPr>
            <p:ph type="subTitle" idx="4294967295"/>
          </p:nvPr>
        </p:nvSpPr>
        <p:spPr>
          <a:xfrm>
            <a:off x="1193501" y="1806326"/>
            <a:ext cx="4185001" cy="152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201" b="1" dirty="0"/>
              <a:t>Any questions?</a:t>
            </a:r>
            <a:br>
              <a:rPr lang="en" sz="2201" dirty="0"/>
            </a:br>
            <a:r>
              <a:rPr lang="en" sz="2201" dirty="0"/>
              <a:t>You can find us at:</a:t>
            </a:r>
            <a:endParaRPr sz="2201" dirty="0"/>
          </a:p>
          <a:p>
            <a:pPr marL="457206" indent="-368305">
              <a:spcBef>
                <a:spcPts val="800"/>
              </a:spcBef>
              <a:buSzPts val="2200"/>
            </a:pPr>
            <a:r>
              <a:rPr lang="en-US" sz="2201" dirty="0"/>
              <a:t>roomsnearyou.in</a:t>
            </a:r>
            <a:endParaRPr sz="2201" dirty="0"/>
          </a:p>
          <a:p>
            <a:pPr marL="457206" indent="-368305">
              <a:buSzPts val="2200"/>
            </a:pPr>
            <a:r>
              <a:rPr lang="en" sz="2201" dirty="0"/>
              <a:t>roomsnearyou@gmail.com</a:t>
            </a:r>
            <a:endParaRPr sz="1600" b="1" dirty="0"/>
          </a:p>
        </p:txBody>
      </p:sp>
      <p:sp>
        <p:nvSpPr>
          <p:cNvPr id="445" name="Google Shape;445;p34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620179" y="2485433"/>
            <a:ext cx="192299" cy="17261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  <p:pic>
        <p:nvPicPr>
          <p:cNvPr id="1026" name="Picture 2" descr="Instagram Logo PNG | PNGlib – Free PNG Library">
            <a:extLst>
              <a:ext uri="{FF2B5EF4-FFF2-40B4-BE49-F238E27FC236}">
                <a16:creationId xmlns:a16="http://schemas.microsoft.com/office/drawing/2014/main" id="{3CE4CCF0-238E-46D6-B289-BB868C571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0179" y="4324249"/>
            <a:ext cx="192299" cy="19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cebook Logo PNG, Free Download Logo Facebook Clipart - Free Transparent  PNG Logos">
            <a:extLst>
              <a:ext uri="{FF2B5EF4-FFF2-40B4-BE49-F238E27FC236}">
                <a16:creationId xmlns:a16="http://schemas.microsoft.com/office/drawing/2014/main" id="{D7228BA9-B2DC-4D2A-B6FC-862EFE953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20" y="4324249"/>
            <a:ext cx="192299" cy="19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tube logo icon transparent | Youtube logo png, Youtube logo, Youtube  banner template">
            <a:extLst>
              <a:ext uri="{FF2B5EF4-FFF2-40B4-BE49-F238E27FC236}">
                <a16:creationId xmlns:a16="http://schemas.microsoft.com/office/drawing/2014/main" id="{CDE3E7D1-27EF-43E1-A3CE-C61504866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48" y="4304985"/>
            <a:ext cx="326443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ocial-linkedin-circle-512 - Taking Control Of Your Diabetes">
            <a:extLst>
              <a:ext uri="{FF2B5EF4-FFF2-40B4-BE49-F238E27FC236}">
                <a16:creationId xmlns:a16="http://schemas.microsoft.com/office/drawing/2014/main" id="{D6D757C2-1096-4A38-8766-17CE9EB8F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064" y="4300149"/>
            <a:ext cx="230832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D19FEB-7652-43A3-8480-6EE2182B0C00}"/>
              </a:ext>
            </a:extLst>
          </p:cNvPr>
          <p:cNvSpPr txBox="1"/>
          <p:nvPr/>
        </p:nvSpPr>
        <p:spPr>
          <a:xfrm>
            <a:off x="764493" y="4304985"/>
            <a:ext cx="105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ed Hat Display" panose="020B0604020202020204" charset="0"/>
              </a:rPr>
              <a:t>@</a:t>
            </a:r>
            <a:r>
              <a:rPr lang="en-US" sz="900" dirty="0" err="1">
                <a:latin typeface="Red Hat Display" panose="020B0604020202020204" charset="0"/>
              </a:rPr>
              <a:t>roomsnearyou</a:t>
            </a:r>
            <a:endParaRPr lang="en-US" sz="900" dirty="0">
              <a:latin typeface="Red Hat Display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94086C-0CDD-4FCA-91F7-38409774A2E1}"/>
              </a:ext>
            </a:extLst>
          </p:cNvPr>
          <p:cNvSpPr txBox="1"/>
          <p:nvPr/>
        </p:nvSpPr>
        <p:spPr>
          <a:xfrm>
            <a:off x="1966534" y="4313793"/>
            <a:ext cx="105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ed Hat Display" panose="020B0604020202020204" charset="0"/>
              </a:rPr>
              <a:t>@</a:t>
            </a:r>
            <a:r>
              <a:rPr lang="en-US" sz="900" dirty="0" err="1">
                <a:latin typeface="Red Hat Display" panose="020B0604020202020204" charset="0"/>
              </a:rPr>
              <a:t>roomsnearyou</a:t>
            </a:r>
            <a:endParaRPr lang="en-US" sz="900" dirty="0">
              <a:latin typeface="Red Hat Display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09538-3407-49A2-A6F9-BA94F8C28AF1}"/>
              </a:ext>
            </a:extLst>
          </p:cNvPr>
          <p:cNvSpPr txBox="1"/>
          <p:nvPr/>
        </p:nvSpPr>
        <p:spPr>
          <a:xfrm>
            <a:off x="3185752" y="4302569"/>
            <a:ext cx="105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ed Hat Display" panose="020B0604020202020204" charset="0"/>
              </a:rPr>
              <a:t>@</a:t>
            </a:r>
            <a:r>
              <a:rPr lang="en-US" sz="900" dirty="0" err="1">
                <a:latin typeface="Red Hat Display" panose="020B0604020202020204" charset="0"/>
              </a:rPr>
              <a:t>roomsnearyou</a:t>
            </a:r>
            <a:endParaRPr lang="en-US" sz="900" dirty="0">
              <a:latin typeface="Red Hat Display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44F38A-4CAE-4AF1-A96D-C323F7008D57}"/>
              </a:ext>
            </a:extLst>
          </p:cNvPr>
          <p:cNvSpPr txBox="1"/>
          <p:nvPr/>
        </p:nvSpPr>
        <p:spPr>
          <a:xfrm>
            <a:off x="4416118" y="4309443"/>
            <a:ext cx="105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ed Hat Display" panose="020B0604020202020204" charset="0"/>
              </a:rPr>
              <a:t>@</a:t>
            </a:r>
            <a:r>
              <a:rPr lang="en-US" sz="900" dirty="0" err="1">
                <a:latin typeface="Red Hat Display" panose="020B0604020202020204" charset="0"/>
              </a:rPr>
              <a:t>roomsnearyou</a:t>
            </a:r>
            <a:endParaRPr lang="en-US" sz="900" dirty="0">
              <a:latin typeface="Red Hat Display" panose="020B0604020202020204" charset="0"/>
            </a:endParaRPr>
          </a:p>
        </p:txBody>
      </p:sp>
      <p:pic>
        <p:nvPicPr>
          <p:cNvPr id="1042" name="Picture 18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8E3F2FDC-DD16-4B3D-86AB-3518DF452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07" y="2741748"/>
            <a:ext cx="282436" cy="28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Email PNG Download, Email Logo, Icon, Email Symbol, @ PNG - Free Transparent  PNG Logos">
            <a:extLst>
              <a:ext uri="{FF2B5EF4-FFF2-40B4-BE49-F238E27FC236}">
                <a16:creationId xmlns:a16="http://schemas.microsoft.com/office/drawing/2014/main" id="{5E79936F-38B8-4EBF-9A5D-FF95DD137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01" y="3163949"/>
            <a:ext cx="287740" cy="28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ank You,animated Character,gentleman,free Vector - Animated Thank You Png  PNG Image | Transparent PNG Free Download on SeekPNG">
            <a:extLst>
              <a:ext uri="{FF2B5EF4-FFF2-40B4-BE49-F238E27FC236}">
                <a16:creationId xmlns:a16="http://schemas.microsoft.com/office/drawing/2014/main" id="{519AF721-CE38-48F1-861D-EAC61CDB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253" y="530852"/>
            <a:ext cx="2589895" cy="409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6" y="742576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Who We Are ?</a:t>
            </a:r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044475" y="1375877"/>
            <a:ext cx="7145653" cy="30167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3" indent="-285753">
              <a:buClr>
                <a:schemeClr val="dk1"/>
              </a:buClr>
              <a:buSzPts val="1100"/>
            </a:pPr>
            <a:r>
              <a:rPr lang="en-US" sz="1500" dirty="0">
                <a:solidFill>
                  <a:srgbClr val="212529"/>
                </a:solidFill>
                <a:latin typeface="Roboto" panose="02000000000000000000" pitchFamily="2" charset="0"/>
              </a:rPr>
              <a:t>RoomsNearYou</a:t>
            </a:r>
            <a:r>
              <a:rPr lang="en-US" sz="1500" b="1" dirty="0">
                <a:solidFill>
                  <a:srgbClr val="212529"/>
                </a:solidFill>
                <a:latin typeface="Roboto" panose="02000000000000000000" pitchFamily="2" charset="0"/>
              </a:rPr>
              <a:t> </a:t>
            </a:r>
            <a:r>
              <a:rPr lang="en-US" sz="1500" dirty="0">
                <a:solidFill>
                  <a:srgbClr val="212529"/>
                </a:solidFill>
                <a:latin typeface="Roboto" panose="02000000000000000000" pitchFamily="2" charset="0"/>
              </a:rPr>
              <a:t>is the online rooms, apartments, flats, etc. rental aggregation website for peoples in need of independent and comfortable living spaces in our city Sagar.</a:t>
            </a:r>
          </a:p>
          <a:p>
            <a:pPr marL="285753" indent="-285753">
              <a:buClr>
                <a:schemeClr val="dk1"/>
              </a:buClr>
              <a:buSzPts val="1100"/>
            </a:pPr>
            <a:r>
              <a:rPr lang="en-US" sz="1500" dirty="0">
                <a:solidFill>
                  <a:srgbClr val="212529"/>
                </a:solidFill>
                <a:latin typeface="Roboto" panose="02000000000000000000" pitchFamily="2" charset="0"/>
              </a:rPr>
              <a:t>By the partnering with property owners and landlords we provide the verified listing to everyone.  </a:t>
            </a:r>
          </a:p>
          <a:p>
            <a:pPr marL="285753" indent="-285753">
              <a:buClr>
                <a:schemeClr val="dk1"/>
              </a:buClr>
              <a:buSzPts val="1100"/>
            </a:pPr>
            <a:r>
              <a:rPr lang="en-US" sz="1500" dirty="0">
                <a:solidFill>
                  <a:srgbClr val="212529"/>
                </a:solidFill>
                <a:latin typeface="Roboto" panose="02000000000000000000" pitchFamily="2" charset="0"/>
              </a:rPr>
              <a:t>We’re here for anyone, regardless of age or professional status. </a:t>
            </a:r>
          </a:p>
          <a:p>
            <a:pPr marL="285753" indent="-285753">
              <a:buClr>
                <a:schemeClr val="dk1"/>
              </a:buClr>
              <a:buSzPts val="1100"/>
            </a:pPr>
            <a:r>
              <a:rPr lang="en-US" sz="1500" dirty="0">
                <a:solidFill>
                  <a:srgbClr val="212529"/>
                </a:solidFill>
                <a:latin typeface="Roboto" panose="02000000000000000000" pitchFamily="2" charset="0"/>
              </a:rPr>
              <a:t>We show you real photos and high-quality videos of the property and neighborhood.</a:t>
            </a:r>
          </a:p>
          <a:p>
            <a:pPr marL="285753" indent="-285753">
              <a:buClr>
                <a:schemeClr val="dk1"/>
              </a:buClr>
              <a:buSzPts val="1100"/>
            </a:pPr>
            <a:r>
              <a:rPr lang="en-US" sz="1500" dirty="0">
                <a:solidFill>
                  <a:srgbClr val="212529"/>
                </a:solidFill>
                <a:latin typeface="Roboto" panose="02000000000000000000" pitchFamily="2" charset="0"/>
              </a:rPr>
              <a:t>We play a important role between local landlords and tenants by offering excellent customer support in several languages on both sides.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18" name="Google Shape;921;p47">
            <a:extLst>
              <a:ext uri="{FF2B5EF4-FFF2-40B4-BE49-F238E27FC236}">
                <a16:creationId xmlns:a16="http://schemas.microsoft.com/office/drawing/2014/main" id="{333E4789-A054-4BA5-A3BA-38F9E9BF116D}"/>
              </a:ext>
            </a:extLst>
          </p:cNvPr>
          <p:cNvSpPr/>
          <p:nvPr/>
        </p:nvSpPr>
        <p:spPr>
          <a:xfrm>
            <a:off x="603001" y="903590"/>
            <a:ext cx="240220" cy="25326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999390" y="564091"/>
            <a:ext cx="4542085" cy="6300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500" dirty="0"/>
              <a:t>Problem</a:t>
            </a:r>
            <a:endParaRPr sz="35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294967295"/>
          </p:nvPr>
        </p:nvSpPr>
        <p:spPr>
          <a:xfrm>
            <a:off x="999388" y="1194154"/>
            <a:ext cx="4954080" cy="31607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Tenants face lots of difficulties in searching rooms in other city.</a:t>
            </a: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Broker take advantages from both sides and demands some percentage from their rents.</a:t>
            </a: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There are many house owners, who are not honest when rent their property.</a:t>
            </a: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Landlord also search for verified tenants and some of the tenants who fulfill there criteria like, gate close at 8pm, pure veg, only girls/ boys/family.</a:t>
            </a: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There are many other issues like, budget, location, false promise, rent, etc.</a:t>
            </a: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3" indent="-28575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C9011-A857-4C66-9AF9-BEC558EF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417" y="879125"/>
            <a:ext cx="2970009" cy="3278846"/>
          </a:xfrm>
          <a:prstGeom prst="rect">
            <a:avLst/>
          </a:prstGeom>
        </p:spPr>
      </p:pic>
      <p:sp>
        <p:nvSpPr>
          <p:cNvPr id="9" name="Google Shape;1013;p47">
            <a:extLst>
              <a:ext uri="{FF2B5EF4-FFF2-40B4-BE49-F238E27FC236}">
                <a16:creationId xmlns:a16="http://schemas.microsoft.com/office/drawing/2014/main" id="{D9085E83-BCED-4B38-B569-2CBDCCBC7BB5}"/>
              </a:ext>
            </a:extLst>
          </p:cNvPr>
          <p:cNvSpPr/>
          <p:nvPr/>
        </p:nvSpPr>
        <p:spPr>
          <a:xfrm>
            <a:off x="574407" y="2436223"/>
            <a:ext cx="271036" cy="27105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999390" y="564091"/>
            <a:ext cx="4542085" cy="6300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500" dirty="0"/>
              <a:t>Solution</a:t>
            </a:r>
            <a:endParaRPr sz="35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294967295"/>
          </p:nvPr>
        </p:nvSpPr>
        <p:spPr>
          <a:xfrm>
            <a:off x="999389" y="1208438"/>
            <a:ext cx="5253929" cy="31607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RoomsNearYou rental platform lets you find verified tenants without any broker acting as a middleman.</a:t>
            </a: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We make sure that each room is verified and directly from owner.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 </a:t>
            </a: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We directly connect Tenants to verified Landlords to save brokerage.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2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We provide real and updated photographs of rooms, flats ,etc.</a:t>
            </a:r>
            <a:endParaRPr lang="en-US" sz="12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We can provide personal assistant to the tenants.</a:t>
            </a: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Tenants can search and book rooms from anywhere as per their convenience.</a:t>
            </a: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71453" indent="-17145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We provide 24*7 customer support to users.</a:t>
            </a:r>
          </a:p>
          <a:p>
            <a:pPr marL="285753" indent="-28575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11" name="Google Shape;1011;p47">
            <a:extLst>
              <a:ext uri="{FF2B5EF4-FFF2-40B4-BE49-F238E27FC236}">
                <a16:creationId xmlns:a16="http://schemas.microsoft.com/office/drawing/2014/main" id="{66C818CC-852D-4654-BDA0-C8B60C967343}"/>
              </a:ext>
            </a:extLst>
          </p:cNvPr>
          <p:cNvSpPr/>
          <p:nvPr/>
        </p:nvSpPr>
        <p:spPr>
          <a:xfrm>
            <a:off x="561251" y="2417257"/>
            <a:ext cx="308972" cy="308990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  <p:pic>
        <p:nvPicPr>
          <p:cNvPr id="1032" name="Picture 8" descr="Best Premium Businessman with solution Illustration download in PNG &amp;amp;  Vector format">
            <a:extLst>
              <a:ext uri="{FF2B5EF4-FFF2-40B4-BE49-F238E27FC236}">
                <a16:creationId xmlns:a16="http://schemas.microsoft.com/office/drawing/2014/main" id="{A0ADEB8E-0F2F-44CF-9889-DA707A04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424" y="428623"/>
            <a:ext cx="2400300" cy="428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3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AA1D30C1-4367-4947-90D4-4214E8AEC750}"/>
              </a:ext>
            </a:extLst>
          </p:cNvPr>
          <p:cNvSpPr/>
          <p:nvPr/>
        </p:nvSpPr>
        <p:spPr>
          <a:xfrm>
            <a:off x="5544625" y="564479"/>
            <a:ext cx="741072" cy="6493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grpSp>
        <p:nvGrpSpPr>
          <p:cNvPr id="221" name="Google Shape;221;p23"/>
          <p:cNvGrpSpPr/>
          <p:nvPr/>
        </p:nvGrpSpPr>
        <p:grpSpPr>
          <a:xfrm>
            <a:off x="608925" y="892351"/>
            <a:ext cx="210524" cy="333749"/>
            <a:chOff x="899801" y="909674"/>
            <a:chExt cx="250475" cy="397085"/>
          </a:xfrm>
        </p:grpSpPr>
        <p:sp>
          <p:nvSpPr>
            <p:cNvPr id="222" name="Google Shape;222;p23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sp>
        <p:nvSpPr>
          <p:cNvPr id="35" name="Google Shape;96;p14">
            <a:extLst>
              <a:ext uri="{FF2B5EF4-FFF2-40B4-BE49-F238E27FC236}">
                <a16:creationId xmlns:a16="http://schemas.microsoft.com/office/drawing/2014/main" id="{5F73CAF5-DC4E-4196-871C-984FDB0A7EF0}"/>
              </a:ext>
            </a:extLst>
          </p:cNvPr>
          <p:cNvSpPr txBox="1">
            <a:spLocks/>
          </p:cNvSpPr>
          <p:nvPr/>
        </p:nvSpPr>
        <p:spPr>
          <a:xfrm>
            <a:off x="3168657" y="-77821"/>
            <a:ext cx="4542085" cy="63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3000" dirty="0"/>
              <a:t>Business Model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BE9C065-F090-4DD5-AE8D-E89D2EB47B43}"/>
              </a:ext>
            </a:extLst>
          </p:cNvPr>
          <p:cNvSpPr/>
          <p:nvPr/>
        </p:nvSpPr>
        <p:spPr>
          <a:xfrm>
            <a:off x="2715803" y="552241"/>
            <a:ext cx="741072" cy="6493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E9FECF8-E4AA-45C2-BE30-69B3E6C6C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493" y="543650"/>
            <a:ext cx="355691" cy="35569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22C7ECA-6BED-41C0-BE02-3FE175A6E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538" y="556578"/>
            <a:ext cx="355691" cy="3556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94637A-0A0E-4C1E-9328-0388DE1BCE63}"/>
              </a:ext>
            </a:extLst>
          </p:cNvPr>
          <p:cNvSpPr txBox="1"/>
          <p:nvPr/>
        </p:nvSpPr>
        <p:spPr>
          <a:xfrm>
            <a:off x="2762538" y="866056"/>
            <a:ext cx="675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Landlord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27B76B-33A4-46D4-A620-09F93537AA85}"/>
              </a:ext>
            </a:extLst>
          </p:cNvPr>
          <p:cNvSpPr txBox="1"/>
          <p:nvPr/>
        </p:nvSpPr>
        <p:spPr>
          <a:xfrm>
            <a:off x="5586084" y="895220"/>
            <a:ext cx="675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Tenant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C1BA1F-47FA-4DA9-A4DF-97D86E3C3600}"/>
              </a:ext>
            </a:extLst>
          </p:cNvPr>
          <p:cNvSpPr/>
          <p:nvPr/>
        </p:nvSpPr>
        <p:spPr>
          <a:xfrm>
            <a:off x="1772220" y="1226100"/>
            <a:ext cx="649112" cy="56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AF23FB-9E9C-4786-935A-E3B1B0C364EE}"/>
              </a:ext>
            </a:extLst>
          </p:cNvPr>
          <p:cNvSpPr txBox="1"/>
          <p:nvPr/>
        </p:nvSpPr>
        <p:spPr>
          <a:xfrm>
            <a:off x="1787165" y="1267243"/>
            <a:ext cx="6325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Register on Website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581591C-08AF-4EC5-93BB-30A3E7DBD842}"/>
              </a:ext>
            </a:extLst>
          </p:cNvPr>
          <p:cNvSpPr/>
          <p:nvPr/>
        </p:nvSpPr>
        <p:spPr>
          <a:xfrm>
            <a:off x="1758276" y="2101590"/>
            <a:ext cx="649112" cy="56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55AB5E-8E2A-40C2-A063-5C560E5D2535}"/>
              </a:ext>
            </a:extLst>
          </p:cNvPr>
          <p:cNvSpPr/>
          <p:nvPr/>
        </p:nvSpPr>
        <p:spPr>
          <a:xfrm>
            <a:off x="1751426" y="2968702"/>
            <a:ext cx="649112" cy="56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8C7251-BD58-423E-A5AB-6B713AC4EEB8}"/>
              </a:ext>
            </a:extLst>
          </p:cNvPr>
          <p:cNvSpPr txBox="1"/>
          <p:nvPr/>
        </p:nvSpPr>
        <p:spPr>
          <a:xfrm>
            <a:off x="1755979" y="2141241"/>
            <a:ext cx="6325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Room 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D97FC-7881-4536-BE65-FCC63D612DAC}"/>
              </a:ext>
            </a:extLst>
          </p:cNvPr>
          <p:cNvSpPr txBox="1"/>
          <p:nvPr/>
        </p:nvSpPr>
        <p:spPr>
          <a:xfrm>
            <a:off x="1751425" y="2990020"/>
            <a:ext cx="6325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List Your Room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E7B47F-78B4-4F77-A64E-2EDA9C63DD75}"/>
              </a:ext>
            </a:extLst>
          </p:cNvPr>
          <p:cNvSpPr/>
          <p:nvPr/>
        </p:nvSpPr>
        <p:spPr>
          <a:xfrm>
            <a:off x="6666197" y="1260358"/>
            <a:ext cx="682638" cy="5981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2E9431-183C-4CD4-9869-0B93ABFC3DBD}"/>
              </a:ext>
            </a:extLst>
          </p:cNvPr>
          <p:cNvSpPr txBox="1"/>
          <p:nvPr/>
        </p:nvSpPr>
        <p:spPr>
          <a:xfrm>
            <a:off x="6681133" y="1228065"/>
            <a:ext cx="63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Search &amp; Choose Room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044AAC6-C1C1-48E6-AF1A-BECC510A3E7D}"/>
              </a:ext>
            </a:extLst>
          </p:cNvPr>
          <p:cNvSpPr/>
          <p:nvPr/>
        </p:nvSpPr>
        <p:spPr>
          <a:xfrm>
            <a:off x="6670329" y="2144905"/>
            <a:ext cx="682638" cy="5981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1E95F9-23E8-4079-B174-9D7D767E4E8E}"/>
              </a:ext>
            </a:extLst>
          </p:cNvPr>
          <p:cNvSpPr/>
          <p:nvPr/>
        </p:nvSpPr>
        <p:spPr>
          <a:xfrm>
            <a:off x="6670329" y="2999186"/>
            <a:ext cx="682638" cy="5981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6D4CB3-70D3-4D9D-8838-9278FE8E18A3}"/>
              </a:ext>
            </a:extLst>
          </p:cNvPr>
          <p:cNvSpPr txBox="1"/>
          <p:nvPr/>
        </p:nvSpPr>
        <p:spPr>
          <a:xfrm>
            <a:off x="6587544" y="3024085"/>
            <a:ext cx="8482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Contact &amp; Fix Appointment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A94E9A-04F1-4E81-8D5C-F951B6054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854" y="2181939"/>
            <a:ext cx="910060" cy="910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F4841C6-B710-4788-BD5A-BA69A170F831}"/>
              </a:ext>
            </a:extLst>
          </p:cNvPr>
          <p:cNvSpPr/>
          <p:nvPr/>
        </p:nvSpPr>
        <p:spPr>
          <a:xfrm>
            <a:off x="4180051" y="3407283"/>
            <a:ext cx="593089" cy="568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E6D06A-D1B7-4EDA-A7E9-778CF8CEEDC3}"/>
              </a:ext>
            </a:extLst>
          </p:cNvPr>
          <p:cNvSpPr txBox="1"/>
          <p:nvPr/>
        </p:nvSpPr>
        <p:spPr>
          <a:xfrm>
            <a:off x="4160328" y="3507017"/>
            <a:ext cx="63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Website Earn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3E5E66-FBF6-416F-A054-DCDC8DA39D70}"/>
              </a:ext>
            </a:extLst>
          </p:cNvPr>
          <p:cNvSpPr txBox="1"/>
          <p:nvPr/>
        </p:nvSpPr>
        <p:spPr>
          <a:xfrm>
            <a:off x="1356746" y="4372778"/>
            <a:ext cx="1429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Subscription Fees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920DF7-F34D-4D7E-8915-07147FF48555}"/>
              </a:ext>
            </a:extLst>
          </p:cNvPr>
          <p:cNvSpPr txBox="1"/>
          <p:nvPr/>
        </p:nvSpPr>
        <p:spPr>
          <a:xfrm>
            <a:off x="3760237" y="4372778"/>
            <a:ext cx="1429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Additional Services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15FA0B-238A-4792-80C7-BDED3623A565}"/>
              </a:ext>
            </a:extLst>
          </p:cNvPr>
          <p:cNvSpPr txBox="1"/>
          <p:nvPr/>
        </p:nvSpPr>
        <p:spPr>
          <a:xfrm>
            <a:off x="6292597" y="4368110"/>
            <a:ext cx="1429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Advertisements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62015DE-CBBA-4445-8E0D-29E0F1B71D5B}"/>
              </a:ext>
            </a:extLst>
          </p:cNvPr>
          <p:cNvCxnSpPr>
            <a:cxnSpLocks/>
            <a:stCxn id="2" idx="2"/>
            <a:endCxn id="43" idx="0"/>
          </p:cNvCxnSpPr>
          <p:nvPr/>
        </p:nvCxnSpPr>
        <p:spPr>
          <a:xfrm rot="10800000" flipV="1">
            <a:off x="2096777" y="876932"/>
            <a:ext cx="619027" cy="349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401B23-DBFA-49F7-8259-184E6FD7465F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2082832" y="1794900"/>
            <a:ext cx="13944" cy="30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FD9D84-515C-4858-917D-0BB7DB245883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 flipH="1">
            <a:off x="2075982" y="2670390"/>
            <a:ext cx="6850" cy="29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451E72D-15D3-43F7-BC8E-545285297AD8}"/>
              </a:ext>
            </a:extLst>
          </p:cNvPr>
          <p:cNvCxnSpPr>
            <a:cxnSpLocks/>
            <a:stCxn id="42" idx="6"/>
            <a:endCxn id="51" idx="0"/>
          </p:cNvCxnSpPr>
          <p:nvPr/>
        </p:nvCxnSpPr>
        <p:spPr>
          <a:xfrm>
            <a:off x="6285697" y="889170"/>
            <a:ext cx="721819" cy="371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F8B3F0-37FE-4621-9913-7CD685173499}"/>
              </a:ext>
            </a:extLst>
          </p:cNvPr>
          <p:cNvCxnSpPr>
            <a:stCxn id="51" idx="4"/>
            <a:endCxn id="53" idx="0"/>
          </p:cNvCxnSpPr>
          <p:nvPr/>
        </p:nvCxnSpPr>
        <p:spPr>
          <a:xfrm>
            <a:off x="7007516" y="1858536"/>
            <a:ext cx="4132" cy="286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E1CF36-082F-4666-A9C4-BE3870535AC8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>
            <a:off x="7011648" y="2743083"/>
            <a:ext cx="0" cy="25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9B5C61F-D8E9-407F-8B4E-D9B8CBD3D434}"/>
              </a:ext>
            </a:extLst>
          </p:cNvPr>
          <p:cNvCxnSpPr>
            <a:cxnSpLocks/>
            <a:stCxn id="55" idx="2"/>
            <a:endCxn id="9" idx="3"/>
          </p:cNvCxnSpPr>
          <p:nvPr/>
        </p:nvCxnSpPr>
        <p:spPr>
          <a:xfrm rot="10800000">
            <a:off x="4939915" y="2636969"/>
            <a:ext cx="1730415" cy="661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15C8C95-454E-46A8-A6EC-7C53BD5C1E36}"/>
              </a:ext>
            </a:extLst>
          </p:cNvPr>
          <p:cNvCxnSpPr>
            <a:cxnSpLocks/>
            <a:stCxn id="48" idx="6"/>
            <a:endCxn id="9" idx="1"/>
          </p:cNvCxnSpPr>
          <p:nvPr/>
        </p:nvCxnSpPr>
        <p:spPr>
          <a:xfrm flipV="1">
            <a:off x="2400538" y="2636969"/>
            <a:ext cx="1629316" cy="616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B80F003-3D5D-42D9-8A0D-E7F74FD8CC4B}"/>
              </a:ext>
            </a:extLst>
          </p:cNvPr>
          <p:cNvSpPr txBox="1"/>
          <p:nvPr/>
        </p:nvSpPr>
        <p:spPr>
          <a:xfrm>
            <a:off x="6691248" y="2171991"/>
            <a:ext cx="6325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Register on Website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4D9A33-2B71-4744-B64D-7A38C8B669D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4476596" y="3091999"/>
            <a:ext cx="8288" cy="31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3186076-C8D5-4D55-B55E-25DB0AC089D1}"/>
              </a:ext>
            </a:extLst>
          </p:cNvPr>
          <p:cNvCxnSpPr>
            <a:stCxn id="10" idx="4"/>
            <a:endCxn id="64" idx="0"/>
          </p:cNvCxnSpPr>
          <p:nvPr/>
        </p:nvCxnSpPr>
        <p:spPr>
          <a:xfrm flipH="1">
            <a:off x="4475156" y="3976083"/>
            <a:ext cx="1440" cy="39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549FDA57-AF04-46DD-8BD0-2D04FBAA290D}"/>
              </a:ext>
            </a:extLst>
          </p:cNvPr>
          <p:cNvCxnSpPr>
            <a:stCxn id="62" idx="1"/>
            <a:endCxn id="63" idx="0"/>
          </p:cNvCxnSpPr>
          <p:nvPr/>
        </p:nvCxnSpPr>
        <p:spPr>
          <a:xfrm rot="10800000" flipV="1">
            <a:off x="2071666" y="3691682"/>
            <a:ext cx="2088663" cy="681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CCDDD4C-2CE5-42B3-84E7-D6376CABC357}"/>
              </a:ext>
            </a:extLst>
          </p:cNvPr>
          <p:cNvCxnSpPr>
            <a:stCxn id="62" idx="3"/>
            <a:endCxn id="65" idx="0"/>
          </p:cNvCxnSpPr>
          <p:nvPr/>
        </p:nvCxnSpPr>
        <p:spPr>
          <a:xfrm>
            <a:off x="4792862" y="3691683"/>
            <a:ext cx="2214654" cy="676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 txBox="1">
            <a:spLocks noGrp="1"/>
          </p:cNvSpPr>
          <p:nvPr>
            <p:ph type="title" idx="4294967295"/>
          </p:nvPr>
        </p:nvSpPr>
        <p:spPr>
          <a:xfrm>
            <a:off x="470025" y="1"/>
            <a:ext cx="8203801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92" name="Google Shape;592;p42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6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593" name="Google Shape;593;p42"/>
          <p:cNvSpPr txBox="1"/>
          <p:nvPr/>
        </p:nvSpPr>
        <p:spPr>
          <a:xfrm>
            <a:off x="2143305" y="514100"/>
            <a:ext cx="1752324" cy="16097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Key Activities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Manage Property Listings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Payment Management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User Management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Advertisement Management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Assistance to customers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Market Activities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4" name="Google Shape;594;p42"/>
          <p:cNvSpPr txBox="1"/>
          <p:nvPr/>
        </p:nvSpPr>
        <p:spPr>
          <a:xfrm>
            <a:off x="2143305" y="2123834"/>
            <a:ext cx="1752324" cy="135729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Key Resources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Online portal to manage property listing.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Marketing &amp; sales team</a:t>
            </a:r>
            <a:endParaRPr sz="900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5" name="Google Shape;595;p42"/>
          <p:cNvSpPr txBox="1"/>
          <p:nvPr/>
        </p:nvSpPr>
        <p:spPr>
          <a:xfrm>
            <a:off x="3895733" y="514100"/>
            <a:ext cx="1485803" cy="296700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Value Propositions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Connect landlords to tenants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Provide verified tenants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Provide verified properties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Convenient way to find property 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" sz="800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" sz="800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" sz="800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6" name="Google Shape;596;p42"/>
          <p:cNvSpPr txBox="1"/>
          <p:nvPr/>
        </p:nvSpPr>
        <p:spPr>
          <a:xfrm>
            <a:off x="5381565" y="514101"/>
            <a:ext cx="1619100" cy="1483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Customer</a:t>
            </a:r>
            <a:b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Relationships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Easy way to list property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Easy way to rent property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Social Media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24/7 customer support</a:t>
            </a:r>
            <a:endParaRPr sz="900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7" name="Google Shape;597;p42"/>
          <p:cNvSpPr txBox="1"/>
          <p:nvPr/>
        </p:nvSpPr>
        <p:spPr>
          <a:xfrm>
            <a:off x="5381565" y="1997630"/>
            <a:ext cx="1619100" cy="1483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Channels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Website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Mobile Application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Online &amp; Offline Advertisement</a:t>
            </a:r>
            <a:endParaRPr sz="900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8" name="Google Shape;598;p42"/>
          <p:cNvSpPr txBox="1"/>
          <p:nvPr/>
        </p:nvSpPr>
        <p:spPr>
          <a:xfrm>
            <a:off x="7000695" y="514100"/>
            <a:ext cx="1619100" cy="296700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Customer Segments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Landlords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Tenants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Advertisement Clients</a:t>
            </a:r>
            <a:endParaRPr sz="900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9" name="Google Shape;599;p42"/>
          <p:cNvSpPr txBox="1"/>
          <p:nvPr/>
        </p:nvSpPr>
        <p:spPr>
          <a:xfrm>
            <a:off x="524174" y="514100"/>
            <a:ext cx="1619100" cy="296700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Key Partners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Property Owners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Technology Partners</a:t>
            </a:r>
          </a:p>
          <a:p>
            <a:pPr marL="171453" lvl="1" indent="-171453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Property Consultant/ Experts</a:t>
            </a:r>
          </a:p>
          <a:p>
            <a:pPr marL="171453" lvl="1" indent="-171453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Legal Partner</a:t>
            </a:r>
          </a:p>
          <a:p>
            <a:pPr marL="171453" lvl="3" indent="-171453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sz="800" b="1" dirty="0">
              <a:solidFill>
                <a:schemeClr val="bg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00" name="Google Shape;600;p42"/>
          <p:cNvSpPr txBox="1"/>
          <p:nvPr/>
        </p:nvSpPr>
        <p:spPr>
          <a:xfrm>
            <a:off x="524174" y="3481157"/>
            <a:ext cx="4047900" cy="114900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Cost Structure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Technology Cost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Cost of human resources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Advertisement cost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</a:t>
            </a: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ost of operation</a:t>
            </a:r>
            <a:endParaRPr sz="900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01" name="Google Shape;601;p42"/>
          <p:cNvSpPr txBox="1"/>
          <p:nvPr/>
        </p:nvSpPr>
        <p:spPr>
          <a:xfrm>
            <a:off x="4572000" y="3481157"/>
            <a:ext cx="4047900" cy="114900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Revenue Streams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Subscription </a:t>
            </a: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 Plan for landlord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Featured listing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On page advertisment</a:t>
            </a:r>
          </a:p>
          <a:p>
            <a:pPr marL="171453" indent="-17145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02" name="Google Shape;602;p42"/>
          <p:cNvSpPr/>
          <p:nvPr/>
        </p:nvSpPr>
        <p:spPr>
          <a:xfrm>
            <a:off x="4297179" y="3551896"/>
            <a:ext cx="203253" cy="200164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  <p:sp>
        <p:nvSpPr>
          <p:cNvPr id="603" name="Google Shape;603;p42"/>
          <p:cNvSpPr/>
          <p:nvPr/>
        </p:nvSpPr>
        <p:spPr>
          <a:xfrm>
            <a:off x="6726456" y="585061"/>
            <a:ext cx="202668" cy="180208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  <p:sp>
        <p:nvSpPr>
          <p:cNvPr id="604" name="Google Shape;604;p42"/>
          <p:cNvSpPr/>
          <p:nvPr/>
        </p:nvSpPr>
        <p:spPr>
          <a:xfrm>
            <a:off x="1876674" y="585058"/>
            <a:ext cx="194969" cy="193125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  <p:sp>
        <p:nvSpPr>
          <p:cNvPr id="605" name="Google Shape;605;p42"/>
          <p:cNvSpPr/>
          <p:nvPr/>
        </p:nvSpPr>
        <p:spPr>
          <a:xfrm>
            <a:off x="8362783" y="584988"/>
            <a:ext cx="185481" cy="19370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  <p:grpSp>
        <p:nvGrpSpPr>
          <p:cNvPr id="606" name="Google Shape;606;p42"/>
          <p:cNvGrpSpPr/>
          <p:nvPr/>
        </p:nvGrpSpPr>
        <p:grpSpPr>
          <a:xfrm>
            <a:off x="8334314" y="3551936"/>
            <a:ext cx="213922" cy="153794"/>
            <a:chOff x="4604550" y="3714775"/>
            <a:chExt cx="439625" cy="319075"/>
          </a:xfrm>
        </p:grpSpPr>
        <p:sp>
          <p:nvSpPr>
            <p:cNvPr id="607" name="Google Shape;607;p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grpSp>
        <p:nvGrpSpPr>
          <p:cNvPr id="609" name="Google Shape;609;p42"/>
          <p:cNvGrpSpPr/>
          <p:nvPr/>
        </p:nvGrpSpPr>
        <p:grpSpPr>
          <a:xfrm>
            <a:off x="5132787" y="585026"/>
            <a:ext cx="177195" cy="223648"/>
            <a:chOff x="1959600" y="4980625"/>
            <a:chExt cx="364150" cy="464000"/>
          </a:xfrm>
        </p:grpSpPr>
        <p:sp>
          <p:nvSpPr>
            <p:cNvPr id="610" name="Google Shape;610;p4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grpSp>
        <p:nvGrpSpPr>
          <p:cNvPr id="617" name="Google Shape;617;p42"/>
          <p:cNvGrpSpPr/>
          <p:nvPr/>
        </p:nvGrpSpPr>
        <p:grpSpPr>
          <a:xfrm>
            <a:off x="6667038" y="2068411"/>
            <a:ext cx="261925" cy="248882"/>
            <a:chOff x="5233525" y="4954450"/>
            <a:chExt cx="538275" cy="516350"/>
          </a:xfrm>
        </p:grpSpPr>
        <p:sp>
          <p:nvSpPr>
            <p:cNvPr id="618" name="Google Shape;618;p4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grpSp>
        <p:nvGrpSpPr>
          <p:cNvPr id="629" name="Google Shape;629;p42"/>
          <p:cNvGrpSpPr/>
          <p:nvPr/>
        </p:nvGrpSpPr>
        <p:grpSpPr>
          <a:xfrm>
            <a:off x="3589068" y="2168339"/>
            <a:ext cx="266668" cy="240084"/>
            <a:chOff x="4556450" y="4963575"/>
            <a:chExt cx="548025" cy="498100"/>
          </a:xfrm>
        </p:grpSpPr>
        <p:sp>
          <p:nvSpPr>
            <p:cNvPr id="630" name="Google Shape;630;p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sp>
        <p:nvSpPr>
          <p:cNvPr id="635" name="Google Shape;635;p42"/>
          <p:cNvSpPr/>
          <p:nvPr/>
        </p:nvSpPr>
        <p:spPr>
          <a:xfrm>
            <a:off x="3616024" y="575648"/>
            <a:ext cx="213915" cy="211940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grpSp>
        <p:nvGrpSpPr>
          <p:cNvPr id="35" name="Google Shape;953;p47">
            <a:extLst>
              <a:ext uri="{FF2B5EF4-FFF2-40B4-BE49-F238E27FC236}">
                <a16:creationId xmlns:a16="http://schemas.microsoft.com/office/drawing/2014/main" id="{24E5BBF3-C311-4313-8169-4EDF0EDAB0FD}"/>
              </a:ext>
            </a:extLst>
          </p:cNvPr>
          <p:cNvGrpSpPr/>
          <p:nvPr/>
        </p:nvGrpSpPr>
        <p:grpSpPr>
          <a:xfrm>
            <a:off x="595170" y="986774"/>
            <a:ext cx="265326" cy="178325"/>
            <a:chOff x="1607441" y="3717225"/>
            <a:chExt cx="449375" cy="302025"/>
          </a:xfrm>
        </p:grpSpPr>
        <p:sp>
          <p:nvSpPr>
            <p:cNvPr id="36" name="Google Shape;954;p47">
              <a:extLst>
                <a:ext uri="{FF2B5EF4-FFF2-40B4-BE49-F238E27FC236}">
                  <a16:creationId xmlns:a16="http://schemas.microsoft.com/office/drawing/2014/main" id="{5318BA8F-4045-4E5E-8EC8-F53A9F2C06E1}"/>
                </a:ext>
              </a:extLst>
            </p:cNvPr>
            <p:cNvSpPr/>
            <p:nvPr/>
          </p:nvSpPr>
          <p:spPr>
            <a:xfrm>
              <a:off x="1607441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37" name="Google Shape;955;p47">
              <a:extLst>
                <a:ext uri="{FF2B5EF4-FFF2-40B4-BE49-F238E27FC236}">
                  <a16:creationId xmlns:a16="http://schemas.microsoft.com/office/drawing/2014/main" id="{8967459B-539A-4ED0-AEDC-9C0EE34A02B0}"/>
                </a:ext>
              </a:extLst>
            </p:cNvPr>
            <p:cNvSpPr/>
            <p:nvPr/>
          </p:nvSpPr>
          <p:spPr>
            <a:xfrm>
              <a:off x="1607441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38" name="Google Shape;956;p47">
              <a:extLst>
                <a:ext uri="{FF2B5EF4-FFF2-40B4-BE49-F238E27FC236}">
                  <a16:creationId xmlns:a16="http://schemas.microsoft.com/office/drawing/2014/main" id="{1F45B23B-44FC-4DD5-922B-54EC9EA9D127}"/>
                </a:ext>
              </a:extLst>
            </p:cNvPr>
            <p:cNvSpPr/>
            <p:nvPr/>
          </p:nvSpPr>
          <p:spPr>
            <a:xfrm>
              <a:off x="1607441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39" name="Google Shape;957;p47">
              <a:extLst>
                <a:ext uri="{FF2B5EF4-FFF2-40B4-BE49-F238E27FC236}">
                  <a16:creationId xmlns:a16="http://schemas.microsoft.com/office/drawing/2014/main" id="{96714874-5353-4A68-9DCB-C5531754DC7E}"/>
                </a:ext>
              </a:extLst>
            </p:cNvPr>
            <p:cNvSpPr/>
            <p:nvPr/>
          </p:nvSpPr>
          <p:spPr>
            <a:xfrm>
              <a:off x="1665266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40" name="Google Shape;958;p47">
              <a:extLst>
                <a:ext uri="{FF2B5EF4-FFF2-40B4-BE49-F238E27FC236}">
                  <a16:creationId xmlns:a16="http://schemas.microsoft.com/office/drawing/2014/main" id="{CF229FF4-8C50-46CE-A681-0FD27B21B861}"/>
                </a:ext>
              </a:extLst>
            </p:cNvPr>
            <p:cNvSpPr/>
            <p:nvPr/>
          </p:nvSpPr>
          <p:spPr>
            <a:xfrm>
              <a:off x="1665266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41" name="Google Shape;959;p47">
              <a:extLst>
                <a:ext uri="{FF2B5EF4-FFF2-40B4-BE49-F238E27FC236}">
                  <a16:creationId xmlns:a16="http://schemas.microsoft.com/office/drawing/2014/main" id="{64D4746E-D11B-4549-9AA5-817577A09C1E}"/>
                </a:ext>
              </a:extLst>
            </p:cNvPr>
            <p:cNvSpPr/>
            <p:nvPr/>
          </p:nvSpPr>
          <p:spPr>
            <a:xfrm>
              <a:off x="1935616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sp>
        <p:nvSpPr>
          <p:cNvPr id="50" name="Google Shape;96;p14">
            <a:extLst>
              <a:ext uri="{FF2B5EF4-FFF2-40B4-BE49-F238E27FC236}">
                <a16:creationId xmlns:a16="http://schemas.microsoft.com/office/drawing/2014/main" id="{1F04C5CF-71CF-462B-90E4-005833F856B0}"/>
              </a:ext>
            </a:extLst>
          </p:cNvPr>
          <p:cNvSpPr txBox="1">
            <a:spLocks/>
          </p:cNvSpPr>
          <p:nvPr/>
        </p:nvSpPr>
        <p:spPr>
          <a:xfrm>
            <a:off x="3451297" y="0"/>
            <a:ext cx="4542085" cy="63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3001" dirty="0"/>
              <a:t>Revenue Model </a:t>
            </a:r>
          </a:p>
        </p:txBody>
      </p:sp>
      <p:graphicFrame>
        <p:nvGraphicFramePr>
          <p:cNvPr id="54" name="Google Shape;773;p46">
            <a:extLst>
              <a:ext uri="{FF2B5EF4-FFF2-40B4-BE49-F238E27FC236}">
                <a16:creationId xmlns:a16="http://schemas.microsoft.com/office/drawing/2014/main" id="{89139ADF-DDF6-4600-A9DD-72C9A81A8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689537"/>
              </p:ext>
            </p:extLst>
          </p:nvPr>
        </p:nvGraphicFramePr>
        <p:xfrm>
          <a:off x="1069032" y="602210"/>
          <a:ext cx="7005936" cy="4028040"/>
        </p:xfrm>
        <a:graphic>
          <a:graphicData uri="http://schemas.openxmlformats.org/drawingml/2006/table">
            <a:tbl>
              <a:tblPr>
                <a:noFill/>
                <a:tableStyleId>{8750AF5C-1CCD-4E7A-9779-E25E6EAF9B9C}</a:tableStyleId>
              </a:tblPr>
              <a:tblGrid>
                <a:gridCol w="233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5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lt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Free Pack</a:t>
                      </a:r>
                      <a:endParaRPr sz="1500" b="1" dirty="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lt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Standard Pack</a:t>
                      </a:r>
                      <a:endParaRPr sz="1500" b="1" dirty="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lt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Premium Pack</a:t>
                      </a:r>
                      <a:endParaRPr sz="1500" b="1" dirty="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Validity: 30 Days</a:t>
                      </a: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Validity: 90 Days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Validity: 90 Days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ID Verified Tenants</a:t>
                      </a: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ID Verified Tenants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ID Verified Tenants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Unlimited Bookings</a:t>
                      </a: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Unlimited Bookings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Unlimited Bookings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Customer Support</a:t>
                      </a: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Customer Support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Customer Support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Expert Photoshoot</a:t>
                      </a: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Expert Photoshoot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Verified Property Tag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Verified Property Tag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44374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Digitally Promoted</a:t>
                      </a: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Digitally Promoted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983395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Expert Video Shoot</a:t>
                      </a: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Featured Listing </a:t>
                      </a: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573514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Trusted Landlord Tag</a:t>
                      </a:r>
                      <a:endParaRPr sz="80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781708"/>
                  </a:ext>
                </a:extLst>
              </a:tr>
            </a:tbl>
          </a:graphicData>
        </a:graphic>
      </p:graphicFrame>
      <p:pic>
        <p:nvPicPr>
          <p:cNvPr id="1032" name="Picture 8" descr="Red Cross Mark PNG Transparent Images | PNG All">
            <a:extLst>
              <a:ext uri="{FF2B5EF4-FFF2-40B4-BE49-F238E27FC236}">
                <a16:creationId xmlns:a16="http://schemas.microsoft.com/office/drawing/2014/main" id="{01CB6D9E-9E6A-417E-AB52-3D70A0936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54" y="2571750"/>
            <a:ext cx="239544" cy="2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Red Cross Mark PNG Transparent Images | PNG All">
            <a:extLst>
              <a:ext uri="{FF2B5EF4-FFF2-40B4-BE49-F238E27FC236}">
                <a16:creationId xmlns:a16="http://schemas.microsoft.com/office/drawing/2014/main" id="{EDFAE061-873B-48CB-82CA-A5012403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54" y="2931674"/>
            <a:ext cx="239544" cy="2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Red Cross Mark PNG Transparent Images | PNG All">
            <a:extLst>
              <a:ext uri="{FF2B5EF4-FFF2-40B4-BE49-F238E27FC236}">
                <a16:creationId xmlns:a16="http://schemas.microsoft.com/office/drawing/2014/main" id="{F5C03258-DCC6-4CE0-AEDD-BFCD971A9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54" y="3291598"/>
            <a:ext cx="239544" cy="2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Red Cross Mark PNG Transparent Images | PNG All">
            <a:extLst>
              <a:ext uri="{FF2B5EF4-FFF2-40B4-BE49-F238E27FC236}">
                <a16:creationId xmlns:a16="http://schemas.microsoft.com/office/drawing/2014/main" id="{C5DEAE89-F761-4837-9EF8-F42EC4853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54" y="3651522"/>
            <a:ext cx="239544" cy="2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8" descr="Red Cross Mark PNG Transparent Images | PNG All">
            <a:extLst>
              <a:ext uri="{FF2B5EF4-FFF2-40B4-BE49-F238E27FC236}">
                <a16:creationId xmlns:a16="http://schemas.microsoft.com/office/drawing/2014/main" id="{BA748970-E453-422F-9E79-C86E59268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54" y="3988953"/>
            <a:ext cx="239544" cy="2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Red Cross Mark PNG Transparent Images | PNG All">
            <a:extLst>
              <a:ext uri="{FF2B5EF4-FFF2-40B4-BE49-F238E27FC236}">
                <a16:creationId xmlns:a16="http://schemas.microsoft.com/office/drawing/2014/main" id="{8F68F4CB-F9BD-48B3-B2BF-87DB6ED3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54" y="4320848"/>
            <a:ext cx="239544" cy="2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Red Cross Mark PNG Transparent Images | PNG All">
            <a:extLst>
              <a:ext uri="{FF2B5EF4-FFF2-40B4-BE49-F238E27FC236}">
                <a16:creationId xmlns:a16="http://schemas.microsoft.com/office/drawing/2014/main" id="{04FF729F-2D46-45BF-9A46-DD4BF0351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28" y="3644636"/>
            <a:ext cx="239544" cy="2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8" descr="Red Cross Mark PNG Transparent Images | PNG All">
            <a:extLst>
              <a:ext uri="{FF2B5EF4-FFF2-40B4-BE49-F238E27FC236}">
                <a16:creationId xmlns:a16="http://schemas.microsoft.com/office/drawing/2014/main" id="{C23427FE-F397-4DED-996E-5BABBB85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28" y="3992115"/>
            <a:ext cx="239544" cy="2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Red Cross Mark PNG Transparent Images | PNG All">
            <a:extLst>
              <a:ext uri="{FF2B5EF4-FFF2-40B4-BE49-F238E27FC236}">
                <a16:creationId xmlns:a16="http://schemas.microsoft.com/office/drawing/2014/main" id="{36CFDECF-10CB-4C06-AF90-509F7811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28" y="4339594"/>
            <a:ext cx="239544" cy="2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59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ctrTitle" idx="4294967295"/>
          </p:nvPr>
        </p:nvSpPr>
        <p:spPr>
          <a:xfrm>
            <a:off x="1299500" y="724200"/>
            <a:ext cx="6989401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800" dirty="0"/>
              <a:t>400+</a:t>
            </a:r>
            <a:endParaRPr sz="4800" dirty="0"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4294967295"/>
          </p:nvPr>
        </p:nvSpPr>
        <p:spPr>
          <a:xfrm>
            <a:off x="1299500" y="1411307"/>
            <a:ext cx="6989401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" sz="2000" dirty="0"/>
              <a:t>Website Traffic</a:t>
            </a:r>
            <a:endParaRPr sz="2000" dirty="0"/>
          </a:p>
        </p:txBody>
      </p:sp>
      <p:sp>
        <p:nvSpPr>
          <p:cNvPr id="300" name="Google Shape;300;p27"/>
          <p:cNvSpPr txBox="1">
            <a:spLocks noGrp="1"/>
          </p:cNvSpPr>
          <p:nvPr>
            <p:ph type="ctrTitle" idx="4294967295"/>
          </p:nvPr>
        </p:nvSpPr>
        <p:spPr>
          <a:xfrm>
            <a:off x="1299500" y="3353093"/>
            <a:ext cx="6989401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800" dirty="0"/>
              <a:t>87k+</a:t>
            </a:r>
            <a:endParaRPr sz="4800" dirty="0"/>
          </a:p>
        </p:txBody>
      </p:sp>
      <p:sp>
        <p:nvSpPr>
          <p:cNvPr id="301" name="Google Shape;301;p27"/>
          <p:cNvSpPr txBox="1">
            <a:spLocks noGrp="1"/>
          </p:cNvSpPr>
          <p:nvPr>
            <p:ph type="subTitle" idx="4294967295"/>
          </p:nvPr>
        </p:nvSpPr>
        <p:spPr>
          <a:xfrm>
            <a:off x="1299500" y="4040200"/>
            <a:ext cx="6989401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" sz="2000" dirty="0"/>
              <a:t>Social Media Reach</a:t>
            </a:r>
            <a:endParaRPr sz="2000" dirty="0"/>
          </a:p>
        </p:txBody>
      </p:sp>
      <p:sp>
        <p:nvSpPr>
          <p:cNvPr id="302" name="Google Shape;302;p27"/>
          <p:cNvSpPr txBox="1">
            <a:spLocks noGrp="1"/>
          </p:cNvSpPr>
          <p:nvPr>
            <p:ph type="ctrTitle" idx="4294967295"/>
          </p:nvPr>
        </p:nvSpPr>
        <p:spPr>
          <a:xfrm>
            <a:off x="1299500" y="2038647"/>
            <a:ext cx="6989401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800" dirty="0"/>
              <a:t>56k+</a:t>
            </a:r>
            <a:endParaRPr sz="4800" dirty="0"/>
          </a:p>
        </p:txBody>
      </p:sp>
      <p:sp>
        <p:nvSpPr>
          <p:cNvPr id="303" name="Google Shape;303;p27"/>
          <p:cNvSpPr txBox="1">
            <a:spLocks noGrp="1"/>
          </p:cNvSpPr>
          <p:nvPr>
            <p:ph type="subTitle" idx="4294967295"/>
          </p:nvPr>
        </p:nvSpPr>
        <p:spPr>
          <a:xfrm>
            <a:off x="1299500" y="2725754"/>
            <a:ext cx="6989401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" sz="2000" dirty="0"/>
              <a:t>Website Views</a:t>
            </a:r>
            <a:endParaRPr sz="2000" dirty="0"/>
          </a:p>
        </p:txBody>
      </p:sp>
      <p:sp>
        <p:nvSpPr>
          <p:cNvPr id="304" name="Google Shape;304;p27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grpSp>
        <p:nvGrpSpPr>
          <p:cNvPr id="305" name="Google Shape;305;p27"/>
          <p:cNvGrpSpPr/>
          <p:nvPr/>
        </p:nvGrpSpPr>
        <p:grpSpPr>
          <a:xfrm>
            <a:off x="608688" y="2484698"/>
            <a:ext cx="239897" cy="174105"/>
            <a:chOff x="899519" y="2804199"/>
            <a:chExt cx="285421" cy="207143"/>
          </a:xfrm>
        </p:grpSpPr>
        <p:sp>
          <p:nvSpPr>
            <p:cNvPr id="306" name="Google Shape;306;p27"/>
            <p:cNvSpPr/>
            <p:nvPr/>
          </p:nvSpPr>
          <p:spPr>
            <a:xfrm>
              <a:off x="899519" y="2804199"/>
              <a:ext cx="285421" cy="207143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924027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1124438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990831" y="2805383"/>
              <a:ext cx="50216" cy="181062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057635" y="2851248"/>
              <a:ext cx="50216" cy="135196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pic>
        <p:nvPicPr>
          <p:cNvPr id="2056" name="Picture 8" descr="Achievement, career, growth, ladder, success mission icon - Download on  Iconfinder">
            <a:extLst>
              <a:ext uri="{FF2B5EF4-FFF2-40B4-BE49-F238E27FC236}">
                <a16:creationId xmlns:a16="http://schemas.microsoft.com/office/drawing/2014/main" id="{90C3B3E3-93B5-41FB-B168-FA9524B31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724201"/>
            <a:ext cx="3562121" cy="356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>
            <a:spLocks noGrp="1"/>
          </p:cNvSpPr>
          <p:nvPr>
            <p:ph type="title"/>
          </p:nvPr>
        </p:nvSpPr>
        <p:spPr>
          <a:xfrm>
            <a:off x="1044476" y="742576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Our process is easy</a:t>
            </a:r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sldNum" idx="12"/>
          </p:nvPr>
        </p:nvSpPr>
        <p:spPr>
          <a:xfrm>
            <a:off x="8619826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grpSp>
        <p:nvGrpSpPr>
          <p:cNvPr id="317" name="Google Shape;317;p28"/>
          <p:cNvGrpSpPr/>
          <p:nvPr/>
        </p:nvGrpSpPr>
        <p:grpSpPr>
          <a:xfrm>
            <a:off x="608925" y="892351"/>
            <a:ext cx="210524" cy="333749"/>
            <a:chOff x="899801" y="909674"/>
            <a:chExt cx="250475" cy="397085"/>
          </a:xfrm>
        </p:grpSpPr>
        <p:sp>
          <p:nvSpPr>
            <p:cNvPr id="318" name="Google Shape;318;p28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grpSp>
        <p:nvGrpSpPr>
          <p:cNvPr id="326" name="Google Shape;326;p28"/>
          <p:cNvGrpSpPr/>
          <p:nvPr/>
        </p:nvGrpSpPr>
        <p:grpSpPr>
          <a:xfrm>
            <a:off x="765474" y="1365150"/>
            <a:ext cx="7486379" cy="3249801"/>
            <a:chOff x="765473" y="1365150"/>
            <a:chExt cx="7486379" cy="3249800"/>
          </a:xfrm>
        </p:grpSpPr>
        <p:sp>
          <p:nvSpPr>
            <p:cNvPr id="327" name="Google Shape;327;p28"/>
            <p:cNvSpPr txBox="1"/>
            <p:nvPr/>
          </p:nvSpPr>
          <p:spPr>
            <a:xfrm>
              <a:off x="765473" y="2291600"/>
              <a:ext cx="1806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pPr algn="r"/>
              <a:r>
                <a:rPr lang="en-US" sz="1200" b="1" dirty="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Search Rooms / Property</a:t>
              </a:r>
              <a:endParaRPr sz="12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  <a:p>
              <a:pPr algn="r"/>
              <a:endParaRPr sz="8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  <a:p>
              <a:pPr algn="r">
                <a:spcAft>
                  <a:spcPts val="1600"/>
                </a:spcAft>
              </a:pPr>
              <a:r>
                <a:rPr lang="en-US" sz="800" dirty="0">
                  <a:solidFill>
                    <a:srgbClr val="212529"/>
                  </a:solidFill>
                  <a:latin typeface="Red Hat Display" panose="020B0604020202020204" charset="0"/>
                </a:rPr>
                <a:t>Use our search engine with all criteria (area, duration of your stay…) fill and select one or more rooms you are interested in!</a:t>
              </a:r>
              <a:r>
                <a:rPr lang="en" sz="800" dirty="0">
                  <a:solidFill>
                    <a:schemeClr val="dk1"/>
                  </a:solidFill>
                  <a:latin typeface="Red Hat Display" panose="020B0604020202020204" charset="0"/>
                  <a:ea typeface="Red Hat Text"/>
                  <a:cs typeface="Red Hat Text"/>
                  <a:sym typeface="Red Hat Text"/>
                </a:rPr>
                <a:t>.</a:t>
              </a:r>
              <a:endParaRPr sz="800" b="1" dirty="0">
                <a:solidFill>
                  <a:schemeClr val="dk1"/>
                </a:solidFill>
                <a:latin typeface="Red Hat Display" panose="020B0604020202020204" charset="0"/>
                <a:ea typeface="Red Hat Text"/>
                <a:cs typeface="Red Hat Text"/>
                <a:sym typeface="Red Hat Text"/>
              </a:endParaRPr>
            </a:p>
          </p:txBody>
        </p:sp>
        <p:cxnSp>
          <p:nvCxnSpPr>
            <p:cNvPr id="328" name="Google Shape;328;p28"/>
            <p:cNvCxnSpPr/>
            <p:nvPr/>
          </p:nvCxnSpPr>
          <p:spPr>
            <a:xfrm rot="10800000">
              <a:off x="2736848" y="2952750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329" name="Google Shape;329;p28"/>
            <p:cNvSpPr txBox="1"/>
            <p:nvPr/>
          </p:nvSpPr>
          <p:spPr>
            <a:xfrm>
              <a:off x="6462131" y="1365150"/>
              <a:ext cx="178947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r>
                <a:rPr lang="en-US" sz="1200" b="1" dirty="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Book Property</a:t>
              </a:r>
              <a:endParaRPr sz="12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  <a:p>
              <a:endParaRPr sz="8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  <a:p>
              <a:pPr>
                <a:spcAft>
                  <a:spcPts val="1600"/>
                </a:spcAft>
              </a:pPr>
              <a:r>
                <a:rPr lang="en-US" sz="800" dirty="0">
                  <a:solidFill>
                    <a:srgbClr val="212529"/>
                  </a:solidFill>
                  <a:latin typeface="Red Hat Display" panose="020B0604020202020204" charset="0"/>
                </a:rPr>
                <a:t>Fill the form and send us a booking request. Our multilingual team will contact you shortly to confirm the availability of the property.</a:t>
              </a:r>
              <a:endParaRPr sz="800" b="1" dirty="0">
                <a:solidFill>
                  <a:schemeClr val="dk1"/>
                </a:solidFill>
                <a:latin typeface="Red Hat Display" panose="020B0604020202020204" charset="0"/>
                <a:ea typeface="Red Hat Text"/>
                <a:cs typeface="Red Hat Text"/>
                <a:sym typeface="Red Hat Text"/>
              </a:endParaRPr>
            </a:p>
          </p:txBody>
        </p:sp>
        <p:cxnSp>
          <p:nvCxnSpPr>
            <p:cNvPr id="330" name="Google Shape;330;p28"/>
            <p:cNvCxnSpPr/>
            <p:nvPr/>
          </p:nvCxnSpPr>
          <p:spPr>
            <a:xfrm>
              <a:off x="5209628" y="2010000"/>
              <a:ext cx="1084045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331" name="Google Shape;331;p28"/>
            <p:cNvSpPr txBox="1"/>
            <p:nvPr/>
          </p:nvSpPr>
          <p:spPr>
            <a:xfrm>
              <a:off x="6462352" y="3325250"/>
              <a:ext cx="17895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r>
                <a:rPr lang="en-US" sz="1200" b="1" dirty="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Enjoy Your Stay</a:t>
              </a:r>
              <a:endParaRPr sz="12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  <a:p>
              <a:endParaRPr sz="8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  <a:p>
              <a:pPr>
                <a:spcAft>
                  <a:spcPts val="1600"/>
                </a:spcAft>
              </a:pPr>
              <a:r>
                <a:rPr lang="en-US" sz="800" dirty="0">
                  <a:solidFill>
                    <a:srgbClr val="212529"/>
                  </a:solidFill>
                  <a:latin typeface="Red Hat Display" panose="020B0604020202020204" charset="0"/>
                </a:rPr>
                <a:t>Once your request is accepted, you can confirm it by paying some fee. You will receive an email / </a:t>
              </a:r>
              <a:r>
                <a:rPr lang="en-US" sz="800" dirty="0" err="1">
                  <a:solidFill>
                    <a:srgbClr val="212529"/>
                  </a:solidFill>
                  <a:latin typeface="Red Hat Display" panose="020B0604020202020204" charset="0"/>
                </a:rPr>
                <a:t>sms</a:t>
              </a:r>
              <a:r>
                <a:rPr lang="en-US" sz="800" dirty="0">
                  <a:solidFill>
                    <a:srgbClr val="212529"/>
                  </a:solidFill>
                  <a:latin typeface="Red Hat Display" panose="020B0604020202020204" charset="0"/>
                </a:rPr>
                <a:t> to prepare your arrival and start your new adventure!</a:t>
              </a:r>
              <a:endParaRPr sz="800" b="1" dirty="0">
                <a:solidFill>
                  <a:schemeClr val="dk1"/>
                </a:solidFill>
                <a:latin typeface="Red Hat Display" panose="020B0604020202020204" charset="0"/>
                <a:ea typeface="Red Hat Text"/>
                <a:cs typeface="Red Hat Text"/>
                <a:sym typeface="Red Hat Text"/>
              </a:endParaRPr>
            </a:p>
          </p:txBody>
        </p:sp>
        <p:cxnSp>
          <p:nvCxnSpPr>
            <p:cNvPr id="332" name="Google Shape;332;p28"/>
            <p:cNvCxnSpPr/>
            <p:nvPr/>
          </p:nvCxnSpPr>
          <p:spPr>
            <a:xfrm>
              <a:off x="5209848" y="3953100"/>
              <a:ext cx="1083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333" name="Google Shape;333;p28"/>
            <p:cNvSpPr/>
            <p:nvPr/>
          </p:nvSpPr>
          <p:spPr>
            <a:xfrm rot="3600185">
              <a:off x="3169983" y="154143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334" name="Google Shape;334;p28"/>
            <p:cNvSpPr/>
            <p:nvPr/>
          </p:nvSpPr>
          <p:spPr>
            <a:xfrm rot="10800000">
              <a:off x="3183490" y="152014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335" name="Google Shape;335;p28"/>
            <p:cNvSpPr/>
            <p:nvPr/>
          </p:nvSpPr>
          <p:spPr>
            <a:xfrm rot="-3600185">
              <a:off x="3194618" y="154103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grpSp>
          <p:nvGrpSpPr>
            <p:cNvPr id="336" name="Google Shape;336;p28"/>
            <p:cNvGrpSpPr/>
            <p:nvPr/>
          </p:nvGrpSpPr>
          <p:grpSpPr>
            <a:xfrm rot="-7200165">
              <a:off x="3337679" y="3183705"/>
              <a:ext cx="585011" cy="585536"/>
              <a:chOff x="1702314" y="659157"/>
              <a:chExt cx="588000" cy="588000"/>
            </a:xfrm>
          </p:grpSpPr>
          <p:sp>
            <p:nvSpPr>
              <p:cNvPr id="337" name="Google Shape;337;p28"/>
              <p:cNvSpPr/>
              <p:nvPr/>
            </p:nvSpPr>
            <p:spPr>
              <a:xfrm rot="39023">
                <a:off x="1705595" y="662438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/>
              </a:p>
            </p:txBody>
          </p:sp>
          <p:sp>
            <p:nvSpPr>
              <p:cNvPr id="338" name="Google Shape;338;p28"/>
              <p:cNvSpPr/>
              <p:nvPr/>
            </p:nvSpPr>
            <p:spPr>
              <a:xfrm rot="10800000">
                <a:off x="1705561" y="662471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/>
              </a:p>
            </p:txBody>
          </p:sp>
        </p:grpSp>
        <p:grpSp>
          <p:nvGrpSpPr>
            <p:cNvPr id="339" name="Google Shape;339;p28"/>
            <p:cNvGrpSpPr/>
            <p:nvPr/>
          </p:nvGrpSpPr>
          <p:grpSpPr>
            <a:xfrm>
              <a:off x="4264097" y="1537251"/>
              <a:ext cx="585001" cy="585530"/>
              <a:chOff x="1970048" y="1117698"/>
              <a:chExt cx="588000" cy="588000"/>
            </a:xfrm>
          </p:grpSpPr>
          <p:sp>
            <p:nvSpPr>
              <p:cNvPr id="340" name="Google Shape;340;p28"/>
              <p:cNvSpPr/>
              <p:nvPr/>
            </p:nvSpPr>
            <p:spPr>
              <a:xfrm rot="39023">
                <a:off x="1973329" y="112098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/>
              </a:p>
            </p:txBody>
          </p:sp>
          <p:sp>
            <p:nvSpPr>
              <p:cNvPr id="341" name="Google Shape;341;p28"/>
              <p:cNvSpPr/>
              <p:nvPr/>
            </p:nvSpPr>
            <p:spPr>
              <a:xfrm rot="10800000">
                <a:off x="1973295" y="112101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/>
              </a:p>
            </p:txBody>
          </p:sp>
        </p:grpSp>
        <p:grpSp>
          <p:nvGrpSpPr>
            <p:cNvPr id="342" name="Google Shape;342;p28"/>
            <p:cNvGrpSpPr/>
            <p:nvPr/>
          </p:nvGrpSpPr>
          <p:grpSpPr>
            <a:xfrm rot="7200165">
              <a:off x="5229930" y="3161636"/>
              <a:ext cx="585011" cy="585536"/>
              <a:chOff x="2242399" y="658595"/>
              <a:chExt cx="588000" cy="588000"/>
            </a:xfrm>
          </p:grpSpPr>
          <p:sp>
            <p:nvSpPr>
              <p:cNvPr id="343" name="Google Shape;343;p28"/>
              <p:cNvSpPr/>
              <p:nvPr/>
            </p:nvSpPr>
            <p:spPr>
              <a:xfrm rot="39023">
                <a:off x="2245680" y="661876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/>
              </a:p>
            </p:txBody>
          </p:sp>
          <p:sp>
            <p:nvSpPr>
              <p:cNvPr id="344" name="Google Shape;344;p28"/>
              <p:cNvSpPr/>
              <p:nvPr/>
            </p:nvSpPr>
            <p:spPr>
              <a:xfrm rot="10800000">
                <a:off x="2245646" y="661910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/>
              </a:p>
            </p:txBody>
          </p:sp>
        </p:grpSp>
        <p:sp>
          <p:nvSpPr>
            <p:cNvPr id="345" name="Google Shape;345;p28"/>
            <p:cNvSpPr txBox="1"/>
            <p:nvPr/>
          </p:nvSpPr>
          <p:spPr>
            <a:xfrm>
              <a:off x="4334550" y="161223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t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02 </a:t>
              </a:r>
              <a:endParaRPr sz="1600" b="1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6" name="Google Shape;346;p28"/>
            <p:cNvSpPr txBox="1"/>
            <p:nvPr/>
          </p:nvSpPr>
          <p:spPr>
            <a:xfrm>
              <a:off x="3375648" y="324436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t" anchorCtr="0">
              <a:noAutofit/>
            </a:bodyPr>
            <a:lstStyle/>
            <a:p>
              <a:pPr algn="ctr"/>
              <a:r>
                <a:rPr lang="en" sz="1600" b="1">
                  <a:solidFill>
                    <a:schemeClr val="dk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01 </a:t>
              </a:r>
              <a:endParaRPr sz="16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7" name="Google Shape;347;p28"/>
            <p:cNvSpPr txBox="1"/>
            <p:nvPr/>
          </p:nvSpPr>
          <p:spPr>
            <a:xfrm>
              <a:off x="5281877" y="321478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t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03 </a:t>
              </a:r>
              <a:endParaRPr sz="1600" b="1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903</Words>
  <Application>Microsoft Office PowerPoint</Application>
  <PresentationFormat>On-screen Show (16:9)</PresentationFormat>
  <Paragraphs>208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</vt:lpstr>
      <vt:lpstr>Arial</vt:lpstr>
      <vt:lpstr>Red Hat Display</vt:lpstr>
      <vt:lpstr>Red Hat Text</vt:lpstr>
      <vt:lpstr>Calibri</vt:lpstr>
      <vt:lpstr>Timandra template</vt:lpstr>
      <vt:lpstr>Rooms Near You</vt:lpstr>
      <vt:lpstr>Who We Are ?</vt:lpstr>
      <vt:lpstr>Problem</vt:lpstr>
      <vt:lpstr>Solution</vt:lpstr>
      <vt:lpstr>PowerPoint Presentation</vt:lpstr>
      <vt:lpstr>Business Model Canvas</vt:lpstr>
      <vt:lpstr>PowerPoint Presentation</vt:lpstr>
      <vt:lpstr>400+</vt:lpstr>
      <vt:lpstr>Our process is easy</vt:lpstr>
      <vt:lpstr>Competitor Matrix</vt:lpstr>
      <vt:lpstr>Roadmap</vt:lpstr>
      <vt:lpstr>PowerPoint Presentation</vt:lpstr>
      <vt:lpstr>PowerPoint Presentation</vt:lpstr>
      <vt:lpstr>We Are Seeking For</vt:lpstr>
      <vt:lpstr>Marketing Straggles</vt:lpstr>
      <vt:lpstr>Our Team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Rooms Near You</dc:title>
  <cp:lastModifiedBy>Arvind Vishwakarma</cp:lastModifiedBy>
  <cp:revision>114</cp:revision>
  <dcterms:modified xsi:type="dcterms:W3CDTF">2022-12-30T08:02:24Z</dcterms:modified>
</cp:coreProperties>
</file>