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entury Gothic" panose="020B0502020202020204"/>
      <p:regular r:id="rId22"/>
    </p:embeddedFont>
    <p:embeddedFont>
      <p:font typeface="Comic Sans MS" panose="030F070203030202020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eeace561f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g16eeace561f_0_3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f2c9f8614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f2c9f861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eeace561f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g16eeace561f_0_4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eeace561f_2_1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eeace561f_2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eeace561f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g16eeace561f_0_6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eace561f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g16eeace561f_0_5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eeace561f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g16eeace561f_0_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eace561f_2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eace561f_2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 panose="020B0502020202020204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21"/>
          <p:cNvSpPr txBox="1"/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 panose="020B0502020202020204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 panose="020B0502020202020204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12200" b="0" i="0">
              <a:solidFill>
                <a:srgbClr val="86D1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12200" b="0" i="0">
              <a:solidFill>
                <a:srgbClr val="86D1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 panose="020B0502020202020204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05" name="Google Shape;105;p25"/>
          <p:cNvSpPr txBox="1"/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07" name="Google Shape;107;p25"/>
          <p:cNvSpPr txBox="1"/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09" name="Google Shape;109;p25"/>
          <p:cNvSpPr txBox="1"/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5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 panose="020B0502020202020204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18" name="Google Shape;118;p26"/>
          <p:cNvSpPr/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26"/>
          <p:cNvSpPr txBox="1"/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6"/>
          <p:cNvSpPr txBox="1"/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21" name="Google Shape;121;p26"/>
          <p:cNvSpPr/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26"/>
          <p:cNvSpPr txBox="1"/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24" name="Google Shape;124;p26"/>
          <p:cNvSpPr/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26"/>
          <p:cNvSpPr txBox="1"/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6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 panose="020B0502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45" name="Google Shape;45;p16"/>
          <p:cNvSpPr txBox="1"/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47" name="Google Shape;47;p16"/>
          <p:cNvSpPr txBox="1"/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 panose="020B0502020202020204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20"/>
          <p:cNvSpPr txBox="1"/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20"/>
          <a:srcRect t="28812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 panose="020B0502020202020204"/>
              <a:buNone/>
              <a:defRPr sz="4200" b="0" i="0" u="none" strike="noStrike" cap="non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70250" y="2742925"/>
            <a:ext cx="6881100" cy="16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 panose="020B0502020202020204"/>
              <a:buNone/>
            </a:pPr>
            <a:r>
              <a:rPr lang="en-US" sz="9300" b="1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BHOOH</a:t>
            </a:r>
            <a:r>
              <a:rPr lang="en-US" sz="6500" b="1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.</a:t>
            </a:r>
            <a:r>
              <a:rPr lang="en-US" sz="5500" b="1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</a:t>
            </a:r>
            <a:endParaRPr sz="4700" b="1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550"/>
            <a:ext cx="2399949" cy="23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eeace561f_0_39"/>
          <p:cNvSpPr txBox="1"/>
          <p:nvPr>
            <p:ph type="title"/>
          </p:nvPr>
        </p:nvSpPr>
        <p:spPr>
          <a:xfrm>
            <a:off x="1577250" y="2476350"/>
            <a:ext cx="90375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An e-commerce platform specifically dedicated to “Organic” “Made in India” Products across multiple categories.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Value addition: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lang="en-US" sz="2550" b="1"/>
              <a:t>sellers</a:t>
            </a:r>
            <a:r>
              <a:rPr lang="en-US" sz="2550"/>
              <a:t> 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a platform to scale up their business to a national level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lang="en-US" sz="2550" b="1"/>
              <a:t>Buyers</a:t>
            </a:r>
            <a:r>
              <a:rPr lang="en-US" sz="2550"/>
              <a:t> 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Convenience, multiple options across each category, competitive pricing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For </a:t>
            </a:r>
            <a:r>
              <a:rPr lang="en-US" sz="2550" b="1"/>
              <a:t>the</a:t>
            </a:r>
            <a:r>
              <a:rPr lang="en-US" sz="2550"/>
              <a:t> </a:t>
            </a:r>
            <a:r>
              <a:rPr lang="en-US" sz="2550" b="1"/>
              <a:t>Nation</a:t>
            </a:r>
            <a:r>
              <a:rPr lang="en-US" sz="2550"/>
              <a:t> </a:t>
            </a:r>
            <a:endParaRPr sz="255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- Made in India campaign</a:t>
            </a:r>
            <a:endParaRPr sz="2550"/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0" name="Google Shape;210;g16eeace561f_0_39"/>
          <p:cNvSpPr txBox="1"/>
          <p:nvPr>
            <p:ph type="body" idx="1"/>
          </p:nvPr>
        </p:nvSpPr>
        <p:spPr>
          <a:xfrm>
            <a:off x="2751300" y="414200"/>
            <a:ext cx="66894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 b="1"/>
              <a:t>VALUE PROPOSITION </a:t>
            </a:r>
            <a:endParaRPr sz="3600" b="1"/>
          </a:p>
        </p:txBody>
      </p:sp>
      <p:sp>
        <p:nvSpPr>
          <p:cNvPr id="211" name="Google Shape;211;g16eeace561f_0_39"/>
          <p:cNvSpPr txBox="1"/>
          <p:nvPr/>
        </p:nvSpPr>
        <p:spPr>
          <a:xfrm>
            <a:off x="0" y="0"/>
            <a:ext cx="207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f2c9f8614_0_0"/>
          <p:cNvSpPr txBox="1"/>
          <p:nvPr>
            <p:ph type="title"/>
          </p:nvPr>
        </p:nvSpPr>
        <p:spPr>
          <a:xfrm>
            <a:off x="646100" y="452725"/>
            <a:ext cx="9404700" cy="84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BUSINESS MODEL</a:t>
            </a:r>
            <a:endParaRPr sz="3600" b="1"/>
          </a:p>
        </p:txBody>
      </p:sp>
      <p:sp>
        <p:nvSpPr>
          <p:cNvPr id="217" name="Google Shape;217;g16f2c9f8614_0_0"/>
          <p:cNvSpPr txBox="1"/>
          <p:nvPr>
            <p:ph type="body" idx="1"/>
          </p:nvPr>
        </p:nvSpPr>
        <p:spPr>
          <a:xfrm>
            <a:off x="1062100" y="1620525"/>
            <a:ext cx="3993900" cy="172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Key partners: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 sz="1400"/>
              <a:t>Made in india product manufaturer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 sz="1400"/>
              <a:t>Organic product manufacturer and distributor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 sz="1400"/>
              <a:t>Small businesses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 sz="1400"/>
              <a:t>Payment gateways</a:t>
            </a:r>
            <a:endParaRPr sz="1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g16f2c9f8614_0_0"/>
          <p:cNvSpPr txBox="1"/>
          <p:nvPr/>
        </p:nvSpPr>
        <p:spPr>
          <a:xfrm>
            <a:off x="1062100" y="3346625"/>
            <a:ext cx="37689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Key activities: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Online marketing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User management (Buyers)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User management (sellers)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Managing payments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Managing and innovative infrastructure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Customer support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19" name="Google Shape;219;g16f2c9f8614_0_0"/>
          <p:cNvSpPr txBox="1"/>
          <p:nvPr/>
        </p:nvSpPr>
        <p:spPr>
          <a:xfrm>
            <a:off x="7527325" y="3346625"/>
            <a:ext cx="39438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Key Resources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Bhooh platform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Made in india distributor community	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Buyers interested in Toxin free, organic cruelty free and healthy and made in india  products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20" name="Google Shape;220;g16f2c9f8614_0_0"/>
          <p:cNvSpPr txBox="1"/>
          <p:nvPr/>
        </p:nvSpPr>
        <p:spPr>
          <a:xfrm>
            <a:off x="7527325" y="1620525"/>
            <a:ext cx="39438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Customer relationship:</a:t>
            </a:r>
            <a:endParaRPr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Social media 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Customer support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Review rating and feedback system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21" name="Google Shape;221;g16f2c9f8614_0_0"/>
          <p:cNvSpPr txBox="1"/>
          <p:nvPr/>
        </p:nvSpPr>
        <p:spPr>
          <a:xfrm>
            <a:off x="4911750" y="2708200"/>
            <a:ext cx="23685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Channels:</a:t>
            </a: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Website 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app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/>
              <a:buChar char="●"/>
            </a:pPr>
            <a:r>
              <a:rPr lang="en-US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Ios app</a:t>
            </a:r>
            <a:endParaRPr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22" name="Google Shape;222;g16f2c9f8614_0_0"/>
          <p:cNvSpPr txBox="1"/>
          <p:nvPr/>
        </p:nvSpPr>
        <p:spPr>
          <a:xfrm>
            <a:off x="0" y="0"/>
            <a:ext cx="203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eeace561f_0_44"/>
          <p:cNvSpPr txBox="1"/>
          <p:nvPr>
            <p:ph type="title"/>
          </p:nvPr>
        </p:nvSpPr>
        <p:spPr>
          <a:xfrm>
            <a:off x="2345550" y="1567350"/>
            <a:ext cx="75009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lt1"/>
                </a:solidFill>
              </a:rPr>
              <a:t>Expenditure:</a:t>
            </a:r>
            <a:endParaRPr sz="2550">
              <a:solidFill>
                <a:schemeClr val="lt1"/>
              </a:solidFill>
            </a:endParaRPr>
          </a:p>
          <a:p>
            <a:pPr marL="457200" lvl="0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550">
                <a:solidFill>
                  <a:schemeClr val="lt1"/>
                </a:solidFill>
              </a:rPr>
              <a:t>Capex</a:t>
            </a:r>
            <a:endParaRPr sz="2550">
              <a:solidFill>
                <a:schemeClr val="lt1"/>
              </a:solidFill>
            </a:endParaRPr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Platform, Domain &amp; Storage</a:t>
            </a:r>
            <a:endParaRPr sz="255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550">
                <a:solidFill>
                  <a:schemeClr val="lt1"/>
                </a:solidFill>
              </a:rPr>
              <a:t>Opex</a:t>
            </a:r>
            <a:endParaRPr sz="2550">
              <a:solidFill>
                <a:schemeClr val="lt1"/>
              </a:solidFill>
            </a:endParaRPr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Maintenance</a:t>
            </a:r>
            <a:endParaRPr sz="255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Marketing</a:t>
            </a:r>
            <a:endParaRPr sz="255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55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Salary to employees</a:t>
            </a:r>
            <a:endParaRPr sz="255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chemeClr val="lt1"/>
                </a:solidFill>
              </a:rPr>
              <a:t>Requirement</a:t>
            </a:r>
            <a:r>
              <a:rPr lang="en-US" sz="2550">
                <a:solidFill>
                  <a:schemeClr val="lt1"/>
                </a:solidFill>
              </a:rPr>
              <a:t>: 20 LPA</a:t>
            </a:r>
            <a:endParaRPr sz="255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</p:txBody>
      </p:sp>
      <p:sp>
        <p:nvSpPr>
          <p:cNvPr id="228" name="Google Shape;228;g16eeace561f_0_44"/>
          <p:cNvSpPr txBox="1"/>
          <p:nvPr>
            <p:ph type="body" idx="1"/>
          </p:nvPr>
        </p:nvSpPr>
        <p:spPr>
          <a:xfrm>
            <a:off x="3549450" y="273475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 b="1"/>
              <a:t>FUNDING</a:t>
            </a:r>
            <a:endParaRPr sz="3600" b="1"/>
          </a:p>
        </p:txBody>
      </p:sp>
      <p:sp>
        <p:nvSpPr>
          <p:cNvPr id="229" name="Google Shape;229;g16eeace561f_0_44"/>
          <p:cNvSpPr txBox="1"/>
          <p:nvPr/>
        </p:nvSpPr>
        <p:spPr>
          <a:xfrm>
            <a:off x="0" y="-45500"/>
            <a:ext cx="19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eeace561f_2_1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How we plan to allocate the funds</a:t>
            </a:r>
            <a:endParaRPr sz="3600" b="1"/>
          </a:p>
        </p:txBody>
      </p:sp>
      <p:sp>
        <p:nvSpPr>
          <p:cNvPr id="235" name="Google Shape;235;g16eeace561f_2_12"/>
          <p:cNvSpPr txBox="1"/>
          <p:nvPr>
            <p:ph type="body" idx="1"/>
          </p:nvPr>
        </p:nvSpPr>
        <p:spPr>
          <a:xfrm>
            <a:off x="798500" y="2060575"/>
            <a:ext cx="4535400" cy="44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2700"/>
              <a:t>Website and application design, development and maintenance</a:t>
            </a:r>
            <a:endParaRPr sz="27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2700"/>
              <a:t>Salaries to permanent employees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2700"/>
              <a:t>Marketing and customer acquisition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2700"/>
              <a:t>Local events Office space Rentals</a:t>
            </a:r>
            <a:endParaRPr sz="27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 panose="020B0502020202020204"/>
              <a:buChar char="●"/>
            </a:pPr>
            <a:r>
              <a:rPr lang="en-US" sz="2700"/>
              <a:t>Office space Rentals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g16eeace561f_2_12"/>
          <p:cNvSpPr txBox="1"/>
          <p:nvPr>
            <p:ph type="body" idx="2"/>
          </p:nvPr>
        </p:nvSpPr>
        <p:spPr>
          <a:xfrm>
            <a:off x="5654500" y="2056100"/>
            <a:ext cx="6022500" cy="42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50"/>
              <a:t>1 Year Milestones:</a:t>
            </a:r>
            <a:endParaRPr sz="325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-3575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3250"/>
              <a:t>Onboarding the initial sellers &amp; brands</a:t>
            </a:r>
            <a:endParaRPr sz="325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-35750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 panose="020B0502020202020204"/>
              <a:buChar char="●"/>
            </a:pPr>
            <a:r>
              <a:rPr lang="en-US" sz="3250"/>
              <a:t>Website &amp; App Design and Development</a:t>
            </a:r>
            <a:endParaRPr sz="32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50"/>
          </a:p>
          <a:p>
            <a:pPr marL="457200" lvl="0" indent="-35750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entury Gothic" panose="020B0502020202020204"/>
              <a:buChar char="●"/>
            </a:pPr>
            <a:r>
              <a:rPr lang="en-US" sz="3250"/>
              <a:t>Creating a presence across multiple social media platforms</a:t>
            </a:r>
            <a:endParaRPr sz="325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16eeace561f_2_12"/>
          <p:cNvSpPr txBox="1"/>
          <p:nvPr/>
        </p:nvSpPr>
        <p:spPr>
          <a:xfrm>
            <a:off x="0" y="0"/>
            <a:ext cx="1956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1"/>
          <a:srcRect l="3613"/>
          <a:stretch>
            <a:fillRect/>
          </a:stretch>
        </p:blipFill>
        <p:spPr>
          <a:xfrm>
            <a:off x="1522400" y="5029200"/>
            <a:ext cx="2514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2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3"/>
          <a:srcRect t="28812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4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0"/>
          <p:cNvSpPr txBox="1"/>
          <p:nvPr>
            <p:ph type="body" idx="1"/>
          </p:nvPr>
        </p:nvSpPr>
        <p:spPr>
          <a:xfrm>
            <a:off x="2492250" y="82050"/>
            <a:ext cx="72075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 b="1" cap="none"/>
              <a:t>TEAM</a:t>
            </a:r>
            <a:endParaRPr sz="3600" b="1"/>
          </a:p>
        </p:txBody>
      </p:sp>
      <p:pic>
        <p:nvPicPr>
          <p:cNvPr id="249" name="Google Shape;249;p10" descr="A person with a beard&#10;&#10;Description automatically generated with low confidence"/>
          <p:cNvPicPr preferRelativeResize="0"/>
          <p:nvPr/>
        </p:nvPicPr>
        <p:blipFill rotWithShape="1">
          <a:blip r:embed="rId5"/>
          <a:srcRect l="5294" r="5793"/>
          <a:stretch>
            <a:fillRect/>
          </a:stretch>
        </p:blipFill>
        <p:spPr>
          <a:xfrm>
            <a:off x="727455" y="1385672"/>
            <a:ext cx="3203264" cy="360273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2745"/>
              </a:srgbClr>
            </a:outerShdw>
          </a:effectLst>
        </p:spPr>
      </p:pic>
      <p:pic>
        <p:nvPicPr>
          <p:cNvPr id="250" name="Google Shape;250;p10" descr="A person wearing a tie&#10;&#10;Description automatically generated with low confidence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78266" y="1386389"/>
            <a:ext cx="3617810" cy="360273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2745"/>
              </a:srgbClr>
            </a:outerShdw>
          </a:effectLst>
        </p:spPr>
      </p:pic>
      <p:sp>
        <p:nvSpPr>
          <p:cNvPr id="251" name="Google Shape;251;p10"/>
          <p:cNvSpPr txBox="1"/>
          <p:nvPr/>
        </p:nvSpPr>
        <p:spPr>
          <a:xfrm>
            <a:off x="1177550" y="5029200"/>
            <a:ext cx="275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Naman Jain </a:t>
            </a:r>
            <a:endParaRPr sz="1800" u="none" strike="noStrik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</a:t>
            </a: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ounder</a:t>
            </a:r>
            <a:endParaRPr sz="1800" u="none" strike="noStrik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Ek-Lakshya Bharatam </a:t>
            </a: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8332266" y="5086949"/>
            <a:ext cx="3109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Shubham Jain </a:t>
            </a:r>
            <a:endParaRPr sz="18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</a:t>
            </a: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arketing and PR Officer</a:t>
            </a:r>
            <a:endParaRPr sz="1800" u="none" strike="noStrik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Data Enthusiast</a:t>
            </a: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53" name="Google Shape;253;p10" descr="A person standing on a balcony&#10;&#10;Description automatically generated with low confidence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242595" y="1385672"/>
            <a:ext cx="3578612" cy="36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/>
          <p:nvPr/>
        </p:nvSpPr>
        <p:spPr>
          <a:xfrm>
            <a:off x="4458600" y="5086950"/>
            <a:ext cx="330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Aditya Ajit </a:t>
            </a:r>
            <a:endParaRPr lang="en-US" sz="1800" u="none" strike="noStrik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</a:t>
            </a:r>
            <a:r>
              <a:rPr lang="en-US" sz="1800" u="none" strike="noStrik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o-Founder</a:t>
            </a:r>
            <a:endParaRPr sz="1800" u="none" strike="noStrik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Passionate about </a:t>
            </a:r>
            <a:r>
              <a:rPr lang="en-US" sz="1800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Startups</a:t>
            </a: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0" y="0"/>
            <a:ext cx="1944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eeace561f_0_61"/>
          <p:cNvSpPr txBox="1"/>
          <p:nvPr>
            <p:ph type="body" idx="1"/>
          </p:nvPr>
        </p:nvSpPr>
        <p:spPr>
          <a:xfrm>
            <a:off x="7040225" y="5663550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6000" b="1"/>
              <a:t>THANK YOU</a:t>
            </a:r>
            <a:endParaRPr sz="6000" b="1"/>
          </a:p>
        </p:txBody>
      </p:sp>
      <p:sp>
        <p:nvSpPr>
          <p:cNvPr id="261" name="Google Shape;261;g16eeace561f_0_61"/>
          <p:cNvSpPr txBox="1"/>
          <p:nvPr/>
        </p:nvSpPr>
        <p:spPr>
          <a:xfrm>
            <a:off x="2633550" y="2967300"/>
            <a:ext cx="6924900" cy="165862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SWASTH BHARAT SWADESHI BHARAT</a:t>
            </a:r>
            <a:endParaRPr lang="en-US" sz="4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262" name="Google Shape;262;g16eeace561f_0_61"/>
          <p:cNvSpPr txBox="1"/>
          <p:nvPr/>
        </p:nvSpPr>
        <p:spPr>
          <a:xfrm>
            <a:off x="0" y="0"/>
            <a:ext cx="207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1668900" y="1302750"/>
            <a:ext cx="8854200" cy="4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The Problem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The Solution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Unique Selling Proposition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Indirect Competition and Barrier to Entry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Revenue Streams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Primary Target Market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Market Size &amp; Market Share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Value Proposition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Business Model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Ask</a:t>
            </a: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Team</a:t>
            </a:r>
            <a:endParaRPr sz="2300"/>
          </a:p>
        </p:txBody>
      </p:sp>
      <p:sp>
        <p:nvSpPr>
          <p:cNvPr id="154" name="Google Shape;154;p2"/>
          <p:cNvSpPr txBox="1"/>
          <p:nvPr>
            <p:ph type="body" idx="1"/>
          </p:nvPr>
        </p:nvSpPr>
        <p:spPr>
          <a:xfrm>
            <a:off x="3623100" y="344775"/>
            <a:ext cx="49458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>
                <a:solidFill>
                  <a:schemeClr val="lt2"/>
                </a:solidFill>
              </a:rPr>
              <a:t>CONTENTS</a:t>
            </a:r>
            <a:endParaRPr sz="3600" b="1"/>
          </a:p>
        </p:txBody>
      </p:sp>
      <p:sp>
        <p:nvSpPr>
          <p:cNvPr id="155" name="Google Shape;155;p2"/>
          <p:cNvSpPr txBox="1"/>
          <p:nvPr/>
        </p:nvSpPr>
        <p:spPr>
          <a:xfrm>
            <a:off x="0" y="0"/>
            <a:ext cx="204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 sz="28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eeace561f_0_56"/>
          <p:cNvSpPr txBox="1"/>
          <p:nvPr>
            <p:ph type="title"/>
          </p:nvPr>
        </p:nvSpPr>
        <p:spPr>
          <a:xfrm>
            <a:off x="1220121" y="1266950"/>
            <a:ext cx="10242600" cy="4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Lack of an organized market for Truly Indian Products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Inaccessibility of unique local organic products spread across India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Lack of any organized reliable trustworthy market for chemical free and organic products across multiple categories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Una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wareness of ind</a:t>
            </a:r>
            <a:r>
              <a:rPr lang="en-US" sz="2300"/>
              <a:t>igineous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organic products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Local 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Indian Brands seem to not compete by ads and marketing enough.</a:t>
            </a:r>
            <a:endParaRPr lang="en-US"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61" name="Google Shape;161;g16eeace561f_0_56"/>
          <p:cNvSpPr txBox="1"/>
          <p:nvPr>
            <p:ph type="body" idx="1"/>
          </p:nvPr>
        </p:nvSpPr>
        <p:spPr>
          <a:xfrm>
            <a:off x="3447975" y="577550"/>
            <a:ext cx="49458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 i="0" cap="none">
                <a:solidFill>
                  <a:schemeClr val="lt2"/>
                </a:solidFill>
              </a:rPr>
              <a:t>THE PROBLEM</a:t>
            </a:r>
            <a:endParaRPr sz="3600" b="1"/>
          </a:p>
        </p:txBody>
      </p:sp>
      <p:sp>
        <p:nvSpPr>
          <p:cNvPr id="162" name="Google Shape;162;g16eeace561f_0_56"/>
          <p:cNvSpPr txBox="1"/>
          <p:nvPr/>
        </p:nvSpPr>
        <p:spPr>
          <a:xfrm>
            <a:off x="0" y="0"/>
            <a:ext cx="204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300797" y="1602100"/>
            <a:ext cx="9590400" cy="4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 e-commerce platform for Indian organic products</a:t>
            </a: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Clear pointers for toxin free. Only qualified products listed</a:t>
            </a: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Multiple choice for each category (cosmetics, fashion, packed food etc)</a:t>
            </a: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Scale up small and medium scale industries and product </a:t>
            </a:r>
            <a:r>
              <a:rPr lang="en-US" sz="2300"/>
              <a:t>manufacturers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100% pure</a:t>
            </a:r>
            <a:r>
              <a:rPr lang="en-US" sz="2300"/>
              <a:t>,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organic and cruelty free products </a:t>
            </a:r>
            <a:r>
              <a:rPr lang="en-US" sz="2300"/>
              <a:t>on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a single platform.</a:t>
            </a:r>
            <a:endParaRPr sz="2300"/>
          </a:p>
        </p:txBody>
      </p:sp>
      <p:sp>
        <p:nvSpPr>
          <p:cNvPr id="168" name="Google Shape;168;p4"/>
          <p:cNvSpPr txBox="1"/>
          <p:nvPr>
            <p:ph type="body" idx="1"/>
          </p:nvPr>
        </p:nvSpPr>
        <p:spPr>
          <a:xfrm>
            <a:off x="3782550" y="344500"/>
            <a:ext cx="46269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 i="0" cap="none">
                <a:solidFill>
                  <a:schemeClr val="lt2"/>
                </a:solidFill>
              </a:rPr>
              <a:t>THE SOLUTION</a:t>
            </a:r>
            <a:endParaRPr sz="3600" b="1"/>
          </a:p>
        </p:txBody>
      </p:sp>
      <p:sp>
        <p:nvSpPr>
          <p:cNvPr id="169" name="Google Shape;169;p4"/>
          <p:cNvSpPr txBox="1"/>
          <p:nvPr/>
        </p:nvSpPr>
        <p:spPr>
          <a:xfrm>
            <a:off x="0" y="0"/>
            <a:ext cx="201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598800" y="2395950"/>
            <a:ext cx="9864000" cy="4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-US" sz="2550"/>
              <a:t>A dedicated platform for the category of products which are:</a:t>
            </a:r>
            <a:endParaRPr sz="2550"/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 panose="020B0502020202020204"/>
              <a:buChar char="○"/>
            </a:pPr>
            <a:r>
              <a:rPr lang="en-US" sz="255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Toxin free (in applicable cases)</a:t>
            </a:r>
            <a:endParaRPr sz="255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 panose="020B0502020202020204"/>
              <a:buChar char="○"/>
            </a:pPr>
            <a:r>
              <a:rPr lang="en-US" sz="255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Organic (in applicable cases)</a:t>
            </a:r>
            <a:endParaRPr sz="255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 panose="020B0502020202020204"/>
              <a:buChar char="○"/>
            </a:pPr>
            <a:r>
              <a:rPr lang="en-US" sz="255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Cruelty free (in applicable cases)</a:t>
            </a:r>
            <a:endParaRPr sz="255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914400" lvl="1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 panose="020B0502020202020204"/>
              <a:buChar char="○"/>
            </a:pPr>
            <a:r>
              <a:rPr lang="en-US" sz="2550"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Manufactured and made in India</a:t>
            </a:r>
            <a:endParaRPr sz="255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457200" lvl="0" indent="-374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A platform for</a:t>
            </a:r>
            <a:r>
              <a:rPr lang="en-US" sz="2550"/>
              <a:t> localised small scale organic businesses to reach the the larger Indian Market </a:t>
            </a:r>
            <a:endParaRPr sz="255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457200" lvl="0" indent="-360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sz="2550"/>
              <a:t>Multiple options for organic Indigenous products across each category</a:t>
            </a:r>
            <a:br>
              <a:rPr lang="en-US" sz="2300"/>
            </a:b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175" name="Google Shape;175;p5"/>
          <p:cNvSpPr txBox="1"/>
          <p:nvPr>
            <p:ph type="body" idx="1"/>
          </p:nvPr>
        </p:nvSpPr>
        <p:spPr>
          <a:xfrm>
            <a:off x="3041200" y="533775"/>
            <a:ext cx="697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 i="0" cap="none">
                <a:solidFill>
                  <a:schemeClr val="lt2"/>
                </a:solidFill>
              </a:rPr>
              <a:t>UNIQUE SELLING PROPOSITION</a:t>
            </a:r>
            <a:endParaRPr sz="3600" b="1"/>
          </a:p>
        </p:txBody>
      </p:sp>
      <p:sp>
        <p:nvSpPr>
          <p:cNvPr id="176" name="Google Shape;176;p5"/>
          <p:cNvSpPr txBox="1"/>
          <p:nvPr/>
        </p:nvSpPr>
        <p:spPr>
          <a:xfrm>
            <a:off x="0" y="0"/>
            <a:ext cx="2172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1514650" y="2229900"/>
            <a:ext cx="9948000" cy="3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Century Gothic" panose="020B0502020202020204"/>
              <a:buNone/>
            </a:pPr>
            <a:r>
              <a:rPr lang="en-US" sz="2300"/>
              <a:t>For </a:t>
            </a:r>
            <a:r>
              <a:rPr lang="en-US" sz="2400" b="1"/>
              <a:t>FLIPKART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,</a:t>
            </a:r>
            <a:r>
              <a:rPr lang="en-US" sz="2400" b="1"/>
              <a:t>AMAZON</a:t>
            </a:r>
            <a:r>
              <a:rPr lang="en-US" sz="2300"/>
              <a:t>,</a:t>
            </a:r>
            <a:r>
              <a:rPr lang="en-US" sz="2400" b="1"/>
              <a:t>MYNTRA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en-US" sz="2300"/>
              <a:t>…w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</a:t>
            </a:r>
            <a:r>
              <a:rPr lang="en-US" sz="2300"/>
              <a:t>’ll be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going specific</a:t>
            </a:r>
            <a:r>
              <a:rPr lang="en-US" sz="2300"/>
              <a:t>, c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reating a niche category.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For established </a:t>
            </a:r>
            <a:r>
              <a:rPr lang="en-US" sz="2300"/>
              <a:t>b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rands like </a:t>
            </a:r>
            <a:r>
              <a:rPr lang="en-US" sz="2400" b="1"/>
              <a:t>PATANJALI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	</a:t>
            </a:r>
            <a:r>
              <a:rPr lang="en-US" sz="2300"/>
              <a:t>…w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</a:t>
            </a:r>
            <a:r>
              <a:rPr lang="en-US" sz="2300"/>
              <a:t>’ll be providing multiple options for each</a:t>
            </a: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product</a:t>
            </a:r>
            <a:r>
              <a:rPr lang="en-US" sz="2300"/>
              <a:t> categories of Patanjali products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82" name="Google Shape;182;p9"/>
          <p:cNvSpPr txBox="1"/>
          <p:nvPr>
            <p:ph type="body" idx="1"/>
          </p:nvPr>
        </p:nvSpPr>
        <p:spPr>
          <a:xfrm>
            <a:off x="1845450" y="614800"/>
            <a:ext cx="85011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600" b="1" i="0" cap="none">
                <a:solidFill>
                  <a:schemeClr val="lt2"/>
                </a:solidFill>
              </a:rPr>
              <a:t>INDIRECT COMPETITION AND BARRIER TO ENTRY</a:t>
            </a:r>
            <a:endParaRPr sz="3600" b="1"/>
          </a:p>
        </p:txBody>
      </p:sp>
      <p:sp>
        <p:nvSpPr>
          <p:cNvPr id="183" name="Google Shape;183;p9"/>
          <p:cNvSpPr txBox="1"/>
          <p:nvPr/>
        </p:nvSpPr>
        <p:spPr>
          <a:xfrm>
            <a:off x="0" y="0"/>
            <a:ext cx="201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eeace561f_0_33"/>
          <p:cNvSpPr txBox="1"/>
          <p:nvPr>
            <p:ph type="title"/>
          </p:nvPr>
        </p:nvSpPr>
        <p:spPr>
          <a:xfrm>
            <a:off x="2256150" y="1853850"/>
            <a:ext cx="75009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Listing fees for every product</a:t>
            </a: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Commision based -  % of the sale revenue</a:t>
            </a:r>
            <a:endParaRPr sz="23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Advertisement revenue from featured shop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89" name="Google Shape;189;g16eeace561f_0_33"/>
          <p:cNvSpPr txBox="1"/>
          <p:nvPr>
            <p:ph type="body" idx="1"/>
          </p:nvPr>
        </p:nvSpPr>
        <p:spPr>
          <a:xfrm>
            <a:off x="3549450" y="255575"/>
            <a:ext cx="50931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2"/>
                </a:solidFill>
              </a:rPr>
              <a:t>REVENUE STREAMS</a:t>
            </a:r>
            <a:endParaRPr sz="3600" b="1"/>
          </a:p>
        </p:txBody>
      </p:sp>
      <p:sp>
        <p:nvSpPr>
          <p:cNvPr id="190" name="Google Shape;190;g16eeace561f_0_33"/>
          <p:cNvSpPr txBox="1"/>
          <p:nvPr/>
        </p:nvSpPr>
        <p:spPr>
          <a:xfrm>
            <a:off x="0" y="0"/>
            <a:ext cx="19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1359900" y="1074225"/>
            <a:ext cx="9472200" cy="54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Health conscious</a:t>
            </a:r>
            <a:r>
              <a:rPr lang="en-US" sz="2300"/>
              <a:t> community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“Made in India” product preference customers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Organic Consumers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Yogic lifestyle </a:t>
            </a:r>
            <a:r>
              <a:rPr lang="en-US" sz="2300"/>
              <a:t>practitioners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Vegetarian diet</a:t>
            </a:r>
            <a:r>
              <a:rPr lang="en-US" sz="2300"/>
              <a:t>ary habits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 u="none" strike="noStrike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Communities with vegetarian food </a:t>
            </a:r>
            <a:r>
              <a:rPr lang="en-US" sz="2300"/>
              <a:t>preference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/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 panose="020B0502020202020204"/>
              <a:buChar char="●"/>
            </a:pPr>
            <a:r>
              <a:rPr lang="en-US" sz="2300"/>
              <a:t>Indigenous organic product manufacturers and distributors in multiple categories</a:t>
            </a:r>
            <a:br>
              <a:rPr lang="en-US" sz="2300" b="0" i="0" u="none" strike="noStrike">
                <a:solidFill>
                  <a:schemeClr val="lt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sz="2300" b="0" i="0">
              <a:solidFill>
                <a:schemeClr val="lt2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6" name="Google Shape;196;p3"/>
          <p:cNvSpPr txBox="1"/>
          <p:nvPr>
            <p:ph type="body" idx="1"/>
          </p:nvPr>
        </p:nvSpPr>
        <p:spPr>
          <a:xfrm>
            <a:off x="2443500" y="235125"/>
            <a:ext cx="73050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 i="0" cap="none">
                <a:solidFill>
                  <a:schemeClr val="lt2"/>
                </a:solidFill>
              </a:rPr>
              <a:t>PRIMARY TARGET </a:t>
            </a:r>
            <a:r>
              <a:rPr lang="en-US" sz="3600" b="1">
                <a:solidFill>
                  <a:schemeClr val="lt2"/>
                </a:solidFill>
              </a:rPr>
              <a:t>M</a:t>
            </a:r>
            <a:r>
              <a:rPr lang="en-US" sz="3600" b="1" i="0" cap="none">
                <a:solidFill>
                  <a:schemeClr val="lt2"/>
                </a:solidFill>
              </a:rPr>
              <a:t>ARKET</a:t>
            </a:r>
            <a:endParaRPr sz="3600" b="1"/>
          </a:p>
        </p:txBody>
      </p:sp>
      <p:sp>
        <p:nvSpPr>
          <p:cNvPr id="197" name="Google Shape;197;p3"/>
          <p:cNvSpPr txBox="1"/>
          <p:nvPr/>
        </p:nvSpPr>
        <p:spPr>
          <a:xfrm>
            <a:off x="0" y="0"/>
            <a:ext cx="2024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eeace561f_2_6"/>
          <p:cNvSpPr txBox="1"/>
          <p:nvPr>
            <p:ph type="title"/>
          </p:nvPr>
        </p:nvSpPr>
        <p:spPr>
          <a:xfrm>
            <a:off x="1393650" y="309472"/>
            <a:ext cx="9404700" cy="78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Market Size &amp; Market Share</a:t>
            </a:r>
            <a:endParaRPr sz="3600" b="1"/>
          </a:p>
        </p:txBody>
      </p:sp>
      <p:sp>
        <p:nvSpPr>
          <p:cNvPr id="203" name="Google Shape;203;g16eeace561f_2_6"/>
          <p:cNvSpPr txBox="1"/>
          <p:nvPr>
            <p:ph type="body" idx="1"/>
          </p:nvPr>
        </p:nvSpPr>
        <p:spPr>
          <a:xfrm>
            <a:off x="841750" y="2089625"/>
            <a:ext cx="9514800" cy="30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Market Size : 20M</a:t>
            </a:r>
            <a:endParaRPr sz="23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The India organic goods market is expected to exhibit a CAGR of 25.25% during 2022-2027</a:t>
            </a:r>
            <a:endParaRPr sz="23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Market Share : 5%</a:t>
            </a:r>
            <a:endParaRPr sz="23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/>
              <a:t># Customer :  1M</a:t>
            </a:r>
            <a:endParaRPr sz="2300"/>
          </a:p>
        </p:txBody>
      </p:sp>
      <p:sp>
        <p:nvSpPr>
          <p:cNvPr id="204" name="Google Shape;204;g16eeace561f_2_6"/>
          <p:cNvSpPr txBox="1"/>
          <p:nvPr/>
        </p:nvSpPr>
        <p:spPr>
          <a:xfrm>
            <a:off x="0" y="0"/>
            <a:ext cx="2024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>
                <a:solidFill>
                  <a:schemeClr val="lt1"/>
                </a:solidFill>
              </a:rPr>
              <a:t>bhooh.com</a:t>
            </a:r>
            <a:endParaRPr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3783</Words>
  <Application>WPS Presentation</Application>
  <PresentationFormat/>
  <Paragraphs>218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Century Gothic</vt:lpstr>
      <vt:lpstr>Noto Sans Symbols</vt:lpstr>
      <vt:lpstr>Segoe Print</vt:lpstr>
      <vt:lpstr>Comic Sans MS</vt:lpstr>
      <vt:lpstr>Nunito</vt:lpstr>
      <vt:lpstr>Microsoft YaHei</vt:lpstr>
      <vt:lpstr>Arial Unicode MS</vt:lpstr>
      <vt:lpstr>Ion</vt:lpstr>
      <vt:lpstr>BHOOH.COM</vt:lpstr>
      <vt:lpstr>Team</vt:lpstr>
      <vt:lpstr>Local Indian Brands seem to not compete by ads and marketing enough.</vt:lpstr>
      <vt:lpstr>100% pure, organic and cruelty free products on a single platform.</vt:lpstr>
      <vt:lpstr>Multiple options for organic Indigenous products across each category </vt:lpstr>
      <vt:lpstr>For FLIPKART,AMAZON,MYNTRA 	…we’ll be going specific, creating a niche category.  For established brands like PATANJALI 	…we’ll be providing multiple options for each product categories of Patanjali products </vt:lpstr>
      <vt:lpstr>Advertisement revenue from featured shop </vt:lpstr>
      <vt:lpstr>Indigenous organic product manufacturers and distributors in multiple categories </vt:lpstr>
      <vt:lpstr>Market Size &amp; Market Share</vt:lpstr>
      <vt:lpstr>- Made in India campaign</vt:lpstr>
      <vt:lpstr>BUSINESS MODEL</vt:lpstr>
      <vt:lpstr>Requirement: 20 LPA</vt:lpstr>
      <vt:lpstr>How we plan to allocate the funds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BHOOH.COM</dc:title>
  <dc:creator>Shubham Kumar Jain</dc:creator>
  <cp:lastModifiedBy>hp</cp:lastModifiedBy>
  <cp:revision>3</cp:revision>
  <dcterms:created xsi:type="dcterms:W3CDTF">2022-11-11T07:09:00Z</dcterms:created>
  <dcterms:modified xsi:type="dcterms:W3CDTF">2022-11-24T05:50:30Z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31AF2FF8ED6642CBA8767356BCA077BB</vt:lpwstr>
  </property>
  <property fmtid="{D5CDD505-2E9C-101B-9397-08002B2CF9AE}" pid="3" name="KSOProductBuildVer">
    <vt:lpwstr>1033-11.2.0.11341</vt:lpwstr>
  </property>
</Properties>
</file>