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67" r:id="rId3"/>
    <p:sldId id="275" r:id="rId4"/>
    <p:sldId id="276" r:id="rId5"/>
    <p:sldId id="265" r:id="rId6"/>
    <p:sldId id="277" r:id="rId7"/>
    <p:sldId id="266" r:id="rId8"/>
    <p:sldId id="257" r:id="rId9"/>
    <p:sldId id="268" r:id="rId10"/>
    <p:sldId id="269" r:id="rId11"/>
    <p:sldId id="270" r:id="rId12"/>
    <p:sldId id="271" r:id="rId13"/>
    <p:sldId id="272" r:id="rId14"/>
    <p:sldId id="273" r:id="rId15"/>
    <p:sldId id="274" r:id="rId16"/>
    <p:sldId id="263" r:id="rId17"/>
    <p:sldId id="258" r:id="rId18"/>
    <p:sldId id="260" r:id="rId19"/>
    <p:sldId id="261" r:id="rId20"/>
    <p:sldId id="259"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3E6EB-8A15-44CC-A9ED-80728ACC1F2E}" v="14" dt="2023-06-21T16:36:02.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S_SONIK NAMDEV" userId="87518f16952d548b" providerId="LiveId" clId="{B683E6EB-8A15-44CC-A9ED-80728ACC1F2E}"/>
    <pc:docChg chg="modSld">
      <pc:chgData name="JHS_SONIK NAMDEV" userId="87518f16952d548b" providerId="LiveId" clId="{B683E6EB-8A15-44CC-A9ED-80728ACC1F2E}" dt="2023-06-21T16:36:02.427" v="79" actId="33524"/>
      <pc:docMkLst>
        <pc:docMk/>
      </pc:docMkLst>
      <pc:sldChg chg="modSp">
        <pc:chgData name="JHS_SONIK NAMDEV" userId="87518f16952d548b" providerId="LiveId" clId="{B683E6EB-8A15-44CC-A9ED-80728ACC1F2E}" dt="2023-06-21T16:36:02.427" v="79" actId="33524"/>
        <pc:sldMkLst>
          <pc:docMk/>
          <pc:sldMk cId="0" sldId="265"/>
        </pc:sldMkLst>
        <pc:spChg chg="mod">
          <ac:chgData name="JHS_SONIK NAMDEV" userId="87518f16952d548b" providerId="LiveId" clId="{B683E6EB-8A15-44CC-A9ED-80728ACC1F2E}" dt="2023-06-21T16:36:02.427" v="79" actId="33524"/>
          <ac:spMkLst>
            <pc:docMk/>
            <pc:sldMk cId="0" sldId="265"/>
            <ac:spMk id="3" creationId="{00000000-0000-0000-0000-000000000000}"/>
          </ac:spMkLst>
        </pc:spChg>
      </pc:sldChg>
      <pc:sldChg chg="modSp mod">
        <pc:chgData name="JHS_SONIK NAMDEV" userId="87518f16952d548b" providerId="LiveId" clId="{B683E6EB-8A15-44CC-A9ED-80728ACC1F2E}" dt="2022-11-16T12:09:54.471" v="0" actId="14100"/>
        <pc:sldMkLst>
          <pc:docMk/>
          <pc:sldMk cId="0" sldId="267"/>
        </pc:sldMkLst>
        <pc:picChg chg="mod">
          <ac:chgData name="JHS_SONIK NAMDEV" userId="87518f16952d548b" providerId="LiveId" clId="{B683E6EB-8A15-44CC-A9ED-80728ACC1F2E}" dt="2022-11-16T12:09:54.471" v="0" actId="14100"/>
          <ac:picMkLst>
            <pc:docMk/>
            <pc:sldMk cId="0" sldId="267"/>
            <ac:picMk id="4" creationId="{00000000-0000-0000-0000-000000000000}"/>
          </ac:picMkLst>
        </pc:picChg>
      </pc:sldChg>
      <pc:sldChg chg="modSp mod">
        <pc:chgData name="JHS_SONIK NAMDEV" userId="87518f16952d548b" providerId="LiveId" clId="{B683E6EB-8A15-44CC-A9ED-80728ACC1F2E}" dt="2023-06-21T16:35:27.927" v="78" actId="20577"/>
        <pc:sldMkLst>
          <pc:docMk/>
          <pc:sldMk cId="0" sldId="278"/>
        </pc:sldMkLst>
        <pc:spChg chg="mod">
          <ac:chgData name="JHS_SONIK NAMDEV" userId="87518f16952d548b" providerId="LiveId" clId="{B683E6EB-8A15-44CC-A9ED-80728ACC1F2E}" dt="2023-06-21T16:35:06.167" v="74" actId="20577"/>
          <ac:spMkLst>
            <pc:docMk/>
            <pc:sldMk cId="0" sldId="278"/>
            <ac:spMk id="13" creationId="{00000000-0000-0000-0000-000000000000}"/>
          </ac:spMkLst>
        </pc:spChg>
        <pc:spChg chg="mod">
          <ac:chgData name="JHS_SONIK NAMDEV" userId="87518f16952d548b" providerId="LiveId" clId="{B683E6EB-8A15-44CC-A9ED-80728ACC1F2E}" dt="2023-06-21T16:35:27.927" v="78" actId="20577"/>
          <ac:spMkLst>
            <pc:docMk/>
            <pc:sldMk cId="0" sldId="278"/>
            <ac:spMk id="15" creationId="{00000000-0000-0000-0000-000000000000}"/>
          </ac:spMkLst>
        </pc:spChg>
        <pc:spChg chg="mod">
          <ac:chgData name="JHS_SONIK NAMDEV" userId="87518f16952d548b" providerId="LiveId" clId="{B683E6EB-8A15-44CC-A9ED-80728ACC1F2E}" dt="2022-11-16T15:29:02.822" v="65" actId="20577"/>
          <ac:spMkLst>
            <pc:docMk/>
            <pc:sldMk cId="0" sldId="278"/>
            <ac:spMk id="1026" creationId="{00000000-0000-0000-0000-000000000000}"/>
          </ac:spMkLst>
        </pc:spChg>
        <pc:picChg chg="mod">
          <ac:chgData name="JHS_SONIK NAMDEV" userId="87518f16952d548b" providerId="LiveId" clId="{B683E6EB-8A15-44CC-A9ED-80728ACC1F2E}" dt="2022-11-16T15:28:29.484" v="47" actId="14100"/>
          <ac:picMkLst>
            <pc:docMk/>
            <pc:sldMk cId="0" sldId="278"/>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000C4B-1544-4C82-BE78-E1EC1CF6974B}"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000C4B-1544-4C82-BE78-E1EC1CF6974B}"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000C4B-1544-4C82-BE78-E1EC1CF6974B}"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000C4B-1544-4C82-BE78-E1EC1CF6974B}"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00C4B-1544-4C82-BE78-E1EC1CF6974B}"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000C4B-1544-4C82-BE78-E1EC1CF6974B}"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000C4B-1544-4C82-BE78-E1EC1CF6974B}"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000C4B-1544-4C82-BE78-E1EC1CF6974B}"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00C4B-1544-4C82-BE78-E1EC1CF6974B}"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00C4B-1544-4C82-BE78-E1EC1CF6974B}"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00C4B-1544-4C82-BE78-E1EC1CF6974B}"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00C4B-1544-4C82-BE78-E1EC1CF6974B}" type="datetimeFigureOut">
              <a:rPr lang="en-US" smtClean="0"/>
              <a:pPr/>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4632A-B5AB-4E17-88E7-04D57FB7A1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ourse..@Saga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0" y="5334000"/>
            <a:ext cx="6477000" cy="12954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Life Care of </a:t>
            </a:r>
            <a:r>
              <a:rPr lang="en-US" sz="2800" b="1" dirty="0">
                <a:solidFill>
                  <a:srgbClr val="FF0000"/>
                </a:solidFill>
                <a:latin typeface="Times New Roman" pitchFamily="18" charset="0"/>
                <a:ea typeface="+mj-ea"/>
                <a:cs typeface="Times New Roman" pitchFamily="18" charset="0"/>
              </a:rPr>
              <a:t>Y</a:t>
            </a:r>
            <a:r>
              <a:rPr kumimoji="0" lang="en-US" sz="2800" b="1" i="0" u="none" strike="noStrike" kern="1200" cap="none" spc="0" normalizeH="0" baseline="0" noProof="0" dirty="0" err="1">
                <a:ln>
                  <a:noFill/>
                </a:ln>
                <a:solidFill>
                  <a:srgbClr val="FF0000"/>
                </a:solidFill>
                <a:effectLst/>
                <a:uLnTx/>
                <a:uFillTx/>
                <a:latin typeface="Times New Roman" pitchFamily="18" charset="0"/>
                <a:ea typeface="+mj-ea"/>
                <a:cs typeface="Times New Roman" pitchFamily="18" charset="0"/>
              </a:rPr>
              <a:t>outh</a:t>
            </a:r>
            <a:r>
              <a:rPr kumimoji="0" lang="en-US" sz="2800" b="1"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 </a:t>
            </a:r>
            <a:r>
              <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 Industrial</a:t>
            </a:r>
            <a:r>
              <a:rPr kumimoji="0" lang="en-US" sz="2800" b="1"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 Training, a step towards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the Smart City…</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pic>
        <p:nvPicPr>
          <p:cNvPr id="16" name="Picture 15" descr="behling liberal arts for future_0.jpg"/>
          <p:cNvPicPr>
            <a:picLocks noChangeAspect="1"/>
          </p:cNvPicPr>
          <p:nvPr/>
        </p:nvPicPr>
        <p:blipFill>
          <a:blip r:embed="rId2">
            <a:clrChange>
              <a:clrFrom>
                <a:srgbClr val="D8E9D7"/>
              </a:clrFrom>
              <a:clrTo>
                <a:srgbClr val="D8E9D7">
                  <a:alpha val="0"/>
                </a:srgbClr>
              </a:clrTo>
            </a:clrChange>
          </a:blip>
          <a:srcRect b="14286"/>
          <a:stretch>
            <a:fillRect/>
          </a:stretch>
        </p:blipFill>
        <p:spPr>
          <a:xfrm>
            <a:off x="5334000" y="2438400"/>
            <a:ext cx="3200400" cy="2743200"/>
          </a:xfrm>
          <a:prstGeom prst="rect">
            <a:avLst/>
          </a:prstGeom>
        </p:spPr>
      </p:pic>
      <p:pic>
        <p:nvPicPr>
          <p:cNvPr id="5" name="Picture 4" descr="D:\NEERAJ.file\NEERAJ.file\pics\isdm logo.png"/>
          <p:cNvPicPr/>
          <p:nvPr/>
        </p:nvPicPr>
        <p:blipFill>
          <a:blip r:embed="rId3"/>
          <a:srcRect/>
          <a:stretch>
            <a:fillRect/>
          </a:stretch>
        </p:blipFill>
        <p:spPr bwMode="auto">
          <a:xfrm>
            <a:off x="4952999" y="1447800"/>
            <a:ext cx="4191001" cy="990600"/>
          </a:xfrm>
          <a:prstGeom prst="rect">
            <a:avLst/>
          </a:prstGeom>
          <a:noFill/>
          <a:ln w="9525">
            <a:noFill/>
            <a:miter lim="800000"/>
            <a:headEnd/>
            <a:tailEnd/>
          </a:ln>
        </p:spPr>
      </p:pic>
      <p:sp>
        <p:nvSpPr>
          <p:cNvPr id="1026" name="Rectangle 2"/>
          <p:cNvSpPr>
            <a:spLocks noChangeArrowheads="1"/>
          </p:cNvSpPr>
          <p:nvPr/>
        </p:nvSpPr>
        <p:spPr bwMode="auto">
          <a:xfrm>
            <a:off x="147484" y="1524000"/>
            <a:ext cx="4272116" cy="1143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Arial" pitchFamily="34" charset="0"/>
              </a:rPr>
              <a:t>Registered under: </a:t>
            </a:r>
            <a:r>
              <a:rPr kumimoji="0" lang="en-US" sz="1200" b="1" i="0" u="none" strike="noStrike" cap="none" normalizeH="0" baseline="0">
                <a:ln>
                  <a:noFill/>
                </a:ln>
                <a:solidFill>
                  <a:schemeClr val="tx1"/>
                </a:solidFill>
                <a:effectLst/>
                <a:latin typeface="Times New Roman" pitchFamily="18" charset="0"/>
                <a:cs typeface="Arial" pitchFamily="34" charset="0"/>
              </a:rPr>
              <a:t>MSME UDYAM-MP39D0016680</a:t>
            </a:r>
            <a:endParaRPr kumimoji="0" lang="en-US"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Arial" pitchFamily="34" charset="0"/>
              </a:rPr>
              <a:t>Register under NGO: </a:t>
            </a:r>
            <a:r>
              <a:rPr kumimoji="0" lang="en-US" sz="1200" b="1" i="0" u="none" strike="noStrike" cap="none" normalizeH="0" baseline="0" dirty="0">
                <a:ln>
                  <a:noFill/>
                </a:ln>
                <a:solidFill>
                  <a:schemeClr val="tx1"/>
                </a:solidFill>
                <a:effectLst/>
                <a:latin typeface="Times New Roman" pitchFamily="18" charset="0"/>
                <a:cs typeface="Arial" pitchFamily="34" charset="0"/>
              </a:rPr>
              <a:t>J-28781 </a:t>
            </a:r>
          </a:p>
          <a:p>
            <a:pPr marL="0" marR="0" lvl="0" indent="0" defTabSz="914400" rtl="0" eaLnBrk="1" fontAlgn="base" latinLnBrk="0" hangingPunct="1">
              <a:lnSpc>
                <a:spcPct val="150000"/>
              </a:lnSpc>
              <a:spcBef>
                <a:spcPct val="0"/>
              </a:spcBef>
              <a:spcAft>
                <a:spcPct val="0"/>
              </a:spcAft>
              <a:buClrTx/>
              <a:buSzTx/>
              <a:buFontTx/>
              <a:buNone/>
              <a:tabLst/>
            </a:pPr>
            <a:r>
              <a:rPr lang="en-US" sz="1200" b="1" dirty="0">
                <a:latin typeface="Times New Roman" pitchFamily="18" charset="0"/>
                <a:cs typeface="Arial" pitchFamily="34" charset="0"/>
              </a:rPr>
              <a:t>Registered Under NITI </a:t>
            </a:r>
            <a:r>
              <a:rPr lang="en-US" sz="1200" b="1" dirty="0" err="1">
                <a:latin typeface="Times New Roman" pitchFamily="18" charset="0"/>
                <a:cs typeface="Arial" pitchFamily="34" charset="0"/>
              </a:rPr>
              <a:t>Ayog</a:t>
            </a:r>
            <a:r>
              <a:rPr lang="en-US" sz="1200" b="1" dirty="0">
                <a:latin typeface="Times New Roman" pitchFamily="18" charset="0"/>
                <a:cs typeface="Arial" pitchFamily="34" charset="0"/>
              </a:rPr>
              <a:t> NGO Darpan: UP/20220323524</a:t>
            </a:r>
            <a:endParaRPr kumimoji="0" lang="en-US"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Arial" pitchFamily="34" charset="0"/>
              </a:rPr>
              <a:t>ISDM Registration No.: </a:t>
            </a:r>
            <a:r>
              <a:rPr kumimoji="0" lang="en-US" sz="1200" b="1" i="0" u="none" strike="noStrike" cap="none" normalizeH="0" baseline="0" dirty="0">
                <a:ln>
                  <a:noFill/>
                </a:ln>
                <a:solidFill>
                  <a:schemeClr val="tx1"/>
                </a:solidFill>
                <a:effectLst/>
                <a:latin typeface="Times New Roman" pitchFamily="18" charset="0"/>
                <a:cs typeface="Arial" pitchFamily="34" charset="0"/>
              </a:rPr>
              <a:t>ISDM/MAD/2021/184</a:t>
            </a:r>
            <a:endParaRPr kumimoji="0" lang="en-US"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28" name="AutoShape 4" descr="Can computers &quot;read&quot; books and what knowledge can we gain from them? -  cApSt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Can computers &quot;read&quot; books and what knowledge can we gain from them? -  cApSt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Subtitle 2"/>
          <p:cNvSpPr txBox="1">
            <a:spLocks/>
          </p:cNvSpPr>
          <p:nvPr/>
        </p:nvSpPr>
        <p:spPr>
          <a:xfrm>
            <a:off x="6324600" y="5181600"/>
            <a:ext cx="2819400" cy="13716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Academic Director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rgbClr val="00B050"/>
                </a:solidFill>
                <a:latin typeface="Times New Roman" pitchFamily="18" charset="0"/>
                <a:cs typeface="Times New Roman" pitchFamily="18" charset="0"/>
              </a:rPr>
              <a:t>SONIK NAMDEO</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rPr>
              <a:t>MCA, M.Ed.</a:t>
            </a:r>
            <a:endParaRPr kumimoji="0" lang="en-US" sz="2800" b="1"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endParaRPr>
          </a:p>
        </p:txBody>
      </p:sp>
      <p:pic>
        <p:nvPicPr>
          <p:cNvPr id="11" name="Picture 10" descr="images.jpg"/>
          <p:cNvPicPr>
            <a:picLocks noChangeAspect="1"/>
          </p:cNvPicPr>
          <p:nvPr/>
        </p:nvPicPr>
        <p:blipFill>
          <a:blip r:embed="rId4">
            <a:clrChange>
              <a:clrFrom>
                <a:srgbClr val="FFFFFF"/>
              </a:clrFrom>
              <a:clrTo>
                <a:srgbClr val="FFFFFF">
                  <a:alpha val="0"/>
                </a:srgbClr>
              </a:clrTo>
            </a:clrChange>
          </a:blip>
          <a:srcRect l="11905" t="8333" r="9524" b="8333"/>
          <a:stretch>
            <a:fillRect/>
          </a:stretch>
        </p:blipFill>
        <p:spPr>
          <a:xfrm>
            <a:off x="7162800" y="2362200"/>
            <a:ext cx="1371600" cy="1143000"/>
          </a:xfrm>
          <a:prstGeom prst="rect">
            <a:avLst/>
          </a:prstGeom>
        </p:spPr>
      </p:pic>
      <p:sp>
        <p:nvSpPr>
          <p:cNvPr id="13" name="Rectangle 12"/>
          <p:cNvSpPr/>
          <p:nvPr/>
        </p:nvSpPr>
        <p:spPr>
          <a:xfrm>
            <a:off x="5791200" y="3581400"/>
            <a:ext cx="1987682"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b="1" cap="none" spc="0" dirty="0">
                <a:ln/>
                <a:solidFill>
                  <a:schemeClr val="accent3"/>
                </a:solidFill>
                <a:effectLst/>
                <a:latin typeface="Times New Roman" pitchFamily="18" charset="0"/>
                <a:cs typeface="Times New Roman" pitchFamily="18" charset="0"/>
              </a:rPr>
              <a:t>INNOVATIVE</a:t>
            </a:r>
            <a:endParaRPr lang="en-US" sz="2800" b="1" cap="none" spc="0" dirty="0">
              <a:ln/>
              <a:solidFill>
                <a:schemeClr val="accent3"/>
              </a:solidFill>
              <a:effectLst/>
            </a:endParaRPr>
          </a:p>
        </p:txBody>
      </p:sp>
      <p:pic>
        <p:nvPicPr>
          <p:cNvPr id="14" name="Picture 13" descr="D:\ACADEMY LOGO.jpg"/>
          <p:cNvPicPr>
            <a:picLocks noChangeAspect="1" noChangeArrowheads="1"/>
          </p:cNvPicPr>
          <p:nvPr/>
        </p:nvPicPr>
        <p:blipFill>
          <a:blip r:embed="rId5"/>
          <a:srcRect/>
          <a:stretch>
            <a:fillRect/>
          </a:stretch>
        </p:blipFill>
        <p:spPr bwMode="auto">
          <a:xfrm>
            <a:off x="1295400" y="228600"/>
            <a:ext cx="70104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amond(in)">
                                      <p:cBhvr>
                                        <p:cTn id="2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Career Courses….after 12</a:t>
            </a:r>
            <a:r>
              <a:rPr lang="en-US" baseline="30000" dirty="0"/>
              <a:t>th</a:t>
            </a:r>
          </a:p>
        </p:txBody>
      </p:sp>
      <p:pic>
        <p:nvPicPr>
          <p:cNvPr id="19458" name="Picture 2" descr="D:\WhatsApp Image 2022-06-30 at 6.28.07 PM (1).jpeg"/>
          <p:cNvPicPr>
            <a:picLocks noGrp="1" noChangeAspect="1" noChangeArrowheads="1"/>
          </p:cNvPicPr>
          <p:nvPr>
            <p:ph idx="1"/>
          </p:nvPr>
        </p:nvPicPr>
        <p:blipFill>
          <a:blip r:embed="rId2"/>
          <a:srcRect l="6422" t="4225" r="5505"/>
          <a:stretch>
            <a:fillRect/>
          </a:stretch>
        </p:blipFill>
        <p:spPr bwMode="auto">
          <a:xfrm>
            <a:off x="457200" y="1295400"/>
            <a:ext cx="8305800" cy="5181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Career Courses….after 12</a:t>
            </a:r>
            <a:r>
              <a:rPr lang="en-US" baseline="30000" dirty="0"/>
              <a:t>th</a:t>
            </a:r>
          </a:p>
        </p:txBody>
      </p:sp>
      <p:pic>
        <p:nvPicPr>
          <p:cNvPr id="20482" name="Picture 2" descr="D:\WhatsApp Image 2022-06-30 at 6.28.07 PM.jpeg"/>
          <p:cNvPicPr>
            <a:picLocks noGrp="1" noChangeAspect="1" noChangeArrowheads="1"/>
          </p:cNvPicPr>
          <p:nvPr>
            <p:ph idx="1"/>
          </p:nvPr>
        </p:nvPicPr>
        <p:blipFill>
          <a:blip r:embed="rId2"/>
          <a:srcRect/>
          <a:stretch>
            <a:fillRect/>
          </a:stretch>
        </p:blipFill>
        <p:spPr bwMode="auto">
          <a:xfrm>
            <a:off x="304800" y="1219200"/>
            <a:ext cx="8610600" cy="5638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Career Courses….after 12</a:t>
            </a:r>
            <a:r>
              <a:rPr lang="en-US" baseline="30000" dirty="0"/>
              <a:t>th</a:t>
            </a:r>
          </a:p>
        </p:txBody>
      </p:sp>
      <p:pic>
        <p:nvPicPr>
          <p:cNvPr id="21506" name="Picture 2" descr="D:\WhatsApp Image 2022-06-30 at 6.28.08 PM (1).jpeg"/>
          <p:cNvPicPr>
            <a:picLocks noGrp="1" noChangeAspect="1" noChangeArrowheads="1"/>
          </p:cNvPicPr>
          <p:nvPr>
            <p:ph idx="1"/>
          </p:nvPr>
        </p:nvPicPr>
        <p:blipFill>
          <a:blip r:embed="rId2"/>
          <a:srcRect/>
          <a:stretch>
            <a:fillRect/>
          </a:stretch>
        </p:blipFill>
        <p:spPr bwMode="auto">
          <a:xfrm>
            <a:off x="0" y="1066800"/>
            <a:ext cx="9144000" cy="5410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Courses….after 12</a:t>
            </a:r>
            <a:r>
              <a:rPr lang="en-US" baseline="30000" dirty="0"/>
              <a:t>th</a:t>
            </a:r>
            <a:endParaRPr lang="en-US" dirty="0"/>
          </a:p>
        </p:txBody>
      </p:sp>
      <p:pic>
        <p:nvPicPr>
          <p:cNvPr id="22530" name="Picture 2" descr="D:\WhatsApp Image 2022-06-30 at 6.28.08 PM.jpeg"/>
          <p:cNvPicPr>
            <a:picLocks noGrp="1" noChangeAspect="1" noChangeArrowheads="1"/>
          </p:cNvPicPr>
          <p:nvPr>
            <p:ph idx="1"/>
          </p:nvPr>
        </p:nvPicPr>
        <p:blipFill>
          <a:blip r:embed="rId2"/>
          <a:srcRect/>
          <a:stretch>
            <a:fillRect/>
          </a:stretch>
        </p:blipFill>
        <p:spPr bwMode="auto">
          <a:xfrm>
            <a:off x="228600" y="1371600"/>
            <a:ext cx="8686800" cy="5181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Academy Courses…</a:t>
            </a:r>
          </a:p>
        </p:txBody>
      </p:sp>
      <p:sp>
        <p:nvSpPr>
          <p:cNvPr id="3" name="Content Placeholder 2"/>
          <p:cNvSpPr>
            <a:spLocks noGrp="1"/>
          </p:cNvSpPr>
          <p:nvPr>
            <p:ph idx="1"/>
          </p:nvPr>
        </p:nvSpPr>
        <p:spPr>
          <a:xfrm>
            <a:off x="152400" y="1295400"/>
            <a:ext cx="8686800" cy="5334000"/>
          </a:xfrm>
        </p:spPr>
        <p:txBody>
          <a:bodyPr>
            <a:normAutofit fontScale="85000" lnSpcReduction="10000"/>
          </a:bodyPr>
          <a:lstStyle/>
          <a:p>
            <a:pPr algn="just"/>
            <a:r>
              <a:rPr lang="en-US" b="1" dirty="0"/>
              <a:t>Industrial Training for class 12</a:t>
            </a:r>
            <a:r>
              <a:rPr lang="en-US" b="1" baseline="30000" dirty="0"/>
              <a:t>th</a:t>
            </a:r>
            <a:r>
              <a:rPr lang="en-US" b="1" dirty="0"/>
              <a:t> pass out(ADIT)</a:t>
            </a:r>
          </a:p>
          <a:p>
            <a:pPr algn="just"/>
            <a:r>
              <a:rPr lang="en-US" b="1" dirty="0"/>
              <a:t>Industrial Training for UG/PG pass out (PGDIT)</a:t>
            </a:r>
          </a:p>
          <a:p>
            <a:pPr algn="just"/>
            <a:r>
              <a:rPr lang="en-US" b="1" dirty="0"/>
              <a:t>Advance office Management Course (3 month)</a:t>
            </a:r>
          </a:p>
          <a:p>
            <a:pPr algn="just"/>
            <a:r>
              <a:rPr lang="en-US" b="1" dirty="0"/>
              <a:t>Globalization and Industrialization Course (one Year Diploma)</a:t>
            </a:r>
          </a:p>
          <a:p>
            <a:pPr algn="just"/>
            <a:r>
              <a:rPr lang="en-US" b="1" dirty="0"/>
              <a:t>Advance Communication English Training </a:t>
            </a:r>
            <a:r>
              <a:rPr lang="en-US" sz="2800" b="1" dirty="0"/>
              <a:t>(Spoken English ) </a:t>
            </a:r>
            <a:endParaRPr lang="en-US" b="1" dirty="0"/>
          </a:p>
          <a:p>
            <a:pPr algn="just"/>
            <a:r>
              <a:rPr lang="en-US" b="1" dirty="0"/>
              <a:t>Six month Advance Course in Social Media and online</a:t>
            </a:r>
          </a:p>
          <a:p>
            <a:pPr algn="just"/>
            <a:r>
              <a:rPr lang="en-US" b="1" dirty="0"/>
              <a:t>Advance Diploma In Industrial  Training (1Year)</a:t>
            </a:r>
          </a:p>
          <a:p>
            <a:pPr algn="just"/>
            <a:r>
              <a:rPr lang="en-US" b="1" dirty="0"/>
              <a:t>Advance e- accountant (6 Month)</a:t>
            </a:r>
          </a:p>
          <a:p>
            <a:pPr algn="just"/>
            <a:r>
              <a:rPr lang="en-US" b="1" dirty="0"/>
              <a:t>Advance application Course in I.T g for UG pass out (PGDIT)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2743200" cy="3810000"/>
          </a:xfrm>
        </p:spPr>
        <p:txBody>
          <a:bodyPr>
            <a:noAutofit/>
          </a:bodyPr>
          <a:lstStyle/>
          <a:p>
            <a:r>
              <a:rPr lang="en-US" sz="4000" dirty="0"/>
              <a:t>UPSC</a:t>
            </a:r>
          </a:p>
          <a:p>
            <a:pPr lvl="1"/>
            <a:r>
              <a:rPr lang="en-US" sz="3600" dirty="0"/>
              <a:t> Civil Services</a:t>
            </a:r>
          </a:p>
          <a:p>
            <a:pPr lvl="1"/>
            <a:r>
              <a:rPr lang="en-US" sz="3600" dirty="0"/>
              <a:t>CDS</a:t>
            </a:r>
          </a:p>
          <a:p>
            <a:pPr lvl="1"/>
            <a:r>
              <a:rPr lang="en-US" sz="3600" dirty="0"/>
              <a:t>CPF</a:t>
            </a:r>
          </a:p>
          <a:p>
            <a:pPr lvl="1"/>
            <a:r>
              <a:rPr lang="en-US" sz="3600" dirty="0"/>
              <a:t>IES</a:t>
            </a:r>
          </a:p>
          <a:p>
            <a:pPr lvl="1"/>
            <a:r>
              <a:rPr lang="en-US" sz="3600" dirty="0"/>
              <a:t>NDA</a:t>
            </a:r>
          </a:p>
          <a:p>
            <a:pPr lvl="1"/>
            <a:endParaRPr lang="en-US" sz="3600" dirty="0"/>
          </a:p>
        </p:txBody>
      </p:sp>
      <p:sp>
        <p:nvSpPr>
          <p:cNvPr id="4" name="Title 1"/>
          <p:cNvSpPr>
            <a:spLocks noGrp="1"/>
          </p:cNvSpPr>
          <p:nvPr>
            <p:ph type="title"/>
          </p:nvPr>
        </p:nvSpPr>
        <p:spPr>
          <a:xfrm>
            <a:off x="457200" y="304800"/>
            <a:ext cx="8229600" cy="838200"/>
          </a:xfrm>
        </p:spPr>
        <p:txBody>
          <a:bodyPr/>
          <a:lstStyle/>
          <a:p>
            <a:r>
              <a:rPr lang="en-US" dirty="0"/>
              <a:t>Competition Courses..</a:t>
            </a:r>
          </a:p>
        </p:txBody>
      </p:sp>
      <p:sp>
        <p:nvSpPr>
          <p:cNvPr id="5" name="Content Placeholder 2"/>
          <p:cNvSpPr txBox="1">
            <a:spLocks/>
          </p:cNvSpPr>
          <p:nvPr/>
        </p:nvSpPr>
        <p:spPr>
          <a:xfrm>
            <a:off x="3581400" y="1752600"/>
            <a:ext cx="4572000" cy="3810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400" b="0" i="0" u="none" strike="noStrike" kern="1200" cap="none" spc="0" normalizeH="0" baseline="0" noProof="0" dirty="0">
                <a:ln>
                  <a:noFill/>
                </a:ln>
                <a:solidFill>
                  <a:schemeClr val="tx1"/>
                </a:solidFill>
                <a:effectLst/>
                <a:uLnTx/>
                <a:uFillTx/>
                <a:latin typeface="+mn-lt"/>
                <a:ea typeface="+mn-ea"/>
                <a:cs typeface="+mn-cs"/>
              </a:rPr>
              <a:t>CLAT</a:t>
            </a:r>
            <a:endParaRPr lang="en-US" sz="40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a:ln>
                  <a:noFill/>
                </a:ln>
                <a:solidFill>
                  <a:schemeClr val="tx1"/>
                </a:solidFill>
                <a:effectLst/>
                <a:uLnTx/>
                <a:uFillTx/>
                <a:latin typeface="+mn-lt"/>
                <a:ea typeface="+mn-ea"/>
                <a:cs typeface="+mn-cs"/>
              </a:rPr>
              <a:t>Sainik</a:t>
            </a:r>
            <a:r>
              <a:rPr kumimoji="0" lang="en-US" sz="4000" b="0" i="0" u="none" strike="noStrike" kern="1200" cap="none" spc="0" normalizeH="0" noProof="0" dirty="0">
                <a:ln>
                  <a:noFill/>
                </a:ln>
                <a:solidFill>
                  <a:schemeClr val="tx1"/>
                </a:solidFill>
                <a:effectLst/>
                <a:uLnTx/>
                <a:uFillTx/>
                <a:latin typeface="+mn-lt"/>
                <a:ea typeface="+mn-ea"/>
                <a:cs typeface="+mn-cs"/>
              </a:rPr>
              <a:t> School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4000" baseline="0" dirty="0" err="1"/>
              <a:t>Navodhya</a:t>
            </a:r>
            <a:r>
              <a:rPr lang="en-US" sz="4000" dirty="0"/>
              <a:t> School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a:ln>
                  <a:noFill/>
                </a:ln>
                <a:solidFill>
                  <a:schemeClr val="tx1"/>
                </a:solidFill>
                <a:effectLst/>
                <a:uLnTx/>
                <a:uFillTx/>
                <a:latin typeface="+mn-lt"/>
                <a:ea typeface="+mn-ea"/>
                <a:cs typeface="+mn-cs"/>
              </a:rPr>
              <a:t>Many Others</a:t>
            </a:r>
            <a:endParaRPr kumimoji="0" lang="en-US" sz="4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err="1"/>
              <a:t>EDUHeal</a:t>
            </a:r>
            <a:r>
              <a:rPr lang="en-US" dirty="0"/>
              <a:t> Academy - 2019</a:t>
            </a:r>
          </a:p>
        </p:txBody>
      </p:sp>
      <p:sp>
        <p:nvSpPr>
          <p:cNvPr id="3" name="Content Placeholder 2"/>
          <p:cNvSpPr>
            <a:spLocks noGrp="1"/>
          </p:cNvSpPr>
          <p:nvPr>
            <p:ph idx="1"/>
          </p:nvPr>
        </p:nvSpPr>
        <p:spPr>
          <a:xfrm>
            <a:off x="152400" y="685800"/>
            <a:ext cx="8382000" cy="6172200"/>
          </a:xfrm>
        </p:spPr>
        <p:txBody>
          <a:bodyPr>
            <a:noAutofit/>
          </a:bodyPr>
          <a:lstStyle/>
          <a:p>
            <a:pPr algn="just"/>
            <a:r>
              <a:rPr lang="en-US" sz="2400" b="1" dirty="0"/>
              <a:t> Our aim is to provide the world class education to each students with basic speak and write knowledge so that s/he may stand any part of this world.</a:t>
            </a:r>
          </a:p>
          <a:p>
            <a:pPr algn="just"/>
            <a:r>
              <a:rPr lang="en-US" sz="2400" b="1" dirty="0"/>
              <a:t>World is moving with speed of Bullet and we like to make the same to our new generations is our mission.</a:t>
            </a:r>
          </a:p>
          <a:p>
            <a:pPr algn="just"/>
            <a:r>
              <a:rPr lang="en-US" sz="2400" b="1" dirty="0"/>
              <a:t>To inculcate the habits of learning we came with CONCEPT of VERBAL English and COMMUNICATION English and NEP say about the three language system….</a:t>
            </a:r>
          </a:p>
          <a:p>
            <a:pPr algn="just"/>
            <a:r>
              <a:rPr lang="en-US" sz="2400" b="1" dirty="0"/>
              <a:t>We our with the Trade Mark of Healing the Education and our tag line is “Let’s Heal The Student Future..”</a:t>
            </a:r>
          </a:p>
          <a:p>
            <a:pPr algn="just"/>
            <a:r>
              <a:rPr lang="en-US" sz="2400" b="1" dirty="0"/>
              <a:t>We like to associate with the governments schemes for the nation development by adopting the Villages and Cities and like to create a Change and Chain of SUCCESS….</a:t>
            </a:r>
          </a:p>
        </p:txBody>
      </p:sp>
      <p:pic>
        <p:nvPicPr>
          <p:cNvPr id="4" name="Picture 3" descr="4258367.jpg"/>
          <p:cNvPicPr>
            <a:picLocks noChangeAspect="1"/>
          </p:cNvPicPr>
          <p:nvPr/>
        </p:nvPicPr>
        <p:blipFill>
          <a:blip r:embed="rId2"/>
          <a:stretch>
            <a:fillRect/>
          </a:stretch>
        </p:blipFill>
        <p:spPr>
          <a:xfrm>
            <a:off x="1028700" y="1695450"/>
            <a:ext cx="7086600"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City…Smart Students</a:t>
            </a:r>
          </a:p>
        </p:txBody>
      </p:sp>
      <p:sp>
        <p:nvSpPr>
          <p:cNvPr id="3" name="Content Placeholder 2"/>
          <p:cNvSpPr>
            <a:spLocks noGrp="1"/>
          </p:cNvSpPr>
          <p:nvPr>
            <p:ph idx="1"/>
          </p:nvPr>
        </p:nvSpPr>
        <p:spPr>
          <a:xfrm>
            <a:off x="228600" y="1524000"/>
            <a:ext cx="6781800" cy="4525963"/>
          </a:xfrm>
        </p:spPr>
        <p:txBody>
          <a:bodyPr>
            <a:normAutofit/>
          </a:bodyPr>
          <a:lstStyle/>
          <a:p>
            <a:r>
              <a:rPr lang="en-US" sz="2400" dirty="0"/>
              <a:t>Smart City will be care by Smart Students…with Smart Education..</a:t>
            </a:r>
          </a:p>
          <a:p>
            <a:r>
              <a:rPr lang="en-US" sz="2400" dirty="0"/>
              <a:t>Smartness doesn't need support…only Knowledge and direction…</a:t>
            </a:r>
          </a:p>
          <a:p>
            <a:r>
              <a:rPr lang="en-US" sz="2400" dirty="0"/>
              <a:t>Dream to become is like a Day dream…because of English..</a:t>
            </a:r>
          </a:p>
          <a:p>
            <a:r>
              <a:rPr lang="en-US" sz="2400" dirty="0"/>
              <a:t>Fear and Hesitation is the plant growing in the students mind and heart…</a:t>
            </a:r>
          </a:p>
          <a:p>
            <a:r>
              <a:rPr lang="en-US" sz="2400" dirty="0"/>
              <a:t>We will be removing all these Mountains….</a:t>
            </a:r>
          </a:p>
          <a:p>
            <a:endParaRPr lang="en-US" sz="2400" dirty="0"/>
          </a:p>
        </p:txBody>
      </p:sp>
      <p:pic>
        <p:nvPicPr>
          <p:cNvPr id="4" name="Picture 3" descr="images (2).jpg"/>
          <p:cNvPicPr>
            <a:picLocks noChangeAspect="1"/>
          </p:cNvPicPr>
          <p:nvPr/>
        </p:nvPicPr>
        <p:blipFill>
          <a:blip r:embed="rId2">
            <a:clrChange>
              <a:clrFrom>
                <a:srgbClr val="FFFFFF"/>
              </a:clrFrom>
              <a:clrTo>
                <a:srgbClr val="FFFFFF">
                  <a:alpha val="0"/>
                </a:srgbClr>
              </a:clrTo>
            </a:clrChange>
          </a:blip>
          <a:stretch>
            <a:fillRect/>
          </a:stretch>
        </p:blipFill>
        <p:spPr>
          <a:xfrm>
            <a:off x="6019800" y="3581400"/>
            <a:ext cx="3124200" cy="3124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Village and Smart City..</a:t>
            </a:r>
          </a:p>
        </p:txBody>
      </p:sp>
      <p:sp>
        <p:nvSpPr>
          <p:cNvPr id="3" name="Content Placeholder 2"/>
          <p:cNvSpPr>
            <a:spLocks noGrp="1"/>
          </p:cNvSpPr>
          <p:nvPr>
            <p:ph idx="1"/>
          </p:nvPr>
        </p:nvSpPr>
        <p:spPr>
          <a:xfrm>
            <a:off x="381000" y="1295400"/>
            <a:ext cx="6705600" cy="3886200"/>
          </a:xfrm>
        </p:spPr>
        <p:txBody>
          <a:bodyPr>
            <a:normAutofit/>
          </a:bodyPr>
          <a:lstStyle/>
          <a:p>
            <a:pPr algn="just"/>
            <a:r>
              <a:rPr lang="en-US" sz="2000" dirty="0"/>
              <a:t>As per the PM of India, “ We have to adopt 5 Villages for development”, </a:t>
            </a:r>
            <a:r>
              <a:rPr lang="en-US" sz="2000" dirty="0" err="1"/>
              <a:t>Padega</a:t>
            </a:r>
            <a:r>
              <a:rPr lang="en-US" sz="2000" dirty="0"/>
              <a:t> </a:t>
            </a:r>
            <a:r>
              <a:rPr lang="en-US" sz="2000" dirty="0" err="1"/>
              <a:t>Bharth</a:t>
            </a:r>
            <a:r>
              <a:rPr lang="en-US" sz="2000" dirty="0"/>
              <a:t> Bade </a:t>
            </a:r>
            <a:r>
              <a:rPr lang="en-US" sz="2000" dirty="0" err="1"/>
              <a:t>Ga</a:t>
            </a:r>
            <a:r>
              <a:rPr lang="en-US" sz="2000" dirty="0"/>
              <a:t> </a:t>
            </a:r>
            <a:r>
              <a:rPr lang="en-US" sz="2000" dirty="0" err="1"/>
              <a:t>Bharth</a:t>
            </a:r>
            <a:r>
              <a:rPr lang="en-US" sz="2000" dirty="0"/>
              <a:t>.</a:t>
            </a:r>
          </a:p>
          <a:p>
            <a:pPr algn="just"/>
            <a:r>
              <a:rPr lang="en-US" sz="2000" dirty="0"/>
              <a:t>Like to work on this model at Sagar district with Latest Education and Technology.</a:t>
            </a:r>
          </a:p>
          <a:p>
            <a:pPr algn="just"/>
            <a:r>
              <a:rPr lang="en-US" sz="2000" dirty="0"/>
              <a:t>NEP-2020 is declared the vocational education and skill education to be the part of curriculum and I like to take this opportunity to impart this in every government schools and colleges…</a:t>
            </a:r>
          </a:p>
          <a:p>
            <a:pPr algn="just"/>
            <a:r>
              <a:rPr lang="en-US" sz="2000" dirty="0"/>
              <a:t>I take myself with the government machinery and act as a Communication cum Spoken English Instruction and provide training to school teachers and students.</a:t>
            </a:r>
          </a:p>
        </p:txBody>
      </p:sp>
      <p:pic>
        <p:nvPicPr>
          <p:cNvPr id="4" name="Picture 3" descr="513jUYExGqL.jpg"/>
          <p:cNvPicPr>
            <a:picLocks noChangeAspect="1"/>
          </p:cNvPicPr>
          <p:nvPr/>
        </p:nvPicPr>
        <p:blipFill>
          <a:blip r:embed="rId2"/>
          <a:stretch>
            <a:fillRect/>
          </a:stretch>
        </p:blipFill>
        <p:spPr>
          <a:xfrm>
            <a:off x="1828800" y="516898"/>
            <a:ext cx="5867400" cy="5293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St. </a:t>
            </a:r>
            <a:r>
              <a:rPr lang="en-US" sz="3600" dirty="0" err="1"/>
              <a:t>Namdev</a:t>
            </a:r>
            <a:r>
              <a:rPr lang="en-US" sz="3600" dirty="0"/>
              <a:t> </a:t>
            </a:r>
            <a:r>
              <a:rPr lang="en-US" sz="3600" dirty="0" err="1"/>
              <a:t>Ji</a:t>
            </a:r>
            <a:r>
              <a:rPr lang="en-US" sz="3600" dirty="0"/>
              <a:t> </a:t>
            </a:r>
            <a:r>
              <a:rPr lang="en-US" sz="3600" dirty="0" err="1"/>
              <a:t>Skisha</a:t>
            </a:r>
            <a:r>
              <a:rPr lang="en-US" sz="3600" dirty="0"/>
              <a:t> </a:t>
            </a:r>
            <a:r>
              <a:rPr lang="en-US" sz="3600" dirty="0" err="1"/>
              <a:t>Sanstha</a:t>
            </a:r>
            <a:r>
              <a:rPr lang="en-US" sz="3600" dirty="0"/>
              <a:t> (NGO)</a:t>
            </a:r>
          </a:p>
        </p:txBody>
      </p:sp>
      <p:sp>
        <p:nvSpPr>
          <p:cNvPr id="3" name="Content Placeholder 2"/>
          <p:cNvSpPr>
            <a:spLocks noGrp="1"/>
          </p:cNvSpPr>
          <p:nvPr>
            <p:ph idx="1"/>
          </p:nvPr>
        </p:nvSpPr>
        <p:spPr>
          <a:xfrm>
            <a:off x="381000" y="1143000"/>
            <a:ext cx="5486400" cy="5715000"/>
          </a:xfrm>
        </p:spPr>
        <p:txBody>
          <a:bodyPr>
            <a:noAutofit/>
          </a:bodyPr>
          <a:lstStyle/>
          <a:p>
            <a:pPr algn="just"/>
            <a:r>
              <a:rPr lang="en-US" sz="2400" dirty="0"/>
              <a:t>We as a group which includes the Administration and Educational Partners like to work for such development with an AIM of Development of our nation. </a:t>
            </a:r>
          </a:p>
          <a:p>
            <a:pPr algn="just"/>
            <a:r>
              <a:rPr lang="en-US" sz="2400" dirty="0"/>
              <a:t>We registered NGO – 2016 can work in all over India with basic objectives of careers at rural level and urban level with joining hands with Administration.</a:t>
            </a:r>
          </a:p>
          <a:p>
            <a:pPr algn="just"/>
            <a:r>
              <a:rPr lang="en-US" sz="2400" dirty="0"/>
              <a:t>Our aim is not to earn the money, but to earn the best wishes from students and parents and to get the satisfaction in our self that YES we are the part of SMART INDIA PROJECT</a:t>
            </a:r>
          </a:p>
        </p:txBody>
      </p:sp>
      <p:pic>
        <p:nvPicPr>
          <p:cNvPr id="4" name="Picture 3" descr="07f37322dfb23eb5140c65d781798467.jpg"/>
          <p:cNvPicPr>
            <a:picLocks noChangeAspect="1"/>
          </p:cNvPicPr>
          <p:nvPr/>
        </p:nvPicPr>
        <p:blipFill>
          <a:blip r:embed="rId2">
            <a:clrChange>
              <a:clrFrom>
                <a:srgbClr val="F5EABD"/>
              </a:clrFrom>
              <a:clrTo>
                <a:srgbClr val="F5EABD">
                  <a:alpha val="0"/>
                </a:srgbClr>
              </a:clrTo>
            </a:clrChange>
          </a:blip>
          <a:stretch>
            <a:fillRect/>
          </a:stretch>
        </p:blipFill>
        <p:spPr>
          <a:xfrm>
            <a:off x="5943600" y="1066800"/>
            <a:ext cx="2895600" cy="563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Affiliation and Registered Under</a:t>
            </a:r>
          </a:p>
        </p:txBody>
      </p:sp>
      <p:pic>
        <p:nvPicPr>
          <p:cNvPr id="4" name="Content Placeholder 3" descr="0001.jpg"/>
          <p:cNvPicPr>
            <a:picLocks noGrp="1" noChangeAspect="1"/>
          </p:cNvPicPr>
          <p:nvPr>
            <p:ph idx="1"/>
          </p:nvPr>
        </p:nvPicPr>
        <p:blipFill>
          <a:blip r:embed="rId2" cstate="print">
            <a:lum bright="-10000" contrast="30000"/>
          </a:blip>
          <a:srcRect l="10161" t="3659" r="10416" b="4878"/>
          <a:stretch>
            <a:fillRect/>
          </a:stretch>
        </p:blipFill>
        <p:spPr>
          <a:xfrm>
            <a:off x="1219200" y="0"/>
            <a:ext cx="8458200" cy="6858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600" dirty="0">
                <a:latin typeface="Times New Roman" pitchFamily="18" charset="0"/>
                <a:cs typeface="Times New Roman" pitchFamily="18" charset="0"/>
              </a:rPr>
              <a:t>Financial/Capital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Help/Administration Support</a:t>
            </a:r>
          </a:p>
        </p:txBody>
      </p:sp>
      <p:sp>
        <p:nvSpPr>
          <p:cNvPr id="3" name="Content Placeholder 2"/>
          <p:cNvSpPr>
            <a:spLocks noGrp="1"/>
          </p:cNvSpPr>
          <p:nvPr>
            <p:ph idx="1"/>
          </p:nvPr>
        </p:nvSpPr>
        <p:spPr>
          <a:xfrm>
            <a:off x="381000" y="1295400"/>
            <a:ext cx="7086600" cy="4525963"/>
          </a:xfrm>
        </p:spPr>
        <p:txBody>
          <a:bodyPr>
            <a:normAutofit lnSpcReduction="10000"/>
          </a:bodyPr>
          <a:lstStyle/>
          <a:p>
            <a:r>
              <a:rPr lang="en-US" sz="2800" dirty="0"/>
              <a:t>We look forward to our Kind and Favorite M.P/MLA/Administration for his kind approval for the Smart Kids for this Smart City….</a:t>
            </a:r>
          </a:p>
          <a:p>
            <a:r>
              <a:rPr lang="en-US" sz="2800" dirty="0"/>
              <a:t>Ministry of Social Justice and Empowerment, Ministry of Skill Development and NSDC is providing such grants….</a:t>
            </a:r>
          </a:p>
          <a:p>
            <a:r>
              <a:rPr lang="en-US" sz="2800" dirty="0"/>
              <a:t>We are looking for government aided projects for the Welfare of Students future……</a:t>
            </a:r>
          </a:p>
        </p:txBody>
      </p:sp>
      <p:pic>
        <p:nvPicPr>
          <p:cNvPr id="4" name="Picture 3" descr="helping-hand-to-pie-chart-business-vector-stock_gg5267821.jpg"/>
          <p:cNvPicPr>
            <a:picLocks noChangeAspect="1"/>
          </p:cNvPicPr>
          <p:nvPr/>
        </p:nvPicPr>
        <p:blipFill>
          <a:blip r:embed="rId2">
            <a:clrChange>
              <a:clrFrom>
                <a:srgbClr val="FFFFFF"/>
              </a:clrFrom>
              <a:clrTo>
                <a:srgbClr val="FFFFFF">
                  <a:alpha val="0"/>
                </a:srgbClr>
              </a:clrTo>
            </a:clrChange>
          </a:blip>
          <a:srcRect b="6061"/>
          <a:stretch>
            <a:fillRect/>
          </a:stretch>
        </p:blipFill>
        <p:spPr>
          <a:xfrm>
            <a:off x="5867400" y="4038600"/>
            <a:ext cx="3048000" cy="2362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r>
              <a:rPr lang="en-US"/>
              <a:t>for listening….  </a:t>
            </a:r>
            <a:endParaRPr lang="en-US" dirty="0"/>
          </a:p>
        </p:txBody>
      </p:sp>
      <p:pic>
        <p:nvPicPr>
          <p:cNvPr id="4" name="Content Placeholder 3" descr="8784116.jpg"/>
          <p:cNvPicPr>
            <a:picLocks noGrp="1" noChangeAspect="1"/>
          </p:cNvPicPr>
          <p:nvPr>
            <p:ph idx="1"/>
          </p:nvPr>
        </p:nvPicPr>
        <p:blipFill>
          <a:blip r:embed="rId2"/>
          <a:stretch>
            <a:fillRect/>
          </a:stretch>
        </p:blipFill>
        <p:spPr>
          <a:xfrm>
            <a:off x="1036091" y="1600200"/>
            <a:ext cx="7071817" cy="4525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SME.jpg"/>
          <p:cNvPicPr>
            <a:picLocks noChangeAspect="1"/>
          </p:cNvPicPr>
          <p:nvPr/>
        </p:nvPicPr>
        <p:blipFill>
          <a:blip r:embed="rId2" cstate="print"/>
          <a:stretch>
            <a:fillRect/>
          </a:stretch>
        </p:blipFill>
        <p:spPr>
          <a:xfrm>
            <a:off x="134470" y="0"/>
            <a:ext cx="8875059"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SME_1.jpg"/>
          <p:cNvPicPr>
            <a:picLocks noGrp="1" noChangeAspect="1"/>
          </p:cNvPicPr>
          <p:nvPr>
            <p:ph idx="1"/>
          </p:nvPr>
        </p:nvPicPr>
        <p:blipFill>
          <a:blip r:embed="rId2" cstate="print"/>
          <a:stretch>
            <a:fillRect/>
          </a:stretch>
        </p:blipFill>
        <p:spPr>
          <a:xfrm>
            <a:off x="0" y="0"/>
            <a:ext cx="9143999" cy="6629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fontScale="90000"/>
          </a:bodyPr>
          <a:lstStyle/>
          <a:p>
            <a:r>
              <a:rPr lang="en-US" dirty="0"/>
              <a:t>Skill Development &amp; Industrial Training</a:t>
            </a:r>
          </a:p>
        </p:txBody>
      </p:sp>
      <p:sp>
        <p:nvSpPr>
          <p:cNvPr id="3" name="Content Placeholder 2"/>
          <p:cNvSpPr>
            <a:spLocks noGrp="1"/>
          </p:cNvSpPr>
          <p:nvPr>
            <p:ph idx="1"/>
          </p:nvPr>
        </p:nvSpPr>
        <p:spPr>
          <a:xfrm>
            <a:off x="457200" y="1066800"/>
            <a:ext cx="8229600" cy="5334000"/>
          </a:xfrm>
        </p:spPr>
        <p:txBody>
          <a:bodyPr>
            <a:normAutofit lnSpcReduction="10000"/>
          </a:bodyPr>
          <a:lstStyle/>
          <a:p>
            <a:pPr algn="just">
              <a:buNone/>
            </a:pPr>
            <a:endParaRPr lang="en-US" dirty="0"/>
          </a:p>
          <a:p>
            <a:pPr algn="just">
              <a:buNone/>
            </a:pPr>
            <a:endParaRPr lang="en-US" dirty="0"/>
          </a:p>
          <a:p>
            <a:pPr algn="just">
              <a:buNone/>
            </a:pPr>
            <a:r>
              <a:rPr lang="en-US" dirty="0"/>
              <a:t>AIMS ..</a:t>
            </a:r>
          </a:p>
          <a:p>
            <a:pPr algn="just">
              <a:buNone/>
            </a:pPr>
            <a:r>
              <a:rPr lang="en-US" b="1" dirty="0"/>
              <a:t>“1. To create the Industrial hub in the Sagar district and provide Industrial Training for the basic need of all aspirants i.e., JOB/CAREER. </a:t>
            </a:r>
          </a:p>
          <a:p>
            <a:pPr algn="just">
              <a:buNone/>
            </a:pPr>
            <a:r>
              <a:rPr lang="en-US" b="1" dirty="0"/>
              <a:t>2. To develop the model town/village and future students. </a:t>
            </a:r>
          </a:p>
          <a:p>
            <a:pPr algn="just">
              <a:buNone/>
            </a:pPr>
            <a:r>
              <a:rPr lang="en-US" b="1" dirty="0"/>
              <a:t>3. To achieve the satisfaction level of parents &amp; society”</a:t>
            </a:r>
          </a:p>
          <a:p>
            <a:pPr algn="just">
              <a:buNone/>
            </a:pPr>
            <a:endParaRPr lang="en-US" dirty="0"/>
          </a:p>
        </p:txBody>
      </p:sp>
      <p:pic>
        <p:nvPicPr>
          <p:cNvPr id="4" name="Picture 3" descr="download.jpg"/>
          <p:cNvPicPr>
            <a:picLocks noChangeAspect="1"/>
          </p:cNvPicPr>
          <p:nvPr/>
        </p:nvPicPr>
        <p:blipFill>
          <a:blip r:embed="rId2">
            <a:clrChange>
              <a:clrFrom>
                <a:srgbClr val="FFFFFF"/>
              </a:clrFrom>
              <a:clrTo>
                <a:srgbClr val="FFFFFF">
                  <a:alpha val="0"/>
                </a:srgbClr>
              </a:clrTo>
            </a:clrChange>
          </a:blip>
          <a:srcRect b="14286"/>
          <a:stretch>
            <a:fillRect/>
          </a:stretch>
        </p:blipFill>
        <p:spPr>
          <a:xfrm>
            <a:off x="0" y="1066800"/>
            <a:ext cx="6096000" cy="914400"/>
          </a:xfrm>
          <a:prstGeom prst="rect">
            <a:avLst/>
          </a:prstGeom>
        </p:spPr>
      </p:pic>
      <p:pic>
        <p:nvPicPr>
          <p:cNvPr id="22530" name="Picture 2" descr="The Youth - The Youth updated their cover photo."/>
          <p:cNvPicPr>
            <a:picLocks noChangeAspect="1" noChangeArrowheads="1"/>
          </p:cNvPicPr>
          <p:nvPr/>
        </p:nvPicPr>
        <p:blipFill>
          <a:blip r:embed="rId3">
            <a:clrChange>
              <a:clrFrom>
                <a:srgbClr val="F6E9D9"/>
              </a:clrFrom>
              <a:clrTo>
                <a:srgbClr val="F6E9D9">
                  <a:alpha val="0"/>
                </a:srgbClr>
              </a:clrTo>
            </a:clrChange>
          </a:blip>
          <a:srcRect/>
          <a:stretch>
            <a:fillRect/>
          </a:stretch>
        </p:blipFill>
        <p:spPr bwMode="auto">
          <a:xfrm>
            <a:off x="6172200" y="914400"/>
            <a:ext cx="268605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ox(in)">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2000"/>
                                        <p:tgtEl>
                                          <p:spTgt spid="3">
                                            <p:txEl>
                                              <p:pRg st="3" end="3"/>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6000" dirty="0"/>
              <a:t>Mission</a:t>
            </a:r>
          </a:p>
        </p:txBody>
      </p:sp>
      <p:sp>
        <p:nvSpPr>
          <p:cNvPr id="3" name="Content Placeholder 2"/>
          <p:cNvSpPr>
            <a:spLocks noGrp="1"/>
          </p:cNvSpPr>
          <p:nvPr>
            <p:ph idx="1"/>
          </p:nvPr>
        </p:nvSpPr>
        <p:spPr/>
        <p:txBody>
          <a:bodyPr>
            <a:normAutofit/>
          </a:bodyPr>
          <a:lstStyle/>
          <a:p>
            <a:r>
              <a:rPr lang="en-US" dirty="0"/>
              <a:t>Career Oriented </a:t>
            </a:r>
            <a:r>
              <a:rPr lang="en-US" dirty="0">
                <a:hlinkClick r:id="rId2"/>
              </a:rPr>
              <a:t>Course..@</a:t>
            </a:r>
            <a:r>
              <a:rPr lang="en-US" dirty="0" err="1">
                <a:hlinkClick r:id="rId2"/>
              </a:rPr>
              <a:t>Sagar</a:t>
            </a:r>
            <a:r>
              <a:rPr lang="en-US" dirty="0"/>
              <a:t> </a:t>
            </a:r>
            <a:r>
              <a:rPr lang="en-US" sz="2400" dirty="0"/>
              <a:t>(Rural &amp; Urban)</a:t>
            </a:r>
            <a:endParaRPr lang="en-US" dirty="0"/>
          </a:p>
          <a:p>
            <a:r>
              <a:rPr lang="en-US" dirty="0"/>
              <a:t>Job seeker…</a:t>
            </a:r>
            <a:r>
              <a:rPr lang="en-US" dirty="0">
                <a:solidFill>
                  <a:srgbClr val="FF0000"/>
                </a:solidFill>
              </a:rPr>
              <a:t>Mind Wash for career only</a:t>
            </a:r>
          </a:p>
          <a:p>
            <a:r>
              <a:rPr lang="en-US" dirty="0"/>
              <a:t>Entrepreneurship Development…</a:t>
            </a:r>
            <a:r>
              <a:rPr lang="en-US" sz="2400" b="1" dirty="0">
                <a:solidFill>
                  <a:srgbClr val="FF0000"/>
                </a:solidFill>
              </a:rPr>
              <a:t>stand on its own</a:t>
            </a:r>
            <a:endParaRPr lang="en-US" b="1" dirty="0">
              <a:solidFill>
                <a:srgbClr val="FF0000"/>
              </a:solidFill>
            </a:endParaRPr>
          </a:p>
          <a:p>
            <a:r>
              <a:rPr lang="en-US" dirty="0"/>
              <a:t>Employment Development in any field ..</a:t>
            </a:r>
          </a:p>
          <a:p>
            <a:r>
              <a:rPr lang="en-US" dirty="0"/>
              <a:t>Empowerment for Girls weaker section..</a:t>
            </a:r>
          </a:p>
          <a:p>
            <a:r>
              <a:rPr lang="en-US" dirty="0"/>
              <a:t>Skill Development for the Youths….</a:t>
            </a:r>
          </a:p>
          <a:p>
            <a:r>
              <a:rPr lang="en-US" dirty="0"/>
              <a:t>Generating the innovative idea….</a:t>
            </a:r>
          </a:p>
        </p:txBody>
      </p:sp>
      <p:sp>
        <p:nvSpPr>
          <p:cNvPr id="2050" name="AutoShape 2"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Objectives</a:t>
            </a:r>
          </a:p>
        </p:txBody>
      </p:sp>
      <p:sp>
        <p:nvSpPr>
          <p:cNvPr id="3" name="Content Placeholder 2"/>
          <p:cNvSpPr>
            <a:spLocks noGrp="1"/>
          </p:cNvSpPr>
          <p:nvPr>
            <p:ph idx="1"/>
          </p:nvPr>
        </p:nvSpPr>
        <p:spPr>
          <a:xfrm>
            <a:off x="0" y="609600"/>
            <a:ext cx="8839200" cy="6248400"/>
          </a:xfrm>
        </p:spPr>
        <p:txBody>
          <a:bodyPr>
            <a:noAutofit/>
          </a:bodyPr>
          <a:lstStyle/>
          <a:p>
            <a:pPr algn="just"/>
            <a:r>
              <a:rPr lang="en-US" sz="2300" b="1" dirty="0">
                <a:latin typeface="Times New Roman" pitchFamily="18" charset="0"/>
                <a:cs typeface="Times New Roman" pitchFamily="18" charset="0"/>
              </a:rPr>
              <a:t>To create the new horizons for the students and to build the Expectations for the smart and standard life.</a:t>
            </a:r>
          </a:p>
          <a:p>
            <a:pPr algn="just"/>
            <a:r>
              <a:rPr lang="en-US" sz="2300" b="1" dirty="0">
                <a:latin typeface="Times New Roman" pitchFamily="18" charset="0"/>
                <a:cs typeface="Times New Roman" pitchFamily="18" charset="0"/>
              </a:rPr>
              <a:t>To create the new entrepreneur and make students to stand on their own in this 21</a:t>
            </a:r>
            <a:r>
              <a:rPr lang="en-US" sz="2300" b="1" baseline="30000" dirty="0">
                <a:latin typeface="Times New Roman" pitchFamily="18" charset="0"/>
                <a:cs typeface="Times New Roman" pitchFamily="18" charset="0"/>
              </a:rPr>
              <a:t>st</a:t>
            </a:r>
            <a:r>
              <a:rPr lang="en-US" sz="2300" b="1" dirty="0">
                <a:latin typeface="Times New Roman" pitchFamily="18" charset="0"/>
                <a:cs typeface="Times New Roman" pitchFamily="18" charset="0"/>
              </a:rPr>
              <a:t> century.</a:t>
            </a:r>
          </a:p>
          <a:p>
            <a:pPr algn="just"/>
            <a:r>
              <a:rPr lang="en-US" sz="2300" b="1" dirty="0">
                <a:latin typeface="Times New Roman" pitchFamily="18" charset="0"/>
                <a:cs typeface="Times New Roman" pitchFamily="18" charset="0"/>
              </a:rPr>
              <a:t>To mold the students futures in the era of 21</a:t>
            </a:r>
            <a:r>
              <a:rPr lang="en-US" sz="2300" b="1" baseline="30000" dirty="0">
                <a:latin typeface="Times New Roman" pitchFamily="18" charset="0"/>
                <a:cs typeface="Times New Roman" pitchFamily="18" charset="0"/>
              </a:rPr>
              <a:t>st</a:t>
            </a:r>
            <a:r>
              <a:rPr lang="en-US" sz="2300" b="1" dirty="0">
                <a:latin typeface="Times New Roman" pitchFamily="18" charset="0"/>
                <a:cs typeface="Times New Roman" pitchFamily="18" charset="0"/>
              </a:rPr>
              <a:t> century and design their future DREAM of earning.</a:t>
            </a:r>
          </a:p>
          <a:p>
            <a:pPr algn="just"/>
            <a:r>
              <a:rPr lang="en-US" sz="2300" b="1" dirty="0">
                <a:latin typeface="Times New Roman" pitchFamily="18" charset="0"/>
                <a:cs typeface="Times New Roman" pitchFamily="18" charset="0"/>
              </a:rPr>
              <a:t>TO provide the practical knowledge, this can empower their future dreams.</a:t>
            </a:r>
          </a:p>
          <a:p>
            <a:pPr algn="just"/>
            <a:r>
              <a:rPr lang="en-US" sz="2300" b="1" dirty="0">
                <a:latin typeface="Times New Roman" pitchFamily="18" charset="0"/>
                <a:cs typeface="Times New Roman" pitchFamily="18" charset="0"/>
              </a:rPr>
              <a:t>To make them self dependent and hardworking with faith in them “YES I CAN DO”</a:t>
            </a:r>
          </a:p>
          <a:p>
            <a:pPr algn="just"/>
            <a:r>
              <a:rPr lang="en-US" sz="2300" b="1" dirty="0">
                <a:latin typeface="Times New Roman" pitchFamily="18" charset="0"/>
                <a:cs typeface="Times New Roman" pitchFamily="18" charset="0"/>
              </a:rPr>
              <a:t>To nurture the upcoming futures of Sagar this can bring the Sagar in the maps of development.</a:t>
            </a:r>
          </a:p>
          <a:p>
            <a:pPr algn="just"/>
            <a:r>
              <a:rPr lang="en-US" sz="2300" b="1" dirty="0">
                <a:latin typeface="Times New Roman" pitchFamily="18" charset="0"/>
                <a:cs typeface="Times New Roman" pitchFamily="18" charset="0"/>
              </a:rPr>
              <a:t>To develop the model village and cities for the high tech education.</a:t>
            </a:r>
          </a:p>
          <a:p>
            <a:pPr algn="just"/>
            <a:r>
              <a:rPr lang="en-US" sz="2300" b="1" dirty="0">
                <a:latin typeface="Times New Roman" pitchFamily="18" charset="0"/>
                <a:cs typeface="Times New Roman" pitchFamily="18" charset="0"/>
              </a:rPr>
              <a:t>To generate the JOB SKILL AND CAREER SKILLS among the guardians and make them feel happy.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oAutofit/>
          </a:bodyPr>
          <a:lstStyle/>
          <a:p>
            <a:r>
              <a:rPr lang="en-US" sz="3600" dirty="0">
                <a:latin typeface="Times New Roman" pitchFamily="18" charset="0"/>
                <a:cs typeface="Times New Roman" pitchFamily="18" charset="0"/>
              </a:rPr>
              <a:t>WHY?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Skill Development……IT Academy</a:t>
            </a:r>
          </a:p>
        </p:txBody>
      </p:sp>
      <p:sp>
        <p:nvSpPr>
          <p:cNvPr id="3" name="Content Placeholder 2"/>
          <p:cNvSpPr>
            <a:spLocks noGrp="1"/>
          </p:cNvSpPr>
          <p:nvPr>
            <p:ph idx="1"/>
          </p:nvPr>
        </p:nvSpPr>
        <p:spPr>
          <a:xfrm>
            <a:off x="0" y="1295400"/>
            <a:ext cx="8763000" cy="4525963"/>
          </a:xfrm>
        </p:spPr>
        <p:txBody>
          <a:bodyPr>
            <a:normAutofit fontScale="85000" lnSpcReduction="20000"/>
          </a:bodyPr>
          <a:lstStyle/>
          <a:p>
            <a:r>
              <a:rPr lang="en-US" dirty="0"/>
              <a:t>Each Students is wrap with problems of Knowledge….</a:t>
            </a:r>
          </a:p>
          <a:p>
            <a:r>
              <a:rPr lang="en-US" dirty="0"/>
              <a:t>Education is given like a half cup of milk…incomplete nutrients..</a:t>
            </a:r>
          </a:p>
          <a:p>
            <a:r>
              <a:rPr lang="en-US" dirty="0"/>
              <a:t>We as leading institutes teaches the students about individual inner space…</a:t>
            </a:r>
          </a:p>
          <a:p>
            <a:r>
              <a:rPr lang="en-US" dirty="0"/>
              <a:t>We try to fill the gaps………</a:t>
            </a:r>
          </a:p>
          <a:p>
            <a:r>
              <a:rPr lang="en-US" dirty="0"/>
              <a:t>We trained like what the market needs..</a:t>
            </a:r>
          </a:p>
          <a:p>
            <a:r>
              <a:rPr lang="en-US" dirty="0"/>
              <a:t>We are the upcoming futures of Students..</a:t>
            </a:r>
          </a:p>
          <a:p>
            <a:r>
              <a:rPr lang="en-US" dirty="0"/>
              <a:t>We provide industrial training and Jobs….</a:t>
            </a:r>
          </a:p>
          <a:p>
            <a:r>
              <a:rPr lang="en-US" dirty="0"/>
              <a:t>We are the trusted brand and ready to create ENTREPRENUERE….</a:t>
            </a:r>
          </a:p>
          <a:p>
            <a:endParaRPr lang="en-US" dirty="0"/>
          </a:p>
        </p:txBody>
      </p:sp>
      <p:pic>
        <p:nvPicPr>
          <p:cNvPr id="4" name="Picture 3" descr="images (1).jpg"/>
          <p:cNvPicPr>
            <a:picLocks noChangeAspect="1"/>
          </p:cNvPicPr>
          <p:nvPr/>
        </p:nvPicPr>
        <p:blipFill>
          <a:blip r:embed="rId2">
            <a:clrChange>
              <a:clrFrom>
                <a:srgbClr val="FFFFFF"/>
              </a:clrFrom>
              <a:clrTo>
                <a:srgbClr val="FFFFFF">
                  <a:alpha val="0"/>
                </a:srgbClr>
              </a:clrTo>
            </a:clrChange>
          </a:blip>
          <a:stretch>
            <a:fillRect/>
          </a:stretch>
        </p:blipFill>
        <p:spPr>
          <a:xfrm>
            <a:off x="6324600" y="2590800"/>
            <a:ext cx="281940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Project_Proposal\ISDM_MEMBERSHIP.jpeg"/>
          <p:cNvPicPr>
            <a:picLocks noChangeAspect="1" noChangeArrowheads="1"/>
          </p:cNvPicPr>
          <p:nvPr/>
        </p:nvPicPr>
        <p:blipFill>
          <a:blip r:embed="rId2"/>
          <a:srcRect t="4640"/>
          <a:stretch>
            <a:fillRect/>
          </a:stretch>
        </p:blipFill>
        <p:spPr bwMode="auto">
          <a:xfrm>
            <a:off x="0" y="228600"/>
            <a:ext cx="9144000" cy="6629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987</Words>
  <Application>Microsoft Office PowerPoint</Application>
  <PresentationFormat>On-screen Show (4:3)</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Affiliation and Registered Under</vt:lpstr>
      <vt:lpstr>PowerPoint Presentation</vt:lpstr>
      <vt:lpstr>PowerPoint Presentation</vt:lpstr>
      <vt:lpstr>Skill Development &amp; Industrial Training</vt:lpstr>
      <vt:lpstr>Mission</vt:lpstr>
      <vt:lpstr>Objectives</vt:lpstr>
      <vt:lpstr>WHY?  Skill Development……IT Academy</vt:lpstr>
      <vt:lpstr>PowerPoint Presentation</vt:lpstr>
      <vt:lpstr>Career Courses….after 12th</vt:lpstr>
      <vt:lpstr>Career Courses….after 12th</vt:lpstr>
      <vt:lpstr>Career Courses….after 12th</vt:lpstr>
      <vt:lpstr>Career Courses….after 12th</vt:lpstr>
      <vt:lpstr>Academy Courses…</vt:lpstr>
      <vt:lpstr>Competition Courses..</vt:lpstr>
      <vt:lpstr>EDUHeal Academy - 2019</vt:lpstr>
      <vt:lpstr>Smart City…Smart Students</vt:lpstr>
      <vt:lpstr>Model Village and Smart City..</vt:lpstr>
      <vt:lpstr>St. Namdev Ji Skisha Sanstha (NGO)</vt:lpstr>
      <vt:lpstr>Financial/Capital  Help/Administration Support</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want our Motto is….</dc:title>
  <dc:creator>londonkids</dc:creator>
  <cp:lastModifiedBy>JHS_SONIK NAMDEV</cp:lastModifiedBy>
  <cp:revision>68</cp:revision>
  <dcterms:created xsi:type="dcterms:W3CDTF">2021-09-02T16:47:34Z</dcterms:created>
  <dcterms:modified xsi:type="dcterms:W3CDTF">2023-06-21T16:36:16Z</dcterms:modified>
</cp:coreProperties>
</file>