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84" r:id="rId6"/>
    <p:sldId id="262" r:id="rId7"/>
    <p:sldId id="261" r:id="rId8"/>
    <p:sldId id="268" r:id="rId9"/>
    <p:sldId id="286" r:id="rId10"/>
    <p:sldId id="263" r:id="rId11"/>
    <p:sldId id="264" r:id="rId12"/>
    <p:sldId id="272" r:id="rId13"/>
    <p:sldId id="266" r:id="rId14"/>
    <p:sldId id="27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39" autoAdjust="0"/>
  </p:normalViewPr>
  <p:slideViewPr>
    <p:cSldViewPr snapToGrid="0">
      <p:cViewPr varScale="1">
        <p:scale>
          <a:sx n="70" d="100"/>
          <a:sy n="70" d="100"/>
        </p:scale>
        <p:origin x="5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xmlns="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F4E2-A4A4-476B-98A7-3B4263B53038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xmlns="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C460920-45E0-4AD2-8655-914EC2A2F020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xmlns="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xmlns="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xmlns="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242D-6F75-41C8-918F-4CDEC43D720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https://www.sagarstartuppark.org/  I connect@sagarstartuppark.org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xmlns="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1CB3CF-999B-40F2-B7D1-C443E68A7440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xmlns="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F9387FF-B68E-4789-AFF9-1A32EB4C7275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xmlns="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FC3C51-5892-42B6-8855-915BCBBBC698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xmlns="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039A34-F746-4EDF-BFA8-8E2201620FEF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xmlns="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B5E8579-CDAB-4852-BC5D-934A439F73FD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xmlns="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xmlns="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61CC9C-49DB-4BFF-ABDF-26DDEFC0B7B0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8A811B-C239-4C25-9657-EA1D2C53A514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18AC-19DE-445D-8B2C-BBB8C45AB933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https://www.sagarstartuppark.org/  I connect@sagarstartuppark.org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xmlns="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7714-0349-46EC-93C7-400E900D7112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9DC-AAD0-41E6-BC4C-576B7F0E443D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538E-344D-493F-955F-8ED883FF4744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https://www.sagarstartuppark.org/  I connect@sagarstartuppark.org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xmlns="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22D88D-1E1D-42BB-9A8D-AA1E7FA86F08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xmlns="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4A3774D-3557-4338-B2A8-3C0DE30913D1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xmlns="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AD39-02DF-4870-BB90-B035ECE58397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https://www.sagarstartuppark.org/  I connect@sagarstartuppark.org 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BA3C-0D1A-4968-99CC-729072ADCCCD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https://www.sagarstartuppark.org/  I connect@sagarstartuppark.org 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B278-A03C-4D8A-95A3-CB62D6AE855E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https://www.sagarstartuppark.org/  I connect@sagarstartuppark.org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xmlns="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45C36-AD38-42AC-9428-3CBFA0C251CA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xmlns="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5AD34E-3883-4CED-AEA8-A54A0FE747EA}" type="datetime1">
              <a:rPr lang="en-US" noProof="0" smtClean="0"/>
              <a:t>1/12/2022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sv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xmlns="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17FF9C-6A7E-4A79-81BB-438E8EA9676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0" y="758951"/>
            <a:ext cx="4526280" cy="39515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1050" dirty="0">
                <a:solidFill>
                  <a:schemeClr val="tx2"/>
                </a:solidFill>
              </a:rPr>
              <a:t/>
            </a:r>
            <a:br>
              <a:rPr lang="en-US" sz="1050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1869927"/>
            <a:ext cx="4720876" cy="2729234"/>
          </a:xfrm>
        </p:spPr>
        <p:txBody>
          <a:bodyPr>
            <a:noAutofit/>
          </a:bodyPr>
          <a:lstStyle/>
          <a:p>
            <a:pPr algn="ctr"/>
            <a:r>
              <a:rPr lang="en-IN" sz="4400" dirty="0"/>
              <a:t>How </a:t>
            </a:r>
            <a:r>
              <a:rPr lang="en-IN" sz="4400" dirty="0" err="1"/>
              <a:t>Agritech</a:t>
            </a:r>
            <a:r>
              <a:rPr lang="en-IN" sz="4400" dirty="0"/>
              <a:t> </a:t>
            </a:r>
            <a:r>
              <a:rPr lang="en-IN" sz="4400" dirty="0" err="1"/>
              <a:t>startups</a:t>
            </a:r>
            <a:r>
              <a:rPr lang="en-IN" sz="4400" dirty="0"/>
              <a:t> transforming farm sectors ?</a:t>
            </a:r>
            <a:br>
              <a:rPr lang="en-IN" sz="4400" dirty="0"/>
            </a:br>
            <a:r>
              <a:rPr lang="en-US" sz="4400" b="1" dirty="0">
                <a:solidFill>
                  <a:schemeClr val="tx2"/>
                </a:solidFill>
              </a:rPr>
              <a:t/>
            </a:r>
            <a:br>
              <a:rPr lang="en-US" sz="4400" b="1" dirty="0">
                <a:solidFill>
                  <a:schemeClr val="tx2"/>
                </a:solidFill>
              </a:rPr>
            </a:br>
            <a:r>
              <a:rPr lang="en-US" sz="4400" b="1" dirty="0">
                <a:solidFill>
                  <a:schemeClr val="tx2"/>
                </a:solidFill>
              </a:rPr>
              <a:t> </a:t>
            </a:r>
            <a:br>
              <a:rPr lang="en-US" sz="4400" b="1" dirty="0">
                <a:solidFill>
                  <a:schemeClr val="tx2"/>
                </a:solidFill>
              </a:rPr>
            </a:br>
            <a:r>
              <a:rPr lang="en-GB" sz="4400" b="1" dirty="0" smtClean="0">
                <a:solidFill>
                  <a:srgbClr val="00B0F0"/>
                </a:solidFill>
              </a:rPr>
              <a:t> </a:t>
            </a:r>
            <a:endParaRPr lang="en-US" sz="4400" b="1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417" y="209666"/>
            <a:ext cx="1083493" cy="1043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64" y="209666"/>
            <a:ext cx="2030932" cy="841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142" y="78357"/>
            <a:ext cx="1535822" cy="1138684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7363289" y="6579294"/>
            <a:ext cx="4827711" cy="278706"/>
          </a:xfrm>
        </p:spPr>
        <p:txBody>
          <a:bodyPr/>
          <a:lstStyle/>
          <a:p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400" dirty="0">
                <a:solidFill>
                  <a:srgbClr val="002060"/>
                </a:solidFill>
              </a:rPr>
              <a:t> Competitive analysis </a:t>
            </a:r>
            <a:endParaRPr lang="en-US" sz="4400" dirty="0">
              <a:solidFill>
                <a:srgbClr val="002060"/>
              </a:solidFill>
            </a:endParaRP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xmlns="" id="{5A0A5CF6-407C-4691-8122-49DF69D00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9" r="23569"/>
          <a:stretch>
            <a:fillRect/>
          </a:stretch>
        </p:blipFill>
        <p:spPr>
          <a:xfrm>
            <a:off x="6112042" y="496886"/>
            <a:ext cx="5865829" cy="5864225"/>
          </a:xfr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 flipH="1">
            <a:off x="385010" y="2993906"/>
            <a:ext cx="4715823" cy="36956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Top 3 to 5 competitors.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Strategy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Product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Financials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Evaluate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/>
              <a:t>Strength &amp; Weakness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7339994" y="6507768"/>
            <a:ext cx="4846321" cy="365125"/>
          </a:xfrm>
        </p:spPr>
        <p:txBody>
          <a:bodyPr/>
          <a:lstStyle/>
          <a:p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7B74F2B-9534-4540-96B0-5C8E958B9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9464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4800" b="0" dirty="0">
                <a:solidFill>
                  <a:srgbClr val="002060"/>
                </a:solidFill>
              </a:rPr>
              <a:t>Market Ecosystem Dynamics </a:t>
            </a:r>
            <a:r>
              <a:rPr lang="en-US" sz="4800" dirty="0">
                <a:solidFill>
                  <a:srgbClr val="002060"/>
                </a:solidFill>
              </a:rPr>
              <a:t/>
            </a:r>
            <a:br>
              <a:rPr lang="en-US" sz="4800" dirty="0">
                <a:solidFill>
                  <a:srgbClr val="002060"/>
                </a:solidFill>
              </a:rPr>
            </a:br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8" name="Picture Placeholder 7" descr="People are discussing something">
            <a:extLst>
              <a:ext uri="{FF2B5EF4-FFF2-40B4-BE49-F238E27FC236}">
                <a16:creationId xmlns:a16="http://schemas.microsoft.com/office/drawing/2014/main" xmlns="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33BECB2B-2CFA-412C-880F-C4B6097493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F28FD-683A-4188-810D-0EBFAB2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1938324"/>
            <a:ext cx="5983606" cy="4822694"/>
          </a:xfrm>
        </p:spPr>
        <p:txBody>
          <a:bodyPr vert="horz" lIns="0" tIns="45720" rIns="0" bIns="45720" rtlCol="0">
            <a:no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rgbClr val="3B3835"/>
                </a:solidFill>
              </a:rPr>
              <a:t>Macro Forces 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GB" sz="1800" b="1" dirty="0" smtClean="0">
                <a:solidFill>
                  <a:srgbClr val="3B3835"/>
                </a:solidFill>
              </a:rPr>
              <a:t>Industry Forces</a:t>
            </a:r>
            <a:endParaRPr lang="en-GB" sz="1800" b="1" dirty="0">
              <a:solidFill>
                <a:srgbClr val="3B3835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3B3835"/>
                </a:solidFill>
              </a:rPr>
              <a:t>Customers</a:t>
            </a:r>
            <a:endParaRPr lang="en-GB" sz="1600" dirty="0">
              <a:solidFill>
                <a:srgbClr val="3B3835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3B3835"/>
                </a:solidFill>
              </a:rPr>
              <a:t>Company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3B3835"/>
                </a:solidFill>
              </a:rPr>
              <a:t>Competitors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3B3835"/>
                </a:solidFill>
              </a:rPr>
              <a:t>Suppliers </a:t>
            </a:r>
            <a:endParaRPr lang="en-GB" sz="1600" dirty="0">
              <a:solidFill>
                <a:srgbClr val="3B3835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3B3835"/>
                </a:solidFill>
              </a:rPr>
              <a:t>Partners </a:t>
            </a:r>
            <a:endParaRPr lang="en-GB" sz="1600" dirty="0">
              <a:solidFill>
                <a:srgbClr val="3B3835"/>
              </a:solidFill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GB" sz="1800" b="1" dirty="0" smtClean="0">
                <a:solidFill>
                  <a:srgbClr val="3B3835"/>
                </a:solidFill>
              </a:rPr>
              <a:t>Create </a:t>
            </a:r>
            <a:r>
              <a:rPr lang="en-GB" sz="1800" b="1" dirty="0">
                <a:solidFill>
                  <a:srgbClr val="3B3835"/>
                </a:solidFill>
              </a:rPr>
              <a:t>Understanding</a:t>
            </a:r>
            <a:r>
              <a:rPr lang="en-GB" sz="1800" b="1" dirty="0" smtClean="0">
                <a:solidFill>
                  <a:srgbClr val="3B3835"/>
                </a:solidFill>
              </a:rPr>
              <a:t>: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3B3835"/>
                </a:solidFill>
              </a:rPr>
              <a:t>Opportunities &amp; Threats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3B3835"/>
                </a:solidFill>
              </a:rPr>
              <a:t>Strengths </a:t>
            </a:r>
            <a:r>
              <a:rPr lang="en-GB" sz="1800" dirty="0">
                <a:solidFill>
                  <a:srgbClr val="3B3835"/>
                </a:solidFill>
              </a:rPr>
              <a:t>&amp; Weaknesses</a:t>
            </a: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79" y="6541366"/>
            <a:ext cx="4846321" cy="365125"/>
          </a:xfrm>
        </p:spPr>
        <p:txBody>
          <a:bodyPr/>
          <a:lstStyle/>
          <a:p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BDCECDC-EEE3-4128-AA5E-82A8C0879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260EDE0-989C-4E16-AF94-F652294D82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44138" y="6509155"/>
            <a:ext cx="4846321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https://www.sagarstartuppark.org/  I connect@sagarstartuppark.org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2046309"/>
            <a:ext cx="3314700" cy="2138693"/>
          </a:xfrm>
        </p:spPr>
        <p:txBody>
          <a:bodyPr>
            <a:normAutofit fontScale="90000"/>
          </a:bodyPr>
          <a:lstStyle/>
          <a:p>
            <a:r>
              <a:rPr lang="en-GB" b="0" dirty="0">
                <a:solidFill>
                  <a:srgbClr val="00B0F0"/>
                </a:solidFill>
              </a:rPr>
              <a:t>What is a Go-to-Market Strategy?</a:t>
            </a:r>
            <a:r>
              <a:rPr lang="en-US" dirty="0">
                <a:solidFill>
                  <a:srgbClr val="00B0F0"/>
                </a:solidFill>
              </a:rPr>
              <a:t/>
            </a: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082" y="723899"/>
            <a:ext cx="518659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B3835"/>
                </a:solidFill>
                <a:latin typeface="Helvetica Neue"/>
              </a:rPr>
              <a:t>How do you deliver the value?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B3835"/>
                </a:solidFill>
                <a:latin typeface="Helvetica Neue"/>
              </a:rPr>
              <a:t>How do you create value? </a:t>
            </a:r>
            <a:endParaRPr lang="en-GB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3B3835"/>
              </a:solidFill>
              <a:latin typeface="Helvetica Neue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 smtClean="0">
              <a:solidFill>
                <a:srgbClr val="3B3835"/>
              </a:solidFill>
              <a:latin typeface="Helvetica Neue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rgbClr val="3B3835"/>
              </a:solidFill>
              <a:latin typeface="Helvetica Neue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3B3835"/>
                </a:solidFill>
                <a:latin typeface="Helvetica Neue"/>
              </a:rPr>
              <a:t>How do you capture the value?</a:t>
            </a:r>
            <a:endParaRPr lang="en-US" dirty="0"/>
          </a:p>
        </p:txBody>
      </p:sp>
      <p:sp>
        <p:nvSpPr>
          <p:cNvPr id="27" name="Rectangle 26" descr="Handshake">
            <a:extLst>
              <a:ext uri="{FF2B5EF4-FFF2-40B4-BE49-F238E27FC236}">
                <a16:creationId xmlns:a16="http://schemas.microsoft.com/office/drawing/2014/main" xmlns="" id="{BEF34E1C-44B9-4EFC-8126-D51A3EA9BF40}"/>
              </a:ext>
            </a:extLst>
          </p:cNvPr>
          <p:cNvSpPr/>
          <p:nvPr/>
        </p:nvSpPr>
        <p:spPr>
          <a:xfrm>
            <a:off x="5344653" y="1299004"/>
            <a:ext cx="499424" cy="499424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xmlns="" id="{7810A56D-FB7B-429D-835B-7A0CD7BCB96A}"/>
              </a:ext>
            </a:extLst>
          </p:cNvPr>
          <p:cNvSpPr/>
          <p:nvPr/>
        </p:nvSpPr>
        <p:spPr>
          <a:xfrm>
            <a:off x="5468841" y="2795446"/>
            <a:ext cx="499424" cy="499424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xmlns="" id="{9C6EFB52-3349-4B07-BB85-12C3EA673CEA}"/>
              </a:ext>
            </a:extLst>
          </p:cNvPr>
          <p:cNvSpPr/>
          <p:nvPr/>
        </p:nvSpPr>
        <p:spPr>
          <a:xfrm>
            <a:off x="5594365" y="4185003"/>
            <a:ext cx="373900" cy="39449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Rectangle 30" descr="Help">
            <a:extLst>
              <a:ext uri="{FF2B5EF4-FFF2-40B4-BE49-F238E27FC236}">
                <a16:creationId xmlns:a16="http://schemas.microsoft.com/office/drawing/2014/main" xmlns="" id="{B15A1DA1-0781-4F05-ADA9-ADBE27A12E44}"/>
              </a:ext>
            </a:extLst>
          </p:cNvPr>
          <p:cNvSpPr/>
          <p:nvPr/>
        </p:nvSpPr>
        <p:spPr>
          <a:xfrm>
            <a:off x="7672009" y="577728"/>
            <a:ext cx="499424" cy="499424"/>
          </a:xfrm>
          <a:prstGeom prst="rect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45679" y="6492875"/>
            <a:ext cx="4846321" cy="365125"/>
          </a:xfrm>
        </p:spPr>
        <p:txBody>
          <a:bodyPr/>
          <a:lstStyle/>
          <a:p>
            <a:r>
              <a:rPr lang="en-US" noProof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67B74F2B-9534-4540-96B0-5C8E958B9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Should I Include in a Go-To-Market Strategy?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Placeholder 9" descr="A view of a tall building">
            <a:extLst>
              <a:ext uri="{FF2B5EF4-FFF2-40B4-BE49-F238E27FC236}">
                <a16:creationId xmlns:a16="http://schemas.microsoft.com/office/drawing/2014/main" xmlns="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3BECB2B-2CFA-412C-880F-C4B6097493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2200" dirty="0" smtClean="0"/>
              <a:t>Interviewed potential customers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200" dirty="0" smtClean="0"/>
              <a:t>Validated business 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200" dirty="0" smtClean="0"/>
              <a:t>Feedback from Customers 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200" dirty="0" smtClean="0"/>
              <a:t> Mapped price strategy 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200" dirty="0" smtClean="0"/>
              <a:t>Customer persona </a:t>
            </a:r>
            <a:endParaRPr lang="en-IN" sz="2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200" dirty="0" smtClean="0"/>
              <a:t>Detailed information on who your competitors are </a:t>
            </a:r>
            <a:endParaRPr lang="en-IN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 smtClean="0"/>
              <a:t> A positive strategy 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10956176" cy="304943"/>
          </a:xfrm>
        </p:spPr>
        <p:txBody>
          <a:bodyPr/>
          <a:lstStyle/>
          <a:p>
            <a:pPr algn="r"/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29" y="943429"/>
            <a:ext cx="5396380" cy="41642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3B3835"/>
                </a:solidFill>
              </a:rPr>
              <a:t>Clearly communicate strategy and focuses efforts &amp; investments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3B3835"/>
                </a:solidFill>
              </a:rPr>
              <a:t> Guides all other PM2 strategies &amp; decisions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3B3835"/>
                </a:solidFill>
              </a:rPr>
              <a:t> Reduces risks of failure and brand damage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3B3835"/>
                </a:solidFill>
              </a:rPr>
              <a:t> Establishes path for growth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3B3835"/>
                </a:solidFill>
              </a:rPr>
              <a:t> Improves time-to-market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3B3835"/>
                </a:solidFill>
              </a:rPr>
              <a:t> Enhances customer experience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>
                <a:solidFill>
                  <a:srgbClr val="3B3835"/>
                </a:solidFill>
              </a:rPr>
              <a:t> Increase your chances of market success</a:t>
            </a:r>
            <a:endParaRPr lang="en-GB" sz="2000" b="1" dirty="0">
              <a:solidFill>
                <a:srgbClr val="3B3835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xmlns="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dirty="0">
                <a:solidFill>
                  <a:schemeClr val="tx2">
                    <a:lumMod val="50000"/>
                  </a:schemeClr>
                </a:solidFill>
              </a:rPr>
              <a:t>GTM Strategy Helps You Succeed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57745" y="6492875"/>
            <a:ext cx="4846321" cy="365125"/>
          </a:xfrm>
        </p:spPr>
        <p:txBody>
          <a:bodyPr/>
          <a:lstStyle/>
          <a:p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2" y="277091"/>
            <a:ext cx="8682182" cy="63361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57935" y="6613236"/>
            <a:ext cx="4823230" cy="198727"/>
          </a:xfrm>
        </p:spPr>
        <p:txBody>
          <a:bodyPr/>
          <a:lstStyle/>
          <a:p>
            <a:r>
              <a:rPr lang="en-US" smtClean="0"/>
              <a:t>https://www.sagarstartuppark.org/  I connect@sagarstartuppark.org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8131"/>
            <a:ext cx="10058400" cy="1450757"/>
          </a:xfrm>
        </p:spPr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When to start the go to marketing </a:t>
            </a: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IN" dirty="0">
              <a:solidFill>
                <a:srgbClr val="002060"/>
              </a:solidFill>
            </a:endParaRPr>
          </a:p>
        </p:txBody>
      </p:sp>
      <p:grpSp>
        <p:nvGrpSpPr>
          <p:cNvPr id="2" name="Group 1" descr="This is agenda slide with icons and texts"/>
          <p:cNvGrpSpPr/>
          <p:nvPr/>
        </p:nvGrpSpPr>
        <p:grpSpPr>
          <a:xfrm>
            <a:off x="1826661" y="2199810"/>
            <a:ext cx="9733280" cy="2333915"/>
            <a:chOff x="1574694" y="2623128"/>
            <a:chExt cx="9733280" cy="2333915"/>
          </a:xfrm>
        </p:grpSpPr>
        <p:sp>
          <p:nvSpPr>
            <p:cNvPr id="3" name="Oval 2"/>
            <p:cNvSpPr/>
            <p:nvPr/>
          </p:nvSpPr>
          <p:spPr>
            <a:xfrm>
              <a:off x="1831389" y="2841340"/>
              <a:ext cx="1062398" cy="1075482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Rectangle 3" descr="Open Book"/>
            <p:cNvSpPr/>
            <p:nvPr/>
          </p:nvSpPr>
          <p:spPr>
            <a:xfrm>
              <a:off x="2054048" y="3070541"/>
              <a:ext cx="617080" cy="617080"/>
            </a:xfrm>
            <a:prstGeom prst="rect">
              <a:avLst/>
            </a:prstGeom>
            <a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dgm="http://schemas.openxmlformats.org/drawingml/2006/diagram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1574694" y="4251809"/>
              <a:ext cx="1755318" cy="705234"/>
            </a:xfrm>
            <a:custGeom>
              <a:avLst/>
              <a:gdLst>
                <a:gd name="connsiteX0" fmla="*/ 0 w 1763085"/>
                <a:gd name="connsiteY0" fmla="*/ 0 h 705234"/>
                <a:gd name="connsiteX1" fmla="*/ 1763085 w 1763085"/>
                <a:gd name="connsiteY1" fmla="*/ 0 h 705234"/>
                <a:gd name="connsiteX2" fmla="*/ 1763085 w 1763085"/>
                <a:gd name="connsiteY2" fmla="*/ 705234 h 705234"/>
                <a:gd name="connsiteX3" fmla="*/ 0 w 1763085"/>
                <a:gd name="connsiteY3" fmla="*/ 705234 h 705234"/>
                <a:gd name="connsiteX4" fmla="*/ 0 w 1763085"/>
                <a:gd name="connsiteY4" fmla="*/ 0 h 7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085" h="705234">
                  <a:moveTo>
                    <a:pt x="0" y="0"/>
                  </a:moveTo>
                  <a:lnTo>
                    <a:pt x="1763085" y="0"/>
                  </a:lnTo>
                  <a:lnTo>
                    <a:pt x="1763085" y="705234"/>
                  </a:lnTo>
                  <a:lnTo>
                    <a:pt x="0" y="7052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/>
                <a:t>While planning the product. </a:t>
              </a:r>
              <a:endParaRPr lang="en-US" sz="24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330012" y="4251809"/>
              <a:ext cx="1763085" cy="705234"/>
            </a:xfrm>
            <a:custGeom>
              <a:avLst/>
              <a:gdLst>
                <a:gd name="connsiteX0" fmla="*/ 0 w 1763085"/>
                <a:gd name="connsiteY0" fmla="*/ 0 h 705234"/>
                <a:gd name="connsiteX1" fmla="*/ 1763085 w 1763085"/>
                <a:gd name="connsiteY1" fmla="*/ 0 h 705234"/>
                <a:gd name="connsiteX2" fmla="*/ 1763085 w 1763085"/>
                <a:gd name="connsiteY2" fmla="*/ 705234 h 705234"/>
                <a:gd name="connsiteX3" fmla="*/ 0 w 1763085"/>
                <a:gd name="connsiteY3" fmla="*/ 705234 h 705234"/>
                <a:gd name="connsiteX4" fmla="*/ 0 w 1763085"/>
                <a:gd name="connsiteY4" fmla="*/ 0 h 7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085" h="705234">
                  <a:moveTo>
                    <a:pt x="0" y="0"/>
                  </a:moveTo>
                  <a:lnTo>
                    <a:pt x="1763085" y="0"/>
                  </a:lnTo>
                  <a:lnTo>
                    <a:pt x="1763085" y="705234"/>
                  </a:lnTo>
                  <a:lnTo>
                    <a:pt x="0" y="7052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  <p:sp>
          <p:nvSpPr>
            <p:cNvPr id="11" name="Oval 10"/>
            <p:cNvSpPr/>
            <p:nvPr/>
          </p:nvSpPr>
          <p:spPr>
            <a:xfrm flipH="1">
              <a:off x="4749296" y="2623128"/>
              <a:ext cx="1258853" cy="129369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 descr="Head with Gears"/>
            <p:cNvSpPr/>
            <p:nvPr/>
          </p:nvSpPr>
          <p:spPr>
            <a:xfrm>
              <a:off x="5093097" y="2961435"/>
              <a:ext cx="617080" cy="617080"/>
            </a:xfrm>
            <a:prstGeom prst="rect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dgm="http://schemas.openxmlformats.org/drawingml/2006/diagram"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4465675" y="4251809"/>
              <a:ext cx="2202921" cy="705234"/>
            </a:xfrm>
            <a:custGeom>
              <a:avLst/>
              <a:gdLst>
                <a:gd name="connsiteX0" fmla="*/ 0 w 1763085"/>
                <a:gd name="connsiteY0" fmla="*/ 0 h 705234"/>
                <a:gd name="connsiteX1" fmla="*/ 1763085 w 1763085"/>
                <a:gd name="connsiteY1" fmla="*/ 0 h 705234"/>
                <a:gd name="connsiteX2" fmla="*/ 1763085 w 1763085"/>
                <a:gd name="connsiteY2" fmla="*/ 705234 h 705234"/>
                <a:gd name="connsiteX3" fmla="*/ 0 w 1763085"/>
                <a:gd name="connsiteY3" fmla="*/ 705234 h 705234"/>
                <a:gd name="connsiteX4" fmla="*/ 0 w 1763085"/>
                <a:gd name="connsiteY4" fmla="*/ 0 h 7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085" h="705234">
                  <a:moveTo>
                    <a:pt x="0" y="0"/>
                  </a:moveTo>
                  <a:lnTo>
                    <a:pt x="1763085" y="0"/>
                  </a:lnTo>
                  <a:lnTo>
                    <a:pt x="1763085" y="705234"/>
                  </a:lnTo>
                  <a:lnTo>
                    <a:pt x="0" y="7052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DURING PRODUCT DEVELOPMENT </a:t>
              </a:r>
              <a:endParaRPr lang="en-US" sz="2400" kern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17065" y="2841340"/>
              <a:ext cx="1075482" cy="1075482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 descr="Shopping cart"/>
            <p:cNvSpPr/>
            <p:nvPr/>
          </p:nvSpPr>
          <p:spPr>
            <a:xfrm>
              <a:off x="8046266" y="3070541"/>
              <a:ext cx="617080" cy="617080"/>
            </a:xfrm>
            <a:prstGeom prst="rect">
              <a:avLst/>
            </a:prstGeom>
            <a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dgm="http://schemas.openxmlformats.org/drawingml/2006/diagram"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7236488" y="4251809"/>
              <a:ext cx="2308401" cy="705234"/>
            </a:xfrm>
            <a:custGeom>
              <a:avLst/>
              <a:gdLst>
                <a:gd name="connsiteX0" fmla="*/ 0 w 1763085"/>
                <a:gd name="connsiteY0" fmla="*/ 0 h 705234"/>
                <a:gd name="connsiteX1" fmla="*/ 1763085 w 1763085"/>
                <a:gd name="connsiteY1" fmla="*/ 0 h 705234"/>
                <a:gd name="connsiteX2" fmla="*/ 1763085 w 1763085"/>
                <a:gd name="connsiteY2" fmla="*/ 705234 h 705234"/>
                <a:gd name="connsiteX3" fmla="*/ 0 w 1763085"/>
                <a:gd name="connsiteY3" fmla="*/ 705234 h 705234"/>
                <a:gd name="connsiteX4" fmla="*/ 0 w 1763085"/>
                <a:gd name="connsiteY4" fmla="*/ 0 h 7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085" h="705234">
                  <a:moveTo>
                    <a:pt x="0" y="0"/>
                  </a:moveTo>
                  <a:lnTo>
                    <a:pt x="1763085" y="0"/>
                  </a:lnTo>
                  <a:lnTo>
                    <a:pt x="1763085" y="705234"/>
                  </a:lnTo>
                  <a:lnTo>
                    <a:pt x="0" y="7052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/>
                <a:t>Once the product is ready to launch</a:t>
              </a:r>
              <a:endParaRPr lang="en-US" sz="24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9544889" y="4251809"/>
              <a:ext cx="1763085" cy="705234"/>
            </a:xfrm>
            <a:custGeom>
              <a:avLst/>
              <a:gdLst>
                <a:gd name="connsiteX0" fmla="*/ 0 w 1763085"/>
                <a:gd name="connsiteY0" fmla="*/ 0 h 705234"/>
                <a:gd name="connsiteX1" fmla="*/ 1763085 w 1763085"/>
                <a:gd name="connsiteY1" fmla="*/ 0 h 705234"/>
                <a:gd name="connsiteX2" fmla="*/ 1763085 w 1763085"/>
                <a:gd name="connsiteY2" fmla="*/ 705234 h 705234"/>
                <a:gd name="connsiteX3" fmla="*/ 0 w 1763085"/>
                <a:gd name="connsiteY3" fmla="*/ 705234 h 705234"/>
                <a:gd name="connsiteX4" fmla="*/ 0 w 1763085"/>
                <a:gd name="connsiteY4" fmla="*/ 0 h 7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085" h="705234">
                  <a:moveTo>
                    <a:pt x="0" y="0"/>
                  </a:moveTo>
                  <a:lnTo>
                    <a:pt x="1763085" y="0"/>
                  </a:lnTo>
                  <a:lnTo>
                    <a:pt x="1763085" y="705234"/>
                  </a:lnTo>
                  <a:lnTo>
                    <a:pt x="0" y="7052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345679" y="6492875"/>
            <a:ext cx="4846321" cy="365125"/>
          </a:xfrm>
        </p:spPr>
        <p:txBody>
          <a:bodyPr/>
          <a:lstStyle/>
          <a:p>
            <a:r>
              <a:rPr lang="en-US" dirty="0" smtClean="0"/>
              <a:t>https://www.sagarstartuppark.org/  I connect@sagarstartuppark.org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25773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GB" sz="4800" b="0" dirty="0">
                <a:solidFill>
                  <a:srgbClr val="00B0F0"/>
                </a:solidFill>
              </a:rPr>
              <a:t>Key Strategy Decisions</a:t>
            </a:r>
            <a:r>
              <a:rPr lang="en-US" sz="4800" dirty="0">
                <a:solidFill>
                  <a:srgbClr val="00B0F0"/>
                </a:solidFill>
              </a:rPr>
              <a:t> </a:t>
            </a:r>
            <a:br>
              <a:rPr lang="en-US" sz="4800" dirty="0">
                <a:solidFill>
                  <a:srgbClr val="00B0F0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5A0A5CF6-407C-4691-8122-49DF69D00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438400"/>
            <a:ext cx="5769885" cy="4331855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800" dirty="0">
              <a:solidFill>
                <a:srgbClr val="3B3835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b="1" dirty="0" smtClean="0">
                <a:solidFill>
                  <a:srgbClr val="3B3835"/>
                </a:solidFill>
              </a:rPr>
              <a:t> </a:t>
            </a:r>
            <a:r>
              <a:rPr lang="en-GB" sz="1800" b="1" dirty="0">
                <a:solidFill>
                  <a:srgbClr val="3B3835"/>
                </a:solidFill>
              </a:rPr>
              <a:t>Positioning </a:t>
            </a:r>
            <a:r>
              <a:rPr lang="en-GB" sz="1800" dirty="0">
                <a:solidFill>
                  <a:srgbClr val="3B3835"/>
                </a:solidFill>
              </a:rPr>
              <a:t>–designing the company’s offer so that it occupies a distinct and valued place in the target customer’s minds.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1800" dirty="0">
              <a:solidFill>
                <a:srgbClr val="3B3835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1800" dirty="0">
                <a:solidFill>
                  <a:srgbClr val="3B3835"/>
                </a:solidFill>
              </a:rPr>
              <a:t> </a:t>
            </a:r>
            <a:r>
              <a:rPr lang="en-GB" sz="1800" b="1" dirty="0" smtClean="0">
                <a:solidFill>
                  <a:srgbClr val="3B3835"/>
                </a:solidFill>
              </a:rPr>
              <a:t>Competitive </a:t>
            </a:r>
            <a:r>
              <a:rPr lang="en-GB" sz="1800" b="1" dirty="0">
                <a:solidFill>
                  <a:srgbClr val="3B3835"/>
                </a:solidFill>
              </a:rPr>
              <a:t>Advantage </a:t>
            </a:r>
            <a:r>
              <a:rPr lang="en-GB" sz="1800" dirty="0">
                <a:solidFill>
                  <a:srgbClr val="3B3835"/>
                </a:solidFill>
              </a:rPr>
              <a:t>- developing a combination of attributes that allows a company to distinguish itself and outperform its competitors.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xmlns="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6502400" y="10"/>
            <a:ext cx="5689600" cy="685799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10993121" cy="411162"/>
          </a:xfrm>
        </p:spPr>
        <p:txBody>
          <a:bodyPr/>
          <a:lstStyle/>
          <a:p>
            <a:pPr algn="r"/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7B74F2B-9534-4540-96B0-5C8E958B9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2133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b="0" dirty="0" smtClean="0">
                <a:solidFill>
                  <a:srgbClr val="002060"/>
                </a:solidFill>
              </a:rPr>
              <a:t>Key </a:t>
            </a:r>
            <a:r>
              <a:rPr lang="en-GB" sz="4800" b="0" dirty="0">
                <a:solidFill>
                  <a:srgbClr val="002060"/>
                </a:solidFill>
              </a:rPr>
              <a:t>GTM Strategic Objectives </a:t>
            </a:r>
            <a:r>
              <a:rPr lang="en-GB" sz="4800" b="0" dirty="0">
                <a:solidFill>
                  <a:srgbClr val="002060"/>
                </a:solidFill>
                <a:latin typeface="Helvetica Neue"/>
              </a:rPr>
              <a:t/>
            </a:r>
            <a:br>
              <a:rPr lang="en-GB" sz="4800" b="0" dirty="0">
                <a:solidFill>
                  <a:srgbClr val="002060"/>
                </a:solidFill>
                <a:latin typeface="Helvetica Neue"/>
              </a:rPr>
            </a:br>
            <a:endParaRPr lang="en-US" sz="4800" dirty="0">
              <a:solidFill>
                <a:srgbClr val="002060"/>
              </a:solidFill>
            </a:endParaRP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xmlns="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3BECB2B-2CFA-412C-880F-C4B6097493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1938325"/>
            <a:ext cx="5983606" cy="4758040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3B3835"/>
                </a:solidFill>
              </a:rPr>
              <a:t>Create awareness, get first customers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rgbClr val="3B3835"/>
                </a:solidFill>
              </a:rPr>
              <a:t>        </a:t>
            </a:r>
            <a:r>
              <a:rPr lang="en-GB" sz="1800" dirty="0" smtClean="0">
                <a:solidFill>
                  <a:srgbClr val="3B3835"/>
                </a:solidFill>
              </a:rPr>
              <a:t>Where </a:t>
            </a:r>
            <a:r>
              <a:rPr lang="en-GB" sz="1800" dirty="0">
                <a:solidFill>
                  <a:srgbClr val="3B3835"/>
                </a:solidFill>
              </a:rPr>
              <a:t>are you getting customers</a:t>
            </a:r>
            <a:r>
              <a:rPr lang="en-GB" sz="1800" dirty="0" smtClean="0">
                <a:solidFill>
                  <a:srgbClr val="3B3835"/>
                </a:solidFill>
              </a:rPr>
              <a:t>?</a:t>
            </a:r>
            <a:endParaRPr lang="en-GB" sz="1800" dirty="0">
              <a:solidFill>
                <a:srgbClr val="3B3835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rgbClr val="3B3835"/>
                </a:solidFill>
              </a:rPr>
              <a:t>  </a:t>
            </a:r>
            <a:r>
              <a:rPr lang="en-GB" sz="2000" b="1" dirty="0">
                <a:solidFill>
                  <a:srgbClr val="3B3835"/>
                </a:solidFill>
              </a:rPr>
              <a:t>Maximize market share </a:t>
            </a:r>
            <a:endParaRPr lang="en-GB" sz="2000" dirty="0">
              <a:solidFill>
                <a:srgbClr val="3B3835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3B3835"/>
                </a:solidFill>
              </a:rPr>
              <a:t> </a:t>
            </a:r>
            <a:r>
              <a:rPr lang="en-GB" sz="1800" dirty="0" smtClean="0">
                <a:solidFill>
                  <a:srgbClr val="3B3835"/>
                </a:solidFill>
              </a:rPr>
              <a:t>         </a:t>
            </a:r>
            <a:r>
              <a:rPr lang="en-GB" sz="1800" dirty="0">
                <a:solidFill>
                  <a:srgbClr val="3B3835"/>
                </a:solidFill>
              </a:rPr>
              <a:t>Attack competitors </a:t>
            </a:r>
            <a:endParaRPr lang="en-GB" sz="1800" dirty="0" smtClean="0">
              <a:solidFill>
                <a:srgbClr val="3B3835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3B3835"/>
                </a:solidFill>
              </a:rPr>
              <a:t> </a:t>
            </a:r>
            <a:r>
              <a:rPr lang="en-GB" sz="1800" dirty="0" smtClean="0">
                <a:solidFill>
                  <a:srgbClr val="3B3835"/>
                </a:solidFill>
              </a:rPr>
              <a:t>         New markets/users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B3835"/>
                </a:solidFill>
              </a:rPr>
              <a:t> </a:t>
            </a:r>
            <a:r>
              <a:rPr lang="en-GB" sz="1800" dirty="0" smtClean="0">
                <a:solidFill>
                  <a:srgbClr val="3B3835"/>
                </a:solidFill>
              </a:rPr>
              <a:t>         Increase usage</a:t>
            </a:r>
            <a:endParaRPr lang="en-GB" sz="1800" dirty="0">
              <a:solidFill>
                <a:srgbClr val="3B3835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B3835"/>
                </a:solidFill>
              </a:rPr>
              <a:t> </a:t>
            </a:r>
            <a:r>
              <a:rPr lang="en-GB" sz="2000" b="1" dirty="0" smtClean="0">
                <a:solidFill>
                  <a:srgbClr val="3B3835"/>
                </a:solidFill>
              </a:rPr>
              <a:t>Defend </a:t>
            </a:r>
            <a:r>
              <a:rPr lang="en-GB" sz="2000" b="1" dirty="0">
                <a:solidFill>
                  <a:srgbClr val="3B3835"/>
                </a:solidFill>
              </a:rPr>
              <a:t>market share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3B3835"/>
                </a:solidFill>
              </a:rPr>
              <a:t>          Against </a:t>
            </a:r>
            <a:r>
              <a:rPr lang="en-GB" sz="1800" dirty="0">
                <a:solidFill>
                  <a:srgbClr val="3B3835"/>
                </a:solidFill>
              </a:rPr>
              <a:t>competitors </a:t>
            </a:r>
            <a:endParaRPr lang="en-GB" sz="1800" dirty="0" smtClean="0">
              <a:solidFill>
                <a:srgbClr val="3B3835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3B3835"/>
                </a:solidFill>
              </a:rPr>
              <a:t> </a:t>
            </a:r>
            <a:r>
              <a:rPr lang="en-GB" sz="1800" dirty="0" smtClean="0">
                <a:solidFill>
                  <a:srgbClr val="3B3835"/>
                </a:solidFill>
              </a:rPr>
              <a:t>         </a:t>
            </a:r>
            <a:r>
              <a:rPr lang="en-GB" sz="1800" dirty="0">
                <a:solidFill>
                  <a:srgbClr val="3B3835"/>
                </a:solidFill>
              </a:rPr>
              <a:t>Defend a position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B3835"/>
                </a:solidFill>
              </a:rPr>
              <a:t> </a:t>
            </a:r>
            <a:r>
              <a:rPr lang="en-GB" sz="1800" dirty="0" smtClean="0">
                <a:solidFill>
                  <a:srgbClr val="3B3835"/>
                </a:solidFill>
              </a:rPr>
              <a:t>         Harvest </a:t>
            </a:r>
            <a:r>
              <a:rPr lang="en-GB" sz="1800" dirty="0">
                <a:solidFill>
                  <a:srgbClr val="3B3835"/>
                </a:solidFill>
              </a:rPr>
              <a:t>product for maximum profitability</a:t>
            </a:r>
            <a:r>
              <a:rPr lang="en-GB" sz="2000" dirty="0">
                <a:solidFill>
                  <a:srgbClr val="3B3835"/>
                </a:solidFill>
              </a:rPr>
              <a:t> </a:t>
            </a:r>
            <a:endParaRPr lang="en-GB" sz="2000" dirty="0"/>
          </a:p>
          <a:p>
            <a:pPr marL="87313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562734" y="6515348"/>
            <a:ext cx="4846321" cy="365125"/>
          </a:xfrm>
        </p:spPr>
        <p:txBody>
          <a:bodyPr/>
          <a:lstStyle/>
          <a:p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5125"/>
            <a:ext cx="4302493" cy="209397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Understanding </a:t>
            </a:r>
            <a:r>
              <a:rPr lang="en-GB" dirty="0">
                <a:solidFill>
                  <a:srgbClr val="002060"/>
                </a:solidFill>
              </a:rPr>
              <a:t>of Target Markets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666" y="586771"/>
            <a:ext cx="5813658" cy="54478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2060"/>
                </a:solidFill>
              </a:rPr>
              <a:t>Who they 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</a:rPr>
              <a:t>  Personas </a:t>
            </a:r>
            <a:endParaRPr lang="en-GB" dirty="0">
              <a:solidFill>
                <a:srgbClr val="3B3835"/>
              </a:solidFill>
            </a:endParaRPr>
          </a:p>
          <a:p>
            <a:endParaRPr lang="en-GB" dirty="0">
              <a:solidFill>
                <a:srgbClr val="3B3835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2060"/>
                </a:solidFill>
              </a:rPr>
              <a:t>Why they buy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</a:rPr>
              <a:t>  </a:t>
            </a:r>
            <a:r>
              <a:rPr lang="en-GB" dirty="0">
                <a:solidFill>
                  <a:srgbClr val="3B3835"/>
                </a:solidFill>
              </a:rPr>
              <a:t>Problems they want to solve </a:t>
            </a:r>
            <a:endParaRPr lang="en-GB" dirty="0" smtClean="0">
              <a:solidFill>
                <a:srgbClr val="3B3835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3B3835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2060"/>
                </a:solidFill>
              </a:rPr>
              <a:t>How they buy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</a:rPr>
              <a:t>   </a:t>
            </a:r>
            <a:r>
              <a:rPr lang="en-GB" dirty="0">
                <a:solidFill>
                  <a:srgbClr val="3B3835"/>
                </a:solidFill>
              </a:rPr>
              <a:t>What is their buying process </a:t>
            </a:r>
            <a:endParaRPr lang="en-GB" dirty="0" smtClean="0">
              <a:solidFill>
                <a:srgbClr val="3B383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</a:rPr>
              <a:t>   </a:t>
            </a:r>
            <a:r>
              <a:rPr lang="en-GB" dirty="0">
                <a:solidFill>
                  <a:srgbClr val="3B3835"/>
                </a:solidFill>
              </a:rPr>
              <a:t>Where do they look</a:t>
            </a:r>
            <a:endParaRPr lang="en-GB" dirty="0"/>
          </a:p>
          <a:p>
            <a:endParaRPr lang="en-US" dirty="0"/>
          </a:p>
        </p:txBody>
      </p:sp>
      <p:sp>
        <p:nvSpPr>
          <p:cNvPr id="8" name="Freeform: Shape 8" descr="Plans">
            <a:extLst>
              <a:ext uri="{FF2B5EF4-FFF2-40B4-BE49-F238E27FC236}">
                <a16:creationId xmlns:a16="http://schemas.microsoft.com/office/drawing/2014/main" xmlns="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45679" y="6492875"/>
            <a:ext cx="4846321" cy="365125"/>
          </a:xfrm>
        </p:spPr>
        <p:txBody>
          <a:bodyPr/>
          <a:lstStyle/>
          <a:p>
            <a:r>
              <a:rPr lang="en-US" noProof="0" dirty="0" smtClean="0"/>
              <a:t>https://www.sagarstartuppark.org/  I connect@sagarstartuppark.org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388</Words>
  <Application>Microsoft Office PowerPoint</Application>
  <PresentationFormat>Widescreen</PresentationFormat>
  <Paragraphs>100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Helvetica Neue</vt:lpstr>
      <vt:lpstr>Lucida Sans</vt:lpstr>
      <vt:lpstr>Wingdings</vt:lpstr>
      <vt:lpstr>RetrospectVTI</vt:lpstr>
      <vt:lpstr>    </vt:lpstr>
      <vt:lpstr>What is a Go-to-Market Strategy? </vt:lpstr>
      <vt:lpstr>What Should I Include in a Go-To-Market Strategy? </vt:lpstr>
      <vt:lpstr>GTM Strategy Helps You Succeed</vt:lpstr>
      <vt:lpstr>PowerPoint Presentation</vt:lpstr>
      <vt:lpstr>When to start the go to marketing  </vt:lpstr>
      <vt:lpstr>Key Strategy Decisions  </vt:lpstr>
      <vt:lpstr>Key GTM Strategic Objectives  </vt:lpstr>
      <vt:lpstr>Understanding of Target Markets </vt:lpstr>
      <vt:lpstr> Competitive analysis </vt:lpstr>
      <vt:lpstr>Market Ecosystem Dynamics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2021-09-09T08:47:52Z</dcterms:created>
  <dcterms:modified xsi:type="dcterms:W3CDTF">2022-01-12T09:38:25Z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