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sldIdLst>
    <p:sldId id="292" r:id="rId2"/>
    <p:sldId id="293" r:id="rId3"/>
    <p:sldId id="291" r:id="rId4"/>
    <p:sldId id="294" r:id="rId5"/>
    <p:sldId id="30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5" r:id="rId14"/>
    <p:sldId id="306" r:id="rId15"/>
    <p:sldId id="307" r:id="rId16"/>
    <p:sldId id="308" r:id="rId17"/>
    <p:sldId id="310" r:id="rId18"/>
    <p:sldId id="301" r:id="rId19"/>
    <p:sldId id="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20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1E98E-239B-4407-B77C-6D04C648AD13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9DE9D-CB8A-4E33-B12E-CE6F1638AA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4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DE9D-CB8A-4E33-B12E-CE6F1638AA1F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1040" y="144709"/>
            <a:ext cx="7023377" cy="404614"/>
          </a:xfrm>
        </p:spPr>
        <p:txBody>
          <a:bodyPr/>
          <a:lstStyle>
            <a:lvl1pPr algn="ctr">
              <a:defRPr sz="1400" baseline="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www.incubationmasters.org</a:t>
            </a:r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5826A16-9CCC-4D10-A362-298AA6E214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" y="4942611"/>
            <a:ext cx="2168147" cy="18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8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3978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570F9F-11E5-43A4-97D4-289BF96A7A72}"/>
              </a:ext>
            </a:extLst>
          </p:cNvPr>
          <p:cNvSpPr txBox="1">
            <a:spLocks/>
          </p:cNvSpPr>
          <p:nvPr userDrawn="1"/>
        </p:nvSpPr>
        <p:spPr>
          <a:xfrm>
            <a:off x="2584054" y="5730561"/>
            <a:ext cx="7023377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 baseline="0">
                <a:solidFill>
                  <a:schemeClr val="tx2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www.incubationmasters.org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0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0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64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nshjain04@gmail.com" TargetMode="External"/><Relationship Id="rId2" Type="http://schemas.openxmlformats.org/officeDocument/2006/relationships/hyperlink" Target="mailto:thelivingsoul4u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vingsoul.i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C14D3A-C15C-44EC-B076-C5EB16BEB963}"/>
              </a:ext>
            </a:extLst>
          </p:cNvPr>
          <p:cNvSpPr txBox="1"/>
          <p:nvPr/>
        </p:nvSpPr>
        <p:spPr>
          <a:xfrm>
            <a:off x="1373504" y="2594610"/>
            <a:ext cx="8717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Gill Sans MT" panose="020B0502020104020203" pitchFamily="34" charset="0"/>
              </a:rPr>
              <a:t>The Living Soul Product LLP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Your Partner of Healthy and Happy Life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725D005-8392-0EF0-8314-B4398867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742950"/>
            <a:ext cx="1752600" cy="1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6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much time you need to launch your product/service?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sz="2800" b="1" dirty="0">
                <a:solidFill>
                  <a:srgbClr val="00B050"/>
                </a:solidFill>
                <a:latin typeface="Gill Sans MT" panose="020B0502020104020203" pitchFamily="34" charset="0"/>
              </a:rPr>
              <a:t>All products are already launched in Sagar in nearby towns</a:t>
            </a:r>
            <a:endParaRPr lang="en-US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1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Who all are there in your Core Team?</a:t>
            </a:r>
          </a:p>
          <a:p>
            <a:endParaRPr lang="en-US" altLang="en-US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1" u="sng" dirty="0" err="1">
                <a:solidFill>
                  <a:srgbClr val="00B050"/>
                </a:solidFill>
                <a:latin typeface="Gill Sans MT" panose="020B0502020104020203" pitchFamily="34" charset="0"/>
              </a:rPr>
              <a:t>Shivansh</a:t>
            </a:r>
            <a:r>
              <a:rPr lang="en-US" altLang="en-US" sz="2400" b="1" u="sng" dirty="0">
                <a:solidFill>
                  <a:srgbClr val="00B050"/>
                </a:solidFill>
                <a:latin typeface="Gill Sans MT" panose="020B0502020104020203" pitchFamily="34" charset="0"/>
              </a:rPr>
              <a:t> Jain- </a:t>
            </a:r>
            <a:r>
              <a:rPr lang="en-US" alt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Managing Director, The Living Soul Product LLP</a:t>
            </a:r>
          </a:p>
          <a:p>
            <a:r>
              <a:rPr lang="en-US" alt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End to End company management- 24 YO, Graduate in Commerce, </a:t>
            </a:r>
            <a:r>
              <a:rPr lang="en-US" altLang="en-US" sz="2400" b="1" dirty="0" err="1">
                <a:solidFill>
                  <a:srgbClr val="00B050"/>
                </a:solidFill>
                <a:latin typeface="Gill Sans MT" panose="020B0502020104020203" pitchFamily="34" charset="0"/>
              </a:rPr>
              <a:t>Entrepreuner</a:t>
            </a:r>
            <a:r>
              <a:rPr lang="en-US" alt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,   Director of Sagar Waste Management </a:t>
            </a:r>
            <a:r>
              <a:rPr lang="en-US" altLang="en-US" sz="2400" b="1" dirty="0" err="1">
                <a:solidFill>
                  <a:srgbClr val="00B050"/>
                </a:solidFill>
                <a:latin typeface="Gill Sans MT" panose="020B0502020104020203" pitchFamily="34" charset="0"/>
              </a:rPr>
              <a:t>Organisation</a:t>
            </a:r>
            <a:r>
              <a:rPr lang="en-US" alt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( First NGO of Sagar to work in E-waste field collected and disposed 5+tonnes of e-waste)</a:t>
            </a:r>
            <a:endParaRPr lang="en-US" altLang="en-US" sz="2400" dirty="0">
              <a:solidFill>
                <a:srgbClr val="00B050"/>
              </a:solidFill>
              <a:latin typeface="Franklin Gothic Book" pitchFamily="34" charset="0"/>
            </a:endParaRPr>
          </a:p>
          <a:p>
            <a:endParaRPr lang="en-US" altLang="en-US" sz="24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1" u="sng" dirty="0">
                <a:solidFill>
                  <a:srgbClr val="00B050"/>
                </a:solidFill>
                <a:latin typeface="Gill Sans MT" panose="020B0502020104020203" pitchFamily="34" charset="0"/>
              </a:rPr>
              <a:t>Ankit Bhargava- </a:t>
            </a:r>
            <a:r>
              <a:rPr lang="en-US" alt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Sales Head, The Living Soul LLP</a:t>
            </a:r>
          </a:p>
          <a:p>
            <a:r>
              <a:rPr lang="en-US" alt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Looking after sales department, former employee Patanjali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3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is the immediate help you need?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altLang="en-US" b="1" u="sng" dirty="0">
                <a:solidFill>
                  <a:srgbClr val="00B050"/>
                </a:solidFill>
                <a:latin typeface="Gill Sans MT" panose="020B0502020104020203" pitchFamily="34" charset="0"/>
              </a:rPr>
              <a:t>Funding for-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Hiring more Sales &amp; Marketing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Building warehouse and strengthening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Starting e-commerce sale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Advertisement and 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Mentorship for-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Pitching all Government/non- government Offices in Sager and nearby for vendor registration of hygiene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Marketing strategies for developing more Point of Sales and distributor network</a:t>
            </a:r>
          </a:p>
        </p:txBody>
      </p:sp>
    </p:spTree>
    <p:extLst>
      <p:ext uri="{BB962C8B-B14F-4D97-AF65-F5344CB8AC3E}">
        <p14:creationId xmlns:p14="http://schemas.microsoft.com/office/powerpoint/2010/main" val="242160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Sales &amp; Marketing Strategies  – How are you planning to market your product? </a:t>
            </a:r>
          </a:p>
          <a:p>
            <a:endParaRPr lang="en-US" sz="36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Offline-</a:t>
            </a:r>
          </a:p>
          <a:p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Promotional offers to retailers</a:t>
            </a:r>
          </a:p>
          <a:p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Social work- Adopting government school’s toilet for hygiene</a:t>
            </a:r>
          </a:p>
          <a:p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Print media</a:t>
            </a:r>
          </a:p>
          <a:p>
            <a:endParaRPr lang="en-US" sz="24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Online</a:t>
            </a:r>
          </a:p>
          <a:p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Digital marketing</a:t>
            </a:r>
          </a:p>
          <a:p>
            <a:endParaRPr lang="en-US" sz="36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Funding – How much you need?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altLang="en-US" sz="3600" b="1" dirty="0">
                <a:solidFill>
                  <a:srgbClr val="00B050"/>
                </a:solidFill>
                <a:latin typeface="Gill Sans MT" panose="020B0502020104020203" pitchFamily="34" charset="0"/>
              </a:rPr>
              <a:t>60 lac</a:t>
            </a:r>
            <a:endParaRPr lang="en-US" altLang="en-US" sz="24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1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ill Sans MT" panose="020B0502020104020203" pitchFamily="34" charset="0"/>
              </a:rPr>
              <a:t>Funding – How will you spend it in the period of 12 to 18 months?</a:t>
            </a:r>
          </a:p>
          <a:p>
            <a:r>
              <a:rPr lang="en-US" sz="28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FBCE6C-BA05-564B-14B9-2BEBB718C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64205"/>
              </p:ext>
            </p:extLst>
          </p:nvPr>
        </p:nvGraphicFramePr>
        <p:xfrm>
          <a:off x="1757992" y="2211439"/>
          <a:ext cx="9014783" cy="347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96">
                  <a:extLst>
                    <a:ext uri="{9D8B030D-6E8A-4147-A177-3AD203B41FA5}">
                      <a16:colId xmlns:a16="http://schemas.microsoft.com/office/drawing/2014/main" val="1477214524"/>
                    </a:ext>
                  </a:extLst>
                </a:gridCol>
                <a:gridCol w="2747753">
                  <a:extLst>
                    <a:ext uri="{9D8B030D-6E8A-4147-A177-3AD203B41FA5}">
                      <a16:colId xmlns:a16="http://schemas.microsoft.com/office/drawing/2014/main" val="2063213782"/>
                    </a:ext>
                  </a:extLst>
                </a:gridCol>
                <a:gridCol w="2556537">
                  <a:extLst>
                    <a:ext uri="{9D8B030D-6E8A-4147-A177-3AD203B41FA5}">
                      <a16:colId xmlns:a16="http://schemas.microsoft.com/office/drawing/2014/main" val="2584497149"/>
                    </a:ext>
                  </a:extLst>
                </a:gridCol>
                <a:gridCol w="1456797">
                  <a:extLst>
                    <a:ext uri="{9D8B030D-6E8A-4147-A177-3AD203B41FA5}">
                      <a16:colId xmlns:a16="http://schemas.microsoft.com/office/drawing/2014/main" val="608716778"/>
                    </a:ext>
                  </a:extLst>
                </a:gridCol>
              </a:tblGrid>
              <a:tr h="3387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Details</a:t>
                      </a:r>
                    </a:p>
                    <a:p>
                      <a:pPr algn="ctr"/>
                      <a:endParaRPr lang="en-US" sz="10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71219"/>
                  </a:ext>
                </a:extLst>
              </a:tr>
              <a:tr h="73389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Hiring sales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Two Manager- 5lac(CTC annual) X 2= 10 Lac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4 sales executive-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2.5 lac(annual CTC X 4=10 lac</a:t>
                      </a:r>
                    </a:p>
                    <a:p>
                      <a:pPr algn="ctr"/>
                      <a:endParaRPr lang="en-US" sz="10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Covering 6 major district( </a:t>
                      </a:r>
                      <a:r>
                        <a:rPr lang="en-US" sz="1050" dirty="0" err="1">
                          <a:solidFill>
                            <a:srgbClr val="00B050"/>
                          </a:solidFill>
                        </a:rPr>
                        <a:t>Damoh</a:t>
                      </a:r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, Bina, </a:t>
                      </a:r>
                      <a:r>
                        <a:rPr lang="en-US" sz="1050" dirty="0" err="1">
                          <a:solidFill>
                            <a:srgbClr val="00B050"/>
                          </a:solidFill>
                        </a:rPr>
                        <a:t>Chattarpur</a:t>
                      </a:r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50" dirty="0" err="1">
                          <a:solidFill>
                            <a:srgbClr val="00B050"/>
                          </a:solidFill>
                        </a:rPr>
                        <a:t>Katni</a:t>
                      </a:r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, Tikamgarh, Sagar)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20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05029"/>
                  </a:ext>
                </a:extLst>
              </a:tr>
              <a:tr h="3387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Supply Warehouse &amp; walking showroom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 5 lac capex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 2.5 lac ( rent annual)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Prime city location for showroom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7.5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94331"/>
                  </a:ext>
                </a:extLst>
              </a:tr>
              <a:tr h="60217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Hiring Marketing team(e-commerce)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Digital marketing head- 5 lac (annual CTC)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Hiring agency to manage online sales account- 5 lac (annually)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Flipkart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Amazon</a:t>
                      </a:r>
                    </a:p>
                    <a:p>
                      <a:pPr algn="ctr"/>
                      <a:r>
                        <a:rPr lang="en-US" sz="1050" dirty="0" err="1">
                          <a:solidFill>
                            <a:srgbClr val="00B050"/>
                          </a:solidFill>
                        </a:rPr>
                        <a:t>Meesho</a:t>
                      </a:r>
                      <a:endParaRPr lang="en-US" sz="105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Our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10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07791"/>
                  </a:ext>
                </a:extLst>
              </a:tr>
              <a:tr h="3387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Hiring admin and 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 2 lac(annual CTC admin)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3 lac (annual CTC accountant)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5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32925"/>
                  </a:ext>
                </a:extLst>
              </a:tr>
              <a:tr h="25481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Cost for goods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10 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Building enough supply of goods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12.5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59084"/>
                  </a:ext>
                </a:extLst>
              </a:tr>
              <a:tr h="25833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Miscellaneous operational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5 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For daily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5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76620"/>
                  </a:ext>
                </a:extLst>
              </a:tr>
              <a:tr h="25833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00B050"/>
                          </a:solidFill>
                        </a:rPr>
                        <a:t>60lac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4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1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Traction – Forecast revenue for next 1 to 2 years?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843790-6B32-4269-C20A-F2F65ED9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99280"/>
              </p:ext>
            </p:extLst>
          </p:nvPr>
        </p:nvGraphicFramePr>
        <p:xfrm>
          <a:off x="2032000" y="275957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32857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8926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544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till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End of Year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Tearget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5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 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10-12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4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7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6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Current Status/Stage of your startup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ill Sans MT" panose="020B0502020104020203" pitchFamily="34" charset="0"/>
              </a:rPr>
              <a:t>Stage-- </a:t>
            </a:r>
            <a:r>
              <a:rPr lang="en-US" alt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ill Sans MT" panose="020B0502020104020203" pitchFamily="34" charset="0"/>
              </a:rPr>
              <a:t>Revenue (Last Quarter/Last Year), if applicable? </a:t>
            </a:r>
          </a:p>
          <a:p>
            <a:r>
              <a:rPr lang="en-US" alt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    Q3 2022- 3 lac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ill Sans MT" panose="020B0502020104020203" pitchFamily="34" charset="0"/>
              </a:rPr>
              <a:t>Number of unique customers? </a:t>
            </a:r>
          </a:p>
          <a:p>
            <a:r>
              <a:rPr lang="en-US" altLang="en-US" sz="2400" b="1" dirty="0">
                <a:latin typeface="Gill Sans MT" panose="020B0502020104020203" pitchFamily="34" charset="0"/>
              </a:rPr>
              <a:t>    </a:t>
            </a:r>
            <a:r>
              <a:rPr lang="en-US" alt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50 + retailers across Sagar and nearby towns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5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Contact Details 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Founder’s Name: </a:t>
            </a:r>
            <a:r>
              <a:rPr lang="en-US" altLang="en-US" sz="2400" b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Shivansh</a:t>
            </a: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 Jain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Email: </a:t>
            </a: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  <a:hlinkClick r:id="rId2"/>
              </a:rPr>
              <a:t>thelivingsoul4u@gmail.com</a:t>
            </a: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  <a:hlinkClick r:id="rId3"/>
              </a:rPr>
              <a:t>Shivanshjain04@gmail.com</a:t>
            </a: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Mobile Number: +91- 6262856363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Website, if available: </a:t>
            </a: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  <a:hlinkClick r:id="rId4"/>
              </a:rPr>
              <a:t>www.livingsoul.in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4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742BE93-43F8-4004-84EE-CB9F1CB8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203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problem your startup is solving </a:t>
            </a:r>
          </a:p>
          <a:p>
            <a:endParaRPr lang="en-US" sz="36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Harmful affects of chemicals on human due to excessive use of personal and hygiene products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Increased cost of living in 2 and 3 tier cities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Challenges of big e-commerce in 2 &amp; 3tiers cities, quality of product and service</a:t>
            </a:r>
          </a:p>
        </p:txBody>
      </p:sp>
    </p:spTree>
    <p:extLst>
      <p:ext uri="{BB962C8B-B14F-4D97-AF65-F5344CB8AC3E}">
        <p14:creationId xmlns:p14="http://schemas.microsoft.com/office/powerpoint/2010/main" val="13042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are you solving that problem 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  <a:latin typeface="Gill Sans MT" panose="020B0502020104020203" pitchFamily="34" charset="0"/>
              </a:rPr>
              <a:t>Providing natural &amp; affordable personal care, home care &amp; hygiene and home décor and utilities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  <a:latin typeface="Gill Sans MT" panose="020B0502020104020203" pitchFamily="34" charset="0"/>
              </a:rPr>
              <a:t>All personal care products 100% natural and home-made, cruelty free, sulfate and parabens free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  <a:latin typeface="Gill Sans MT" panose="020B0502020104020203" pitchFamily="34" charset="0"/>
              </a:rPr>
              <a:t>All Home care &amp; Hygiene products using re-cycled bottles and supply strategy of encouraging refills(Eco-stores)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  <a:latin typeface="Gill Sans MT" panose="020B0502020104020203" pitchFamily="34" charset="0"/>
              </a:rPr>
              <a:t>All home décor and utilities products made up of 100% Bamboo and handcrafted</a:t>
            </a:r>
          </a:p>
        </p:txBody>
      </p:sp>
    </p:spTree>
    <p:extLst>
      <p:ext uri="{BB962C8B-B14F-4D97-AF65-F5344CB8AC3E}">
        <p14:creationId xmlns:p14="http://schemas.microsoft.com/office/powerpoint/2010/main" val="41850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is the USP of your solution 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100% Natural products for personal care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Recycled bottle usage and consumer awareness for refills(re-used so far 5000+ water bottles)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100% Bamboo made, décor and utilities for home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much money you can arrange/have already arranged, to start your startup?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All bootstrapped invested around 15 lacs so far</a:t>
            </a:r>
          </a:p>
        </p:txBody>
      </p:sp>
    </p:spTree>
    <p:extLst>
      <p:ext uri="{BB962C8B-B14F-4D97-AF65-F5344CB8AC3E}">
        <p14:creationId xmlns:p14="http://schemas.microsoft.com/office/powerpoint/2010/main" val="182509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Who are/can be your customers?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15+ year old male, female from 2</a:t>
            </a:r>
            <a:r>
              <a:rPr lang="en-US" sz="2400" b="1" baseline="30000" dirty="0">
                <a:solidFill>
                  <a:srgbClr val="00B050"/>
                </a:solidFill>
                <a:latin typeface="Gill Sans MT" panose="020B0502020104020203" pitchFamily="34" charset="0"/>
              </a:rPr>
              <a:t>nd</a:t>
            </a: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 and 3</a:t>
            </a:r>
            <a:r>
              <a:rPr lang="en-US" sz="2400" b="1" baseline="30000" dirty="0">
                <a:solidFill>
                  <a:srgbClr val="00B050"/>
                </a:solidFill>
                <a:latin typeface="Gill Sans MT" panose="020B0502020104020203" pitchFamily="34" charset="0"/>
              </a:rPr>
              <a:t>rd</a:t>
            </a: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 tier cities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Nature conscious who want to contribute towards cleaner and healthier environment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self aware of negative impact of chemicals on their and family health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Looking for affordable and quality products alternatives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ill Sans MT" panose="020B0502020104020203" pitchFamily="34" charset="0"/>
              </a:rPr>
              <a:t>Looking for better service quality( ease of return)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will your customer access your product/service – Web/App/Offline etc.?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95% Offline mode of selling through Point of sales/Retailers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5% online through company website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In future would like to sell on major e-commerce </a:t>
            </a:r>
            <a:r>
              <a:rPr lang="en-US" b="1" dirty="0" err="1">
                <a:solidFill>
                  <a:srgbClr val="00B050"/>
                </a:solidFill>
                <a:latin typeface="Gill Sans MT" panose="020B0502020104020203" pitchFamily="34" charset="0"/>
              </a:rPr>
              <a:t>plateform</a:t>
            </a:r>
            <a:r>
              <a:rPr 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 like </a:t>
            </a:r>
            <a:r>
              <a:rPr lang="en-US" b="1" dirty="0" err="1">
                <a:solidFill>
                  <a:srgbClr val="00B050"/>
                </a:solidFill>
                <a:latin typeface="Gill Sans MT" panose="020B0502020104020203" pitchFamily="34" charset="0"/>
              </a:rPr>
              <a:t>flipkart</a:t>
            </a:r>
            <a:r>
              <a:rPr 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, amazon etc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  <a:latin typeface="Gill Sans MT" panose="020B0502020104020203" pitchFamily="34" charset="0"/>
              </a:rPr>
              <a:t>In future plan to open franchise based offline stores offering re-fill services (Eco-stores)</a:t>
            </a:r>
            <a:endParaRPr lang="en-US" sz="28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6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will you make money – Revenue Model?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00B050"/>
                </a:solidFill>
                <a:latin typeface="Gill Sans MT" panose="020B0502020104020203" pitchFamily="34" charset="0"/>
              </a:rPr>
              <a:t>Direct to consumer sales(Offline + Online)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00B050"/>
                </a:solidFill>
                <a:latin typeface="Gill Sans MT" panose="020B0502020104020203" pitchFamily="34" charset="0"/>
              </a:rPr>
              <a:t>Direct to Business sales (Offline)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Any Competition/Rivals in the market?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sz="2800" b="1" dirty="0" err="1">
                <a:solidFill>
                  <a:srgbClr val="00B050"/>
                </a:solidFill>
                <a:latin typeface="Gill Sans MT" panose="020B0502020104020203" pitchFamily="34" charset="0"/>
              </a:rPr>
              <a:t>Uniliver</a:t>
            </a:r>
            <a:endParaRPr lang="en-US" sz="28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Gill Sans MT" panose="020B0502020104020203" pitchFamily="34" charset="0"/>
              </a:rPr>
              <a:t>Godrej</a:t>
            </a:r>
          </a:p>
          <a:p>
            <a:r>
              <a:rPr lang="en-US" sz="2800" b="1" dirty="0">
                <a:solidFill>
                  <a:srgbClr val="00B050"/>
                </a:solidFill>
                <a:latin typeface="Gill Sans MT" panose="020B0502020104020203" pitchFamily="34" charset="0"/>
              </a:rPr>
              <a:t>Patanjali</a:t>
            </a:r>
          </a:p>
          <a:p>
            <a:endParaRPr lang="en-US" sz="2800" b="1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Gill Sans MT" panose="020B0502020104020203" pitchFamily="34" charset="0"/>
              </a:rPr>
              <a:t>(Locally in Sagar division mostly distributors for Delhi, Indore based local brands)</a:t>
            </a:r>
            <a:endParaRPr lang="en-US" b="1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866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6834</TotalTime>
  <Words>854</Words>
  <Application>Microsoft Office PowerPoint</Application>
  <PresentationFormat>Widescreen</PresentationFormat>
  <Paragraphs>158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Gill Sans MT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</dc:creator>
  <cp:lastModifiedBy>Jain ,Kapil</cp:lastModifiedBy>
  <cp:revision>53</cp:revision>
  <dcterms:created xsi:type="dcterms:W3CDTF">2018-10-25T17:39:21Z</dcterms:created>
  <dcterms:modified xsi:type="dcterms:W3CDTF">2022-08-15T01:20:56Z</dcterms:modified>
</cp:coreProperties>
</file>