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4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684" y="2359152"/>
            <a:ext cx="4896612" cy="1883664"/>
          </a:xfrm>
        </p:spPr>
        <p:txBody>
          <a:bodyPr anchor="t">
            <a:noAutofit/>
          </a:bodyPr>
          <a:lstStyle>
            <a:lvl1pPr algn="l">
              <a:defRPr sz="44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684" y="1947672"/>
            <a:ext cx="4457700" cy="411480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5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A3E3-E981-4249-9599-8A27F03F36AD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0" y="432000"/>
            <a:ext cx="8505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1224000"/>
            <a:ext cx="8504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99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159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6D8A-5549-4CA1-89E0-19D5885FE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74320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BatangChe" panose="02030609000101010101" pitchFamily="49" charset="-127"/>
                <a:ea typeface="BatangChe" panose="02030609000101010101" pitchFamily="49" charset="-127"/>
                <a:cs typeface="Times New Roman" panose="02020603050405020304" pitchFamily="18" charset="0"/>
              </a:rPr>
              <a:t>harshitsahu1869@gmail.com</a:t>
            </a:r>
          </a:p>
          <a:p>
            <a:pPr lvl="0" algn="ctr">
              <a:spcBef>
                <a:spcPct val="0"/>
              </a:spcBef>
            </a:pP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Brush Script MT" panose="03060802040406070304" pitchFamily="66" charset="0"/>
                <a:ea typeface="+mj-ea"/>
                <a:cs typeface="Times New Roman" panose="02020603050405020304" pitchFamily="18" charset="0"/>
              </a:rPr>
              <a:t>8770283156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Brush Script MT" panose="03060802040406070304" pitchFamily="66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44958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377">
              <a:spcBef>
                <a:spcPct val="20000"/>
              </a:spcBef>
              <a:defRPr/>
            </a:pPr>
            <a:r>
              <a:rPr lang="en-US" sz="3200" b="1" dirty="0">
                <a:solidFill>
                  <a:schemeClr val="tx1">
                    <a:tint val="75000"/>
                  </a:schemeClr>
                </a:solidFill>
              </a:rPr>
              <a:t>Sagar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CC9B3B57-4200-46EB-B777-B706C71CCB51}"/>
              </a:ext>
            </a:extLst>
          </p:cNvPr>
          <p:cNvSpPr/>
          <p:nvPr/>
        </p:nvSpPr>
        <p:spPr>
          <a:xfrm>
            <a:off x="533400" y="272358"/>
            <a:ext cx="8153400" cy="147002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922824" y="1047005"/>
            <a:ext cx="6400800" cy="6096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R="64006" algn="ctr" defTabSz="914377"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700" i="1" dirty="0">
                <a:solidFill>
                  <a:schemeClr val="bg1">
                    <a:lumMod val="75000"/>
                  </a:schemeClr>
                </a:solidFill>
                <a:latin typeface="Freehand521 BT" panose="03080802030307080304" pitchFamily="66" charset="0"/>
              </a:rPr>
              <a:t>A family business with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513000-089D-48B2-8541-14C0AB8C1E14}"/>
              </a:ext>
            </a:extLst>
          </p:cNvPr>
          <p:cNvSpPr/>
          <p:nvPr/>
        </p:nvSpPr>
        <p:spPr>
          <a:xfrm>
            <a:off x="2515115" y="390748"/>
            <a:ext cx="32592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CC- Mart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ECBFB3E-8C89-4064-8A83-94141EDD11E0}"/>
              </a:ext>
            </a:extLst>
          </p:cNvPr>
          <p:cNvSpPr txBox="1">
            <a:spLocks/>
          </p:cNvSpPr>
          <p:nvPr/>
        </p:nvSpPr>
        <p:spPr>
          <a:xfrm>
            <a:off x="1143000" y="1781125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377">
              <a:spcBef>
                <a:spcPct val="20000"/>
              </a:spcBef>
              <a:defRPr/>
            </a:pPr>
            <a:r>
              <a:rPr lang="en-US" sz="3200" b="1" dirty="0">
                <a:solidFill>
                  <a:schemeClr val="tx1">
                    <a:tint val="75000"/>
                  </a:schemeClr>
                </a:solidFill>
              </a:rPr>
              <a:t> </a:t>
            </a: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F8405EF-4064-42A9-9581-305680AE4B0F}"/>
              </a:ext>
            </a:extLst>
          </p:cNvPr>
          <p:cNvSpPr/>
          <p:nvPr/>
        </p:nvSpPr>
        <p:spPr>
          <a:xfrm>
            <a:off x="3810000" y="4620320"/>
            <a:ext cx="1447800" cy="408880"/>
          </a:xfrm>
          <a:prstGeom prst="flowChartTermina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9FF0C-7638-908B-DBA3-F1E806813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4" y="4993564"/>
            <a:ext cx="7072411" cy="1379356"/>
          </a:xfrm>
          <a:prstGeom prst="rect">
            <a:avLst/>
          </a:prstGeom>
        </p:spPr>
      </p:pic>
      <p:pic>
        <p:nvPicPr>
          <p:cNvPr id="12" name="Graphic 11" descr="Shopping cart">
            <a:extLst>
              <a:ext uri="{FF2B5EF4-FFF2-40B4-BE49-F238E27FC236}">
                <a16:creationId xmlns:a16="http://schemas.microsoft.com/office/drawing/2014/main" id="{232D42C8-FA17-93AB-24FB-96FB2AD57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2167892"/>
            <a:ext cx="1873027" cy="18730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i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31"/>
            <a:ext cx="8229600" cy="1947671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Chacha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Chachi Kirana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Bhandar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started this journey since 2005 with a small shop &amp; limited products by Late Shri Devi Prasad Sahu.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Now we have a large range of almost all product of FMCG, Grocery &amp; daily need Product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So now we are delivering all products online include local products.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533400" y="32766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Idea – </a:t>
            </a:r>
            <a:r>
              <a:rPr lang="hi-I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अब बाजार आपके घर </a:t>
            </a:r>
            <a:endParaRPr 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09600" y="4267200"/>
            <a:ext cx="8229600" cy="12618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51" indent="-256026" defTabSz="914377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A972CAD-4DFE-4B3D-9B5B-3A8BC015B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427592"/>
              </p:ext>
            </p:extLst>
          </p:nvPr>
        </p:nvGraphicFramePr>
        <p:xfrm>
          <a:off x="609600" y="4267199"/>
          <a:ext cx="7924800" cy="214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686049414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2425603446"/>
                    </a:ext>
                  </a:extLst>
                </a:gridCol>
              </a:tblGrid>
              <a:tr h="393812">
                <a:tc>
                  <a:txBody>
                    <a:bodyPr/>
                    <a:lstStyle/>
                    <a:p>
                      <a:r>
                        <a:rPr lang="en-IN" sz="1900" dirty="0"/>
                        <a:t>Grocery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stationery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29442"/>
                  </a:ext>
                </a:extLst>
              </a:tr>
              <a:tr h="393812">
                <a:tc>
                  <a:txBody>
                    <a:bodyPr/>
                    <a:lstStyle/>
                    <a:p>
                      <a:r>
                        <a:rPr lang="en-IN" sz="1900" dirty="0"/>
                        <a:t>Fresh fruits and vegetables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Dairy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80235"/>
                  </a:ext>
                </a:extLst>
              </a:tr>
              <a:tr h="393812">
                <a:tc>
                  <a:txBody>
                    <a:bodyPr/>
                    <a:lstStyle/>
                    <a:p>
                      <a:r>
                        <a:rPr lang="en-IN" sz="1900" dirty="0"/>
                        <a:t>Canned foods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Frozen foods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14816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r>
                        <a:rPr lang="en-US" sz="1900" dirty="0"/>
                        <a:t>Dry groceries and baked goods, and</a:t>
                      </a:r>
                    </a:p>
                    <a:p>
                      <a:endParaRPr lang="en-IN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Non-alcoholic beverages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86833"/>
                  </a:ext>
                </a:extLst>
              </a:tr>
            </a:tbl>
          </a:graphicData>
        </a:graphic>
      </p:graphicFrame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2A5AFD00-47B0-4A1A-86AD-6078BA610B2F}"/>
              </a:ext>
            </a:extLst>
          </p:cNvPr>
          <p:cNvSpPr/>
          <p:nvPr/>
        </p:nvSpPr>
        <p:spPr>
          <a:xfrm>
            <a:off x="1371600" y="804522"/>
            <a:ext cx="5029200" cy="524409"/>
          </a:xfrm>
          <a:prstGeom prst="flowChartTermina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13B9D-C7DA-45CA-82CA-1A013033DBF9}"/>
              </a:ext>
            </a:extLst>
          </p:cNvPr>
          <p:cNvSpPr txBox="1"/>
          <p:nvPr/>
        </p:nvSpPr>
        <p:spPr>
          <a:xfrm>
            <a:off x="1752600" y="77797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About Idea – </a:t>
            </a:r>
            <a:r>
              <a:rPr lang="en-US" sz="3200" b="1" i="1" dirty="0">
                <a:solidFill>
                  <a:schemeClr val="bg1"/>
                </a:solidFill>
                <a:latin typeface="Algerian" panose="04020705040A02060702" pitchFamily="82" charset="0"/>
              </a:rPr>
              <a:t>CCMART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6ECA8-FC80-F9CB-728F-F58997F062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3" y="804522"/>
            <a:ext cx="6571343" cy="1049235"/>
          </a:xfrm>
        </p:spPr>
        <p:txBody>
          <a:bodyPr/>
          <a:lstStyle/>
          <a:p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719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customer did not find the best shop to buy the local product and also not buy customized the order and facing delivery charge problem.</a:t>
            </a:r>
          </a:p>
          <a:p>
            <a:pPr marL="0" indent="0">
              <a:buNone/>
            </a:pPr>
            <a:r>
              <a:rPr lang="en-US" dirty="0"/>
              <a:t>Many stores give Costly Items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09600" y="29718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defTabSz="914377">
              <a:spcBef>
                <a:spcPct val="0"/>
              </a:spcBef>
              <a:defRPr/>
            </a:pPr>
            <a:r>
              <a:rPr 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33400" y="4038600"/>
            <a:ext cx="8229600" cy="17190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51" indent="-256026" defTabSz="914377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8F609-0DED-42F3-B49B-5BC709DCE88F}"/>
              </a:ext>
            </a:extLst>
          </p:cNvPr>
          <p:cNvSpPr txBox="1"/>
          <p:nvPr/>
        </p:nvSpPr>
        <p:spPr>
          <a:xfrm flipH="1">
            <a:off x="533400" y="4148583"/>
            <a:ext cx="723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are providing local product and low-cost charges for delivery and on-time delivery also giving a big discount, and coupons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are giving full grocery products, vegetables, Tier Items Near Eye Level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are selling products at wholesale rate for Indian customer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E538B77A-C1BD-4F18-A903-2D59DC204F68}"/>
              </a:ext>
            </a:extLst>
          </p:cNvPr>
          <p:cNvSpPr/>
          <p:nvPr/>
        </p:nvSpPr>
        <p:spPr>
          <a:xfrm>
            <a:off x="1371600" y="838200"/>
            <a:ext cx="3429000" cy="4907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F95D2-E417-4CA9-994F-5BC0715BA133}"/>
              </a:ext>
            </a:extLst>
          </p:cNvPr>
          <p:cNvSpPr txBox="1"/>
          <p:nvPr/>
        </p:nvSpPr>
        <p:spPr>
          <a:xfrm>
            <a:off x="2206172" y="807943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Problem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68A22-047C-3427-F248-EC73480CEC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  <p:pic>
        <p:nvPicPr>
          <p:cNvPr id="11" name="Graphic 10" descr="Question mark">
            <a:extLst>
              <a:ext uri="{FF2B5EF4-FFF2-40B4-BE49-F238E27FC236}">
                <a16:creationId xmlns:a16="http://schemas.microsoft.com/office/drawing/2014/main" id="{C79B8923-9E2B-30E0-8553-09286408E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1769" y="4990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Aim/Vision/Goal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Building Sales and Profits</a:t>
            </a: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Increasing Customer Traffic</a:t>
            </a:r>
          </a:p>
          <a:p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Building Customer Loyalty</a:t>
            </a:r>
          </a:p>
          <a:p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9C3A8-C40E-9C5A-B3A1-71B83AF6C1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3495" y="533402"/>
            <a:ext cx="6571343" cy="132035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Services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43495" y="1295402"/>
            <a:ext cx="6571343" cy="4170947"/>
          </a:xfrm>
        </p:spPr>
        <p:txBody>
          <a:bodyPr>
            <a:normAutofit/>
          </a:bodyPr>
          <a:lstStyle/>
          <a:p>
            <a:pPr marL="624063" indent="-514338">
              <a:buFont typeface="+mj-lt"/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delivery</a:t>
            </a:r>
          </a:p>
          <a:p>
            <a:pPr marL="624063" indent="-514338">
              <a:buFont typeface="+mj-lt"/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 minimum to maximum quantity with highly discounted </a:t>
            </a:r>
          </a:p>
          <a:p>
            <a:pPr marL="624063" indent="-514338">
              <a:buFont typeface="+mj-lt"/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Wholesale rate for the end customer</a:t>
            </a:r>
          </a:p>
          <a:p>
            <a:pPr marL="624063" indent="-514338">
              <a:buFont typeface="+mj-lt"/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for loyal customers</a:t>
            </a:r>
          </a:p>
          <a:p>
            <a:pPr marL="624063" indent="-514338">
              <a:buFont typeface="+mj-lt"/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Billing system with computer-generated invoices</a:t>
            </a:r>
          </a:p>
          <a:p>
            <a:pPr marL="624063" indent="-514338">
              <a:buFont typeface="+mj-lt"/>
              <a:buAutoNum type="arabicPeriod"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Membership card</a:t>
            </a:r>
          </a:p>
          <a:p>
            <a:pPr marL="624063" indent="-514338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FD89E15-253D-4B48-8CA0-202A58401033}"/>
              </a:ext>
            </a:extLst>
          </p:cNvPr>
          <p:cNvSpPr/>
          <p:nvPr/>
        </p:nvSpPr>
        <p:spPr>
          <a:xfrm>
            <a:off x="1643063" y="1391655"/>
            <a:ext cx="6172200" cy="3480247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1A50F-0CFC-3890-0D05-38D362390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Handshake">
                <a:extLst>
                  <a:ext uri="{FF2B5EF4-FFF2-40B4-BE49-F238E27FC236}">
                    <a16:creationId xmlns:a16="http://schemas.microsoft.com/office/drawing/2014/main" id="{B99E3075-6AAF-61EB-9AA2-77C134D265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504142"/>
                  </p:ext>
                </p:extLst>
              </p:nvPr>
            </p:nvGraphicFramePr>
            <p:xfrm>
              <a:off x="4191000" y="221637"/>
              <a:ext cx="3276600" cy="1286229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3276600" cy="1286229"/>
                    </a:xfrm>
                    <a:prstGeom prst="rect">
                      <a:avLst/>
                    </a:prstGeom>
                  </am3d:spPr>
                  <am3d:camera>
                    <am3d:pos x="0" y="0" z="520025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063" d="1000000"/>
                    <am3d:preTrans dx="15833" dy="-6963336" dz="-4294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7460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Handshake">
                <a:extLst>
                  <a:ext uri="{FF2B5EF4-FFF2-40B4-BE49-F238E27FC236}">
                    <a16:creationId xmlns:a16="http://schemas.microsoft.com/office/drawing/2014/main" id="{B99E3075-6AAF-61EB-9AA2-77C134D265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000" y="221637"/>
                <a:ext cx="3276600" cy="12862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Competitor or Target Group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competitor A….</a:t>
            </a:r>
          </a:p>
          <a:p>
            <a:pPr marL="624063" indent="-514338">
              <a:buFont typeface="+mj-lt"/>
              <a:buAutoNum type="arabicPeriod"/>
            </a:pPr>
            <a:r>
              <a:rPr lang="en-US" dirty="0"/>
              <a:t>Reliance </a:t>
            </a:r>
            <a:r>
              <a:rPr lang="en-US" dirty="0" err="1"/>
              <a:t>jio</a:t>
            </a:r>
            <a:endParaRPr lang="en-US" dirty="0"/>
          </a:p>
          <a:p>
            <a:pPr marL="624063" indent="-514338">
              <a:buFont typeface="+mj-lt"/>
              <a:buAutoNum type="arabicPeriod"/>
            </a:pPr>
            <a:r>
              <a:rPr lang="en-US" dirty="0"/>
              <a:t>Amazon</a:t>
            </a:r>
          </a:p>
          <a:p>
            <a:pPr marL="624063" indent="-514338">
              <a:buFont typeface="+mj-lt"/>
              <a:buAutoNum type="arabicPeriod"/>
            </a:pPr>
            <a:r>
              <a:rPr lang="en-US" dirty="0"/>
              <a:t>City mall</a:t>
            </a:r>
          </a:p>
          <a:p>
            <a:pPr marL="109725" indent="0">
              <a:buNone/>
            </a:pPr>
            <a:r>
              <a:rPr lang="en-US" dirty="0"/>
              <a:t>group of people we will target</a:t>
            </a:r>
          </a:p>
          <a:p>
            <a:pPr marL="109725" indent="0">
              <a:buNone/>
            </a:pPr>
            <a:r>
              <a:rPr lang="en-US" dirty="0"/>
              <a:t>-daily base customer</a:t>
            </a:r>
          </a:p>
          <a:p>
            <a:pPr marL="109725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624063" indent="-514338">
              <a:buFont typeface="+mj-lt"/>
              <a:buAutoNum type="arabicPeriod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A26E6-3B38-8247-2BC2-BAF84208CC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lgerian" panose="04020705040A02060702" pitchFamily="82" charset="0"/>
              </a:rPr>
              <a:t>Revenue or Profitability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 product/ Service Cost= </a:t>
            </a:r>
            <a:r>
              <a:rPr lang="en-US" b="0" i="0" dirty="0">
                <a:effectLst/>
                <a:latin typeface="arial" panose="020B0604020202020204" pitchFamily="34" charset="0"/>
              </a:rPr>
              <a:t>Selling price = cost price + 1-15%.</a:t>
            </a:r>
            <a:endParaRPr lang="en-US" dirty="0"/>
          </a:p>
          <a:p>
            <a:r>
              <a:rPr lang="en-US" dirty="0"/>
              <a:t>Expenses			=Rent + Taxes + shopping carts</a:t>
            </a:r>
          </a:p>
          <a:p>
            <a:r>
              <a:rPr lang="en-US" dirty="0"/>
              <a:t>Investment – Expenses	= Profit  10%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4B8F9-5F09-D88B-C969-FD2B44028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07C75-681F-9C02-96C0-5756331D5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1806"/>
            <a:ext cx="2209800" cy="430985"/>
          </a:xfrm>
          <a:prstGeom prst="rect">
            <a:avLst/>
          </a:prstGeom>
        </p:spPr>
      </p:pic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0117CC9F-6AC8-6C83-55FD-D48E768CA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7825"/>
            <a:ext cx="5943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f16411191_win32">
  <a:themeElements>
    <a:clrScheme name="Custom 13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tory Timeline-01_SB - v2" id="{D03C1F27-3F5D-4716-800A-0D16E735E0BD}" vid="{5704E8DB-1056-4264-87E2-07512212C8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tf16411191_win32</Template>
  <TotalTime>282</TotalTime>
  <Words>286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BatangChe</vt:lpstr>
      <vt:lpstr>Algerian</vt:lpstr>
      <vt:lpstr>Arial</vt:lpstr>
      <vt:lpstr>Arial</vt:lpstr>
      <vt:lpstr>Brush Script MT</vt:lpstr>
      <vt:lpstr>Freehand521 BT</vt:lpstr>
      <vt:lpstr>Times New Roman</vt:lpstr>
      <vt:lpstr>Trebuchet MS</vt:lpstr>
      <vt:lpstr>Wingdings 3</vt:lpstr>
      <vt:lpstr>tf16411191_win32</vt:lpstr>
      <vt:lpstr>PowerPoint Presentation</vt:lpstr>
      <vt:lpstr>PowerPoint Presentation</vt:lpstr>
      <vt:lpstr>PowerPoint Presentation</vt:lpstr>
      <vt:lpstr>Aim/Vision/Goal</vt:lpstr>
      <vt:lpstr>Services</vt:lpstr>
      <vt:lpstr>Competitor or Target Group </vt:lpstr>
      <vt:lpstr>Revenue or Profitability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Name</dc:title>
  <dc:creator>admin</dc:creator>
  <cp:lastModifiedBy>Harshit sahu</cp:lastModifiedBy>
  <cp:revision>13</cp:revision>
  <dcterms:created xsi:type="dcterms:W3CDTF">2021-12-14T09:13:32Z</dcterms:created>
  <dcterms:modified xsi:type="dcterms:W3CDTF">2023-01-11T08:48:47Z</dcterms:modified>
</cp:coreProperties>
</file>