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965+vsPY4P8vnWmxBzquIDnbS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eeace56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6eeace561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f2c9f86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f2c9f8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eeace56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6eeace561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eeace561f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eeace561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eeace561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6eeace561f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eace56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6eeace561f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eeace56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6eeace561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eeace561f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eeace561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2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jp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70250" y="2742925"/>
            <a:ext cx="68811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b="1" lang="en-US" sz="93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BHOOH</a:t>
            </a:r>
            <a:r>
              <a:rPr b="1" lang="en-US" sz="6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b="1" lang="en-US" sz="5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</a:t>
            </a:r>
            <a:endParaRPr b="1" sz="4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" name="Google Shape;14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50"/>
            <a:ext cx="2399949" cy="23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eeace561f_0_39"/>
          <p:cNvSpPr txBox="1"/>
          <p:nvPr>
            <p:ph type="title"/>
          </p:nvPr>
        </p:nvSpPr>
        <p:spPr>
          <a:xfrm>
            <a:off x="1577250" y="2476350"/>
            <a:ext cx="90375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An e-commerce platform specifically dedicated to “Organic” “Made in India” Products across multiple categories.</a:t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Value addition:</a:t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For </a:t>
            </a:r>
            <a:r>
              <a:rPr b="1" lang="en-US" sz="2550"/>
              <a:t>sellers</a:t>
            </a:r>
            <a:r>
              <a:rPr lang="en-US" sz="2550"/>
              <a:t> </a:t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- a platform to scale up their business to a national level</a:t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For </a:t>
            </a:r>
            <a:r>
              <a:rPr b="1" lang="en-US" sz="2550"/>
              <a:t>Buyers</a:t>
            </a:r>
            <a:r>
              <a:rPr lang="en-US" sz="2550"/>
              <a:t> </a:t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- Convenience, multiple options across each category, competitive pricing</a:t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For </a:t>
            </a:r>
            <a:r>
              <a:rPr b="1" lang="en-US" sz="2550"/>
              <a:t>the</a:t>
            </a:r>
            <a:r>
              <a:rPr lang="en-US" sz="2550"/>
              <a:t> </a:t>
            </a:r>
            <a:r>
              <a:rPr b="1" lang="en-US" sz="2550"/>
              <a:t>Nation</a:t>
            </a:r>
            <a:r>
              <a:rPr lang="en-US" sz="2550"/>
              <a:t> </a:t>
            </a:r>
            <a:endParaRPr sz="255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- Made in India campaign</a:t>
            </a:r>
            <a:endParaRPr sz="2550"/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6eeace561f_0_39"/>
          <p:cNvSpPr txBox="1"/>
          <p:nvPr>
            <p:ph idx="1" type="body"/>
          </p:nvPr>
        </p:nvSpPr>
        <p:spPr>
          <a:xfrm>
            <a:off x="2751300" y="414200"/>
            <a:ext cx="66894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VALUE PROPOSITION 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f2c9f8614_0_0"/>
          <p:cNvSpPr txBox="1"/>
          <p:nvPr>
            <p:ph type="title"/>
          </p:nvPr>
        </p:nvSpPr>
        <p:spPr>
          <a:xfrm>
            <a:off x="646100" y="452725"/>
            <a:ext cx="9404700" cy="84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BUSINESS MODEL</a:t>
            </a:r>
            <a:endParaRPr b="1" sz="3600"/>
          </a:p>
        </p:txBody>
      </p:sp>
      <p:sp>
        <p:nvSpPr>
          <p:cNvPr id="208" name="Google Shape;208;g16f2c9f8614_0_0"/>
          <p:cNvSpPr txBox="1"/>
          <p:nvPr>
            <p:ph idx="1" type="body"/>
          </p:nvPr>
        </p:nvSpPr>
        <p:spPr>
          <a:xfrm>
            <a:off x="1062100" y="1620525"/>
            <a:ext cx="3993900" cy="172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Key partners: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 sz="1400"/>
              <a:t>Made in india product manufaturer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 sz="1400"/>
              <a:t>Organic product manufacturer and distributor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 sz="1400"/>
              <a:t>Small businesses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 sz="1400"/>
              <a:t>Payment gateways</a:t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6f2c9f8614_0_0"/>
          <p:cNvSpPr txBox="1"/>
          <p:nvPr/>
        </p:nvSpPr>
        <p:spPr>
          <a:xfrm>
            <a:off x="1062100" y="3346625"/>
            <a:ext cx="3768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activities: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Online marketing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management (Buyers)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management (sellers)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Managing payments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Managing and innovative infrastructure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support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6f2c9f8614_0_0"/>
          <p:cNvSpPr txBox="1"/>
          <p:nvPr/>
        </p:nvSpPr>
        <p:spPr>
          <a:xfrm>
            <a:off x="7527325" y="3346625"/>
            <a:ext cx="3943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Resources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Bhooh platform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Made in india distributor community	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Buyers interested in Toxin free, organic cruelty free and healthy and made in india  products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6f2c9f8614_0_0"/>
          <p:cNvSpPr txBox="1"/>
          <p:nvPr/>
        </p:nvSpPr>
        <p:spPr>
          <a:xfrm>
            <a:off x="7527325" y="1620525"/>
            <a:ext cx="3943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relationship: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Social media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support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rating and feedback system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6f2c9f8614_0_0"/>
          <p:cNvSpPr txBox="1"/>
          <p:nvPr/>
        </p:nvSpPr>
        <p:spPr>
          <a:xfrm>
            <a:off x="4911750" y="2708200"/>
            <a:ext cx="2368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Channels:</a:t>
            </a: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app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Ios app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eeace561f_0_44"/>
          <p:cNvSpPr txBox="1"/>
          <p:nvPr>
            <p:ph type="title"/>
          </p:nvPr>
        </p:nvSpPr>
        <p:spPr>
          <a:xfrm>
            <a:off x="2345550" y="1567350"/>
            <a:ext cx="7500900" cy="3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chemeClr val="lt1"/>
                </a:solidFill>
              </a:rPr>
              <a:t>Expenditure:</a:t>
            </a:r>
            <a:endParaRPr sz="2550">
              <a:solidFill>
                <a:schemeClr val="lt1"/>
              </a:solidFill>
            </a:endParaRPr>
          </a:p>
          <a:p>
            <a:pPr indent="-37433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550">
                <a:solidFill>
                  <a:schemeClr val="lt1"/>
                </a:solidFill>
              </a:rPr>
              <a:t>Capex</a:t>
            </a:r>
            <a:endParaRPr sz="2550">
              <a:solidFill>
                <a:schemeClr val="lt1"/>
              </a:solidFill>
            </a:endParaRPr>
          </a:p>
          <a:p>
            <a:pPr indent="-37433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Platform, Domain &amp; Storage</a:t>
            </a:r>
            <a:endParaRPr sz="2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33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550">
                <a:solidFill>
                  <a:schemeClr val="lt1"/>
                </a:solidFill>
              </a:rPr>
              <a:t>Opex</a:t>
            </a:r>
            <a:endParaRPr sz="2550">
              <a:solidFill>
                <a:schemeClr val="lt1"/>
              </a:solidFill>
            </a:endParaRPr>
          </a:p>
          <a:p>
            <a:pPr indent="-37433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Maintenance</a:t>
            </a:r>
            <a:endParaRPr sz="2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33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Marketing</a:t>
            </a:r>
            <a:endParaRPr sz="2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33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Salary to employees</a:t>
            </a:r>
            <a:endParaRPr sz="2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chemeClr val="lt1"/>
                </a:solidFill>
              </a:rPr>
              <a:t>Requirement</a:t>
            </a:r>
            <a:r>
              <a:rPr lang="en-US" sz="2550">
                <a:solidFill>
                  <a:schemeClr val="lt1"/>
                </a:solidFill>
              </a:rPr>
              <a:t>: 20 LPA</a:t>
            </a:r>
            <a:endParaRPr sz="25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18" name="Google Shape;218;g16eeace561f_0_44"/>
          <p:cNvSpPr txBox="1"/>
          <p:nvPr>
            <p:ph idx="1" type="body"/>
          </p:nvPr>
        </p:nvSpPr>
        <p:spPr>
          <a:xfrm>
            <a:off x="3549450" y="273475"/>
            <a:ext cx="50931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/>
              <a:t>FUNDING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eeace561f_2_1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How we plan to allocate the funds</a:t>
            </a:r>
            <a:endParaRPr b="1" sz="3600"/>
          </a:p>
        </p:txBody>
      </p:sp>
      <p:sp>
        <p:nvSpPr>
          <p:cNvPr id="224" name="Google Shape;224;g16eeace561f_2_12"/>
          <p:cNvSpPr txBox="1"/>
          <p:nvPr>
            <p:ph idx="1" type="body"/>
          </p:nvPr>
        </p:nvSpPr>
        <p:spPr>
          <a:xfrm>
            <a:off x="798500" y="2060575"/>
            <a:ext cx="4535400" cy="447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Char char="●"/>
            </a:pPr>
            <a:r>
              <a:rPr lang="en-US" sz="2700"/>
              <a:t>Website and application design, development and maintenance</a:t>
            </a:r>
            <a:endParaRPr sz="2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Char char="●"/>
            </a:pPr>
            <a:r>
              <a:rPr lang="en-US" sz="2700"/>
              <a:t>Salaries to permanent employees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Char char="●"/>
            </a:pPr>
            <a:r>
              <a:rPr lang="en-US" sz="2700"/>
              <a:t>Marketing and customer acquisition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Char char="●"/>
            </a:pPr>
            <a:r>
              <a:rPr lang="en-US" sz="2700"/>
              <a:t>Local events Office space Rentals</a:t>
            </a:r>
            <a:endParaRPr sz="2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lang="en-US" sz="2700"/>
              <a:t>Office space Rentals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g16eeace561f_2_12"/>
          <p:cNvSpPr txBox="1"/>
          <p:nvPr>
            <p:ph idx="2" type="body"/>
          </p:nvPr>
        </p:nvSpPr>
        <p:spPr>
          <a:xfrm>
            <a:off x="5654500" y="2056100"/>
            <a:ext cx="6022500" cy="42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50"/>
              <a:t>1 Year Milestones:</a:t>
            </a:r>
            <a:endParaRPr sz="32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575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Char char="●"/>
            </a:pPr>
            <a:r>
              <a:rPr lang="en-US" sz="3250"/>
              <a:t>Onboarding the initial sellers &amp; brands</a:t>
            </a:r>
            <a:endParaRPr sz="325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5758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Char char="●"/>
            </a:pPr>
            <a:r>
              <a:rPr lang="en-US" sz="3250"/>
              <a:t>Website &amp; App Design and Development</a:t>
            </a:r>
            <a:endParaRPr sz="3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5758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entury Gothic"/>
              <a:buChar char="●"/>
            </a:pPr>
            <a:r>
              <a:rPr lang="en-US" sz="3250"/>
              <a:t>Creating a presence across multiple social media platforms</a:t>
            </a:r>
            <a:endParaRPr sz="325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3613" r="0" t="0"/>
          <a:stretch/>
        </p:blipFill>
        <p:spPr>
          <a:xfrm>
            <a:off x="1522400" y="5029200"/>
            <a:ext cx="2514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/>
        </p:nvPicPr>
        <p:blipFill rotWithShape="1">
          <a:blip r:embed="rId4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5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0"/>
          <p:cNvPicPr preferRelativeResize="0"/>
          <p:nvPr/>
        </p:nvPicPr>
        <p:blipFill rotWithShape="1">
          <a:blip r:embed="rId6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"/>
          <p:cNvSpPr txBox="1"/>
          <p:nvPr>
            <p:ph idx="1" type="body"/>
          </p:nvPr>
        </p:nvSpPr>
        <p:spPr>
          <a:xfrm>
            <a:off x="2492250" y="82050"/>
            <a:ext cx="72075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600" cap="none"/>
              <a:t>TEAM</a:t>
            </a:r>
            <a:endParaRPr b="1" sz="3600"/>
          </a:p>
        </p:txBody>
      </p:sp>
      <p:pic>
        <p:nvPicPr>
          <p:cNvPr descr="A person with a beard&#10;&#10;Description automatically generated with low confidence" id="237" name="Google Shape;237;p10"/>
          <p:cNvPicPr preferRelativeResize="0"/>
          <p:nvPr/>
        </p:nvPicPr>
        <p:blipFill rotWithShape="1">
          <a:blip r:embed="rId7">
            <a:alphaModFix/>
          </a:blip>
          <a:srcRect b="0" l="5294" r="5793" t="0"/>
          <a:stretch/>
        </p:blipFill>
        <p:spPr>
          <a:xfrm>
            <a:off x="727455" y="1385672"/>
            <a:ext cx="3203264" cy="360273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2745"/>
              </a:srgbClr>
            </a:outerShdw>
          </a:effectLst>
        </p:spPr>
      </p:pic>
      <p:pic>
        <p:nvPicPr>
          <p:cNvPr descr="A person wearing a tie&#10;&#10;Description automatically generated with low confidence" id="238" name="Google Shape;23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8266" y="1386389"/>
            <a:ext cx="3617810" cy="360273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2745"/>
              </a:srgbClr>
            </a:outerShdw>
          </a:effectLst>
        </p:spPr>
      </p:pic>
      <p:sp>
        <p:nvSpPr>
          <p:cNvPr id="239" name="Google Shape;239;p10"/>
          <p:cNvSpPr txBox="1"/>
          <p:nvPr/>
        </p:nvSpPr>
        <p:spPr>
          <a:xfrm>
            <a:off x="1177550" y="5029200"/>
            <a:ext cx="275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Naman Jain </a:t>
            </a:r>
            <a:endParaRPr sz="180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lang="en-US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ounder</a:t>
            </a:r>
            <a:endParaRPr sz="180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Ek-Lakshya Bharatam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8332266" y="5086949"/>
            <a:ext cx="3109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Shubham Jain 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n-US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arketing and PR Officer</a:t>
            </a:r>
            <a:endParaRPr sz="180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Enthusiast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erson standing on a balcony&#10;&#10;Description automatically generated with low confidence" id="241" name="Google Shape;24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42595" y="1385672"/>
            <a:ext cx="3578612" cy="36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 txBox="1"/>
          <p:nvPr/>
        </p:nvSpPr>
        <p:spPr>
          <a:xfrm>
            <a:off x="4458600" y="5086950"/>
            <a:ext cx="330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Aditya Ajit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o-Founder</a:t>
            </a:r>
            <a:endParaRPr sz="180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Passionate about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Startups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eeace561f_0_61"/>
          <p:cNvSpPr txBox="1"/>
          <p:nvPr>
            <p:ph idx="1" type="body"/>
          </p:nvPr>
        </p:nvSpPr>
        <p:spPr>
          <a:xfrm>
            <a:off x="7040225" y="5663550"/>
            <a:ext cx="50931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6000"/>
              <a:t>THANK YOU</a:t>
            </a:r>
            <a:endParaRPr b="1" sz="6000"/>
          </a:p>
        </p:txBody>
      </p:sp>
      <p:sp>
        <p:nvSpPr>
          <p:cNvPr id="248" name="Google Shape;248;g16eeace561f_0_61"/>
          <p:cNvSpPr txBox="1"/>
          <p:nvPr/>
        </p:nvSpPr>
        <p:spPr>
          <a:xfrm>
            <a:off x="2633550" y="2967300"/>
            <a:ext cx="6924900" cy="92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स्वस्थ्य भारत स्वदेशी भारत</a:t>
            </a:r>
            <a:endParaRPr b="1" sz="4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1668900" y="1302750"/>
            <a:ext cx="88542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lang="en-US" sz="2300"/>
              <a:t>The Problem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The Solution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Unique Selling Proposition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Indirect Competition and Barrier to Entry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Revenue Streams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Primary Target Market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Market Size &amp; Market Share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Value Proposition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Business Model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Ask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Team</a:t>
            </a:r>
            <a:endParaRPr sz="2300"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3623100" y="344775"/>
            <a:ext cx="4945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3600">
                <a:solidFill>
                  <a:schemeClr val="lt2"/>
                </a:solidFill>
              </a:rPr>
              <a:t>CONTENTS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eeace561f_0_56"/>
          <p:cNvSpPr txBox="1"/>
          <p:nvPr>
            <p:ph type="title"/>
          </p:nvPr>
        </p:nvSpPr>
        <p:spPr>
          <a:xfrm>
            <a:off x="1220121" y="1266950"/>
            <a:ext cx="102426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an organized market for Truly Indian Products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Inaccessibility of unique local organic products spread across India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any organized reliable trustworthy market for chemical free and organic products across multiple categories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lang="en-US" sz="2300"/>
              <a:t>Una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wareness of ind</a:t>
            </a:r>
            <a:r>
              <a:rPr lang="en-US" sz="2300"/>
              <a:t>igineous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organic products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lang="en-US" sz="2300"/>
              <a:t>Local 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Indian Brands seem to not compete by ads and marketing enough.</a:t>
            </a:r>
            <a:endParaRPr/>
          </a:p>
        </p:txBody>
      </p:sp>
      <p:sp>
        <p:nvSpPr>
          <p:cNvPr id="160" name="Google Shape;160;g16eeace561f_0_56"/>
          <p:cNvSpPr txBox="1"/>
          <p:nvPr>
            <p:ph idx="1" type="body"/>
          </p:nvPr>
        </p:nvSpPr>
        <p:spPr>
          <a:xfrm>
            <a:off x="3447975" y="577550"/>
            <a:ext cx="4945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0" lang="en-US" sz="3600" cap="none">
                <a:solidFill>
                  <a:schemeClr val="lt2"/>
                </a:solidFill>
              </a:rPr>
              <a:t>THE PROBLEM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1300797" y="1602100"/>
            <a:ext cx="95904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e-commerce platform for Indian organic products</a:t>
            </a: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Clear pointers for toxin free. Only qualified products listed</a:t>
            </a: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choice for each category (cosmetics, fashion, packed food etc)</a:t>
            </a: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lang="en-US" sz="2300"/>
              <a:t>Scale up small and medium scale industries and product </a:t>
            </a:r>
            <a:r>
              <a:rPr lang="en-US" sz="2300"/>
              <a:t>manufacturers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100% pure</a:t>
            </a:r>
            <a:r>
              <a:rPr lang="en-US" sz="2300"/>
              <a:t>,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organic and cruelty free products </a:t>
            </a:r>
            <a:r>
              <a:rPr lang="en-US" sz="2300"/>
              <a:t>on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single platform.</a:t>
            </a:r>
            <a:endParaRPr sz="2300"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3782550" y="344500"/>
            <a:ext cx="46269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0" lang="en-US" sz="3600" cap="none">
                <a:solidFill>
                  <a:schemeClr val="lt2"/>
                </a:solidFill>
              </a:rPr>
              <a:t>THE SOLUTION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1598800" y="2395950"/>
            <a:ext cx="98640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33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-US" sz="2550"/>
              <a:t>A dedicated platform for the category of products which are:</a:t>
            </a:r>
            <a:endParaRPr sz="2550"/>
          </a:p>
          <a:p>
            <a:pPr indent="-37433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○"/>
            </a:pPr>
            <a:r>
              <a:rPr i="0" lang="en-US" sz="255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Toxin free (in applicable cases)</a:t>
            </a:r>
            <a:endParaRPr sz="255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7433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○"/>
            </a:pPr>
            <a:r>
              <a:rPr i="0" lang="en-US" sz="255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Organic (in applicable cases)</a:t>
            </a:r>
            <a:endParaRPr sz="255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7433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○"/>
            </a:pPr>
            <a:r>
              <a:rPr i="0" lang="en-US" sz="255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Cruelty free (in applicable cases)</a:t>
            </a:r>
            <a:endParaRPr i="0" sz="255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7433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○"/>
            </a:pPr>
            <a:r>
              <a:rPr lang="en-US" sz="2550">
                <a:latin typeface="Century Gothic"/>
                <a:ea typeface="Century Gothic"/>
                <a:cs typeface="Century Gothic"/>
                <a:sym typeface="Century Gothic"/>
              </a:rPr>
              <a:t>Manufactured and made in India</a:t>
            </a:r>
            <a:endParaRPr sz="255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7433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A platform for</a:t>
            </a:r>
            <a:r>
              <a:rPr lang="en-US" sz="2550"/>
              <a:t> localised small scale organic businesses to reach the the larger Indian Market </a:t>
            </a:r>
            <a:endParaRPr sz="25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6004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196"/>
              <a:buChar char="●"/>
            </a:pPr>
            <a:r>
              <a:rPr lang="en-US" sz="2550"/>
              <a:t>Multiple options for organic Indigenous products across each category</a:t>
            </a:r>
            <a:br>
              <a:rPr lang="en-US" sz="2300"/>
            </a:br>
            <a:endParaRPr sz="23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3041200" y="533775"/>
            <a:ext cx="6979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0" lang="en-US" sz="3600" cap="none">
                <a:solidFill>
                  <a:schemeClr val="lt2"/>
                </a:solidFill>
              </a:rPr>
              <a:t>UNIQUE SELLING PROPOSITION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1514650" y="2229900"/>
            <a:ext cx="99480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entury Gothic"/>
              <a:buNone/>
            </a:pPr>
            <a:r>
              <a:rPr lang="en-US" sz="2300"/>
              <a:t>For </a:t>
            </a:r>
            <a:r>
              <a:rPr b="1" lang="en-US" sz="2400"/>
              <a:t>FLIPKART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1" lang="en-US" sz="2400"/>
              <a:t>AMAZON</a:t>
            </a:r>
            <a:r>
              <a:rPr lang="en-US" sz="2300"/>
              <a:t>,</a:t>
            </a:r>
            <a:r>
              <a:rPr b="1" lang="en-US" sz="2400"/>
              <a:t>MYNTRA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300"/>
              <a:t>…w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en-US" sz="2300"/>
              <a:t>’ll be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going specific</a:t>
            </a:r>
            <a:r>
              <a:rPr lang="en-US" sz="2300"/>
              <a:t>, c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reating a niche category.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established </a:t>
            </a:r>
            <a:r>
              <a:rPr lang="en-US" sz="2300"/>
              <a:t>b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rands like </a:t>
            </a:r>
            <a:r>
              <a:rPr b="1" lang="en-US" sz="2400"/>
              <a:t>PATANJALI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300"/>
              <a:t>…w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en-US" sz="2300"/>
              <a:t>’ll be providing multiple options for each</a:t>
            </a: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product</a:t>
            </a:r>
            <a:r>
              <a:rPr lang="en-US" sz="2300"/>
              <a:t> categories of Patanjali products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1845450" y="614800"/>
            <a:ext cx="85011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i="0" lang="en-US" sz="3600" cap="none">
                <a:solidFill>
                  <a:schemeClr val="lt2"/>
                </a:solidFill>
              </a:rPr>
              <a:t>INDIRECT COMPETITION AND BARRIER TO ENTRY</a:t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eeace561f_0_33"/>
          <p:cNvSpPr txBox="1"/>
          <p:nvPr>
            <p:ph type="title"/>
          </p:nvPr>
        </p:nvSpPr>
        <p:spPr>
          <a:xfrm>
            <a:off x="2256150" y="1853850"/>
            <a:ext cx="7500900" cy="3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Listing fees for every product</a:t>
            </a:r>
            <a:endParaRPr sz="23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Commision based -  % of the sale revenue</a:t>
            </a:r>
            <a:endParaRPr sz="23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Advertisement revenue from featured shop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g16eeace561f_0_33"/>
          <p:cNvSpPr txBox="1"/>
          <p:nvPr>
            <p:ph idx="1" type="body"/>
          </p:nvPr>
        </p:nvSpPr>
        <p:spPr>
          <a:xfrm>
            <a:off x="3549450" y="255575"/>
            <a:ext cx="50931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2"/>
                </a:solidFill>
              </a:rPr>
              <a:t>REVENUE STREAMS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type="title"/>
          </p:nvPr>
        </p:nvSpPr>
        <p:spPr>
          <a:xfrm>
            <a:off x="1359900" y="1074225"/>
            <a:ext cx="9472200" cy="54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 conscious</a:t>
            </a:r>
            <a:r>
              <a:rPr lang="en-US" sz="2300"/>
              <a:t> community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lang="en-US" sz="2300"/>
              <a:t>“Made in India” product preference customers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Organic Consumers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Yogic lifestyle </a:t>
            </a:r>
            <a:r>
              <a:rPr lang="en-US" sz="2300"/>
              <a:t>practitioners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Vegetarian diet</a:t>
            </a:r>
            <a:r>
              <a:rPr lang="en-US" sz="2300"/>
              <a:t>ary habits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Communities with vegetarian food </a:t>
            </a:r>
            <a:r>
              <a:rPr lang="en-US" sz="2300"/>
              <a:t>preference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Government Offices, Judiciaries, Army</a:t>
            </a:r>
            <a:endParaRPr b="0" i="0" sz="2300" u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Char char="●"/>
            </a:pPr>
            <a:r>
              <a:rPr lang="en-US" sz="2300"/>
              <a:t>Indigenous organic product manufacturers and distributors in multiple categories</a:t>
            </a:r>
            <a:br>
              <a:rPr b="0" i="0" lang="en-US" sz="2300" u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3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2443500" y="235125"/>
            <a:ext cx="73050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0" lang="en-US" sz="3600" cap="none">
                <a:solidFill>
                  <a:schemeClr val="lt2"/>
                </a:solidFill>
              </a:rPr>
              <a:t>PRIMARY TARGET </a:t>
            </a:r>
            <a:r>
              <a:rPr b="1" lang="en-US" sz="3600">
                <a:solidFill>
                  <a:schemeClr val="lt2"/>
                </a:solidFill>
              </a:rPr>
              <a:t>M</a:t>
            </a:r>
            <a:r>
              <a:rPr b="1" i="0" lang="en-US" sz="3600" cap="none">
                <a:solidFill>
                  <a:schemeClr val="lt2"/>
                </a:solidFill>
              </a:rPr>
              <a:t>ARKET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eeace561f_2_6"/>
          <p:cNvSpPr txBox="1"/>
          <p:nvPr>
            <p:ph type="title"/>
          </p:nvPr>
        </p:nvSpPr>
        <p:spPr>
          <a:xfrm>
            <a:off x="1393650" y="309472"/>
            <a:ext cx="9404700" cy="78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Market Size &amp; Market Share</a:t>
            </a:r>
            <a:endParaRPr b="1" sz="3600"/>
          </a:p>
        </p:txBody>
      </p:sp>
      <p:sp>
        <p:nvSpPr>
          <p:cNvPr id="196" name="Google Shape;196;g16eeace561f_2_6"/>
          <p:cNvSpPr txBox="1"/>
          <p:nvPr>
            <p:ph idx="1" type="body"/>
          </p:nvPr>
        </p:nvSpPr>
        <p:spPr>
          <a:xfrm>
            <a:off x="841750" y="2089625"/>
            <a:ext cx="9514800" cy="304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/>
              <a:t>Market Size : 20M</a:t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/>
              <a:t>The India organic goods market is expected to exhibit a CAGR of 25.25% during 2022-2027</a:t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/>
              <a:t>Market Share : 5%</a:t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/>
              <a:t># Customer :  1M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2022-10-19T18:11:57Z</dcterms:created>
  <dc:creator>Shubham Kumar Jain</dc:creator>
</cp:coreProperties>
</file>