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0BFA-B51B-489F-B07B-2FCDDA610B7D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0C7-A8CE-42AA-9C3F-7CC57B15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0BFA-B51B-489F-B07B-2FCDDA610B7D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0C7-A8CE-42AA-9C3F-7CC57B15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5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0BFA-B51B-489F-B07B-2FCDDA610B7D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0C7-A8CE-42AA-9C3F-7CC57B15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0BFA-B51B-489F-B07B-2FCDDA610B7D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0C7-A8CE-42AA-9C3F-7CC57B15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0BFA-B51B-489F-B07B-2FCDDA610B7D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0C7-A8CE-42AA-9C3F-7CC57B15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7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0BFA-B51B-489F-B07B-2FCDDA610B7D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0C7-A8CE-42AA-9C3F-7CC57B15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3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0BFA-B51B-489F-B07B-2FCDDA610B7D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0C7-A8CE-42AA-9C3F-7CC57B15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7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0BFA-B51B-489F-B07B-2FCDDA610B7D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0C7-A8CE-42AA-9C3F-7CC57B15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9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0BFA-B51B-489F-B07B-2FCDDA610B7D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0C7-A8CE-42AA-9C3F-7CC57B15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4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0BFA-B51B-489F-B07B-2FCDDA610B7D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0C7-A8CE-42AA-9C3F-7CC57B15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8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0BFA-B51B-489F-B07B-2FCDDA610B7D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0C7-A8CE-42AA-9C3F-7CC57B15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1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C0BFA-B51B-489F-B07B-2FCDDA610B7D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5A0C7-A8CE-42AA-9C3F-7CC57B15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9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statistics for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Nitin </a:t>
            </a:r>
            <a:r>
              <a:rPr lang="en-US" dirty="0" err="1" smtClean="0"/>
              <a:t>kapse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3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Numerical</a:t>
            </a:r>
          </a:p>
          <a:p>
            <a:r>
              <a:rPr lang="en-US" dirty="0" smtClean="0"/>
              <a:t>Categorical</a:t>
            </a:r>
          </a:p>
          <a:p>
            <a:r>
              <a:rPr lang="en-US" dirty="0" smtClean="0"/>
              <a:t>Ordinal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0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 smtClean="0"/>
              <a:t>Represents </a:t>
            </a:r>
            <a:r>
              <a:rPr lang="en-US" dirty="0"/>
              <a:t>some sort of quantitative measurement</a:t>
            </a:r>
          </a:p>
          <a:p>
            <a:pPr lvl="1"/>
            <a:r>
              <a:rPr lang="en-US" dirty="0" smtClean="0"/>
              <a:t>Heights </a:t>
            </a:r>
            <a:r>
              <a:rPr lang="en-US" dirty="0"/>
              <a:t>of people, page load times, stock prices, etc.</a:t>
            </a:r>
          </a:p>
          <a:p>
            <a:r>
              <a:rPr lang="en-US" dirty="0" smtClean="0"/>
              <a:t>Discrete </a:t>
            </a:r>
            <a:r>
              <a:rPr lang="en-US" dirty="0"/>
              <a:t>Data</a:t>
            </a:r>
          </a:p>
          <a:p>
            <a:pPr lvl="1"/>
            <a:r>
              <a:rPr lang="en-US" dirty="0" smtClean="0"/>
              <a:t>Integer </a:t>
            </a:r>
            <a:r>
              <a:rPr lang="en-US" dirty="0"/>
              <a:t>based; often counts of some event.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many purchases did a customer make in a year?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many times did I flip “heads</a:t>
            </a:r>
            <a:r>
              <a:rPr lang="en-US" dirty="0" smtClean="0"/>
              <a:t>”?</a:t>
            </a:r>
          </a:p>
          <a:p>
            <a:pPr lvl="1"/>
            <a:r>
              <a:rPr lang="en-US" dirty="0"/>
              <a:t>Discrete data can be numeric </a:t>
            </a:r>
            <a:r>
              <a:rPr lang="en-US" dirty="0" smtClean="0"/>
              <a:t>like </a:t>
            </a:r>
            <a:r>
              <a:rPr lang="en-US" dirty="0"/>
              <a:t>numbers of apples </a:t>
            </a:r>
            <a:r>
              <a:rPr lang="en-US" dirty="0" smtClean="0"/>
              <a:t>but </a:t>
            </a:r>
            <a:r>
              <a:rPr lang="en-US" dirty="0"/>
              <a:t>it can also be categorical </a:t>
            </a:r>
            <a:r>
              <a:rPr lang="en-US" dirty="0" smtClean="0"/>
              <a:t>like </a:t>
            </a:r>
            <a:r>
              <a:rPr lang="en-US" dirty="0"/>
              <a:t>red or blue, or male or female, or good or bad.</a:t>
            </a:r>
          </a:p>
          <a:p>
            <a:r>
              <a:rPr lang="en-US" dirty="0" smtClean="0"/>
              <a:t>Continuous </a:t>
            </a:r>
            <a:r>
              <a:rPr lang="en-US" dirty="0"/>
              <a:t>Data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an infinite number of possible values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much time did it take for a user to check out?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much rain fell on a given day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Temperatures are continuous. It can be 23 degrees, 23.1 degrees, 23.100004 degrees.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7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22409" cy="4351338"/>
          </a:xfrm>
        </p:spPr>
        <p:txBody>
          <a:bodyPr/>
          <a:lstStyle/>
          <a:p>
            <a:r>
              <a:rPr lang="en-US" dirty="0" smtClean="0"/>
              <a:t>Qualitative </a:t>
            </a:r>
            <a:r>
              <a:rPr lang="en-US" dirty="0"/>
              <a:t>data that has no inherent mathematical meaning</a:t>
            </a:r>
          </a:p>
          <a:p>
            <a:pPr lvl="1"/>
            <a:r>
              <a:rPr lang="en-US" dirty="0" smtClean="0"/>
              <a:t>Gender</a:t>
            </a:r>
            <a:r>
              <a:rPr lang="en-US" dirty="0"/>
              <a:t>, Yes/no (binary data), Race, State of Residence, Product Category, Political Party, etc.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assign numbers to categories in order to represent them more compactly, but the numbers don’t have mathematical </a:t>
            </a:r>
            <a:r>
              <a:rPr lang="en-US" dirty="0" smtClean="0"/>
              <a:t>meaning. 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827" y="1825626"/>
            <a:ext cx="4686290" cy="400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2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mixture of numerical and categorical</a:t>
            </a:r>
          </a:p>
          <a:p>
            <a:r>
              <a:rPr lang="en-US" dirty="0" smtClean="0"/>
              <a:t>Categorical </a:t>
            </a:r>
            <a:r>
              <a:rPr lang="en-US" dirty="0"/>
              <a:t>data that has mathematical meaning</a:t>
            </a:r>
          </a:p>
          <a:p>
            <a:r>
              <a:rPr lang="en-US" dirty="0" smtClean="0"/>
              <a:t>Example</a:t>
            </a:r>
            <a:r>
              <a:rPr lang="en-US" dirty="0"/>
              <a:t>: movie ratings on a 1-5 scale. </a:t>
            </a:r>
          </a:p>
          <a:p>
            <a:pPr lvl="1"/>
            <a:r>
              <a:rPr lang="en-US" dirty="0" smtClean="0"/>
              <a:t>Ratings </a:t>
            </a:r>
            <a:r>
              <a:rPr lang="en-US" dirty="0"/>
              <a:t>must be 1, 2, 3, 4, or 5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these values have mathematical meaning; 1 means it’s a worse movie than a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</a:t>
            </a:r>
            <a:r>
              <a:rPr lang="en-US" dirty="0"/>
              <a:t>Average</a:t>
            </a:r>
          </a:p>
          <a:p>
            <a:r>
              <a:rPr lang="en-US" dirty="0" smtClean="0"/>
              <a:t>Sum </a:t>
            </a:r>
            <a:r>
              <a:rPr lang="en-US" dirty="0"/>
              <a:t>/ number of samples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children in each house on my </a:t>
            </a:r>
            <a:r>
              <a:rPr lang="en-US" dirty="0" smtClean="0"/>
              <a:t>street: 0</a:t>
            </a:r>
            <a:r>
              <a:rPr lang="en-US" dirty="0"/>
              <a:t>, 2, 3, 2, 1, 0, 0, 2,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The </a:t>
            </a:r>
            <a:r>
              <a:rPr lang="en-US" dirty="0"/>
              <a:t>MEAN is (0+2+3+2+1+0+0+2+0) / 9 = 1.11</a:t>
            </a:r>
          </a:p>
        </p:txBody>
      </p:sp>
    </p:spTree>
    <p:extLst>
      <p:ext uri="{BB962C8B-B14F-4D97-AF65-F5344CB8AC3E}">
        <p14:creationId xmlns:p14="http://schemas.microsoft.com/office/powerpoint/2010/main" val="90598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</a:t>
            </a:r>
            <a:r>
              <a:rPr lang="en-US" dirty="0"/>
              <a:t>the values, and take the value at the midpoint.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0</a:t>
            </a:r>
            <a:r>
              <a:rPr lang="en-US" dirty="0"/>
              <a:t>, 2, 3, 2, 1, 0, 0, 2, 0</a:t>
            </a:r>
          </a:p>
          <a:p>
            <a:pPr marL="0" indent="0">
              <a:buNone/>
            </a:pPr>
            <a:r>
              <a:rPr lang="en-US" dirty="0" smtClean="0"/>
              <a:t>	Sort </a:t>
            </a:r>
            <a:r>
              <a:rPr lang="en-US" dirty="0"/>
              <a:t>it:</a:t>
            </a:r>
          </a:p>
          <a:p>
            <a:pPr marL="0" indent="0">
              <a:buNone/>
            </a:pPr>
            <a:r>
              <a:rPr lang="en-US" dirty="0" smtClean="0"/>
              <a:t>	0</a:t>
            </a:r>
            <a:r>
              <a:rPr lang="en-US" dirty="0"/>
              <a:t>, 0, 0, 0,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r>
              <a:rPr lang="en-US" dirty="0"/>
              <a:t>, 2, 2, 2, </a:t>
            </a: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Median is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6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have an even number of samples, take the average of the two in the middle.</a:t>
            </a:r>
          </a:p>
          <a:p>
            <a:r>
              <a:rPr lang="en-US" dirty="0" smtClean="0"/>
              <a:t>Median </a:t>
            </a:r>
            <a:r>
              <a:rPr lang="en-US" dirty="0"/>
              <a:t>is less susceptible to outliers than the mean</a:t>
            </a:r>
          </a:p>
          <a:p>
            <a:r>
              <a:rPr lang="en-US" dirty="0" smtClean="0"/>
              <a:t>Example</a:t>
            </a:r>
            <a:r>
              <a:rPr lang="en-US" dirty="0"/>
              <a:t>: mean household income in the US is $72,641, but the median is only $51,939 –because the mean is skewed by a handful of billionaires.</a:t>
            </a:r>
          </a:p>
          <a:p>
            <a:r>
              <a:rPr lang="en-US" dirty="0" smtClean="0"/>
              <a:t>Median </a:t>
            </a:r>
            <a:r>
              <a:rPr lang="en-US" dirty="0"/>
              <a:t>better represents the “typical” American in this example.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6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3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386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Basic statistics for Machine Learning</vt:lpstr>
      <vt:lpstr>Major types of data</vt:lpstr>
      <vt:lpstr>Numerical</vt:lpstr>
      <vt:lpstr>Categorical</vt:lpstr>
      <vt:lpstr>Ordinal</vt:lpstr>
      <vt:lpstr>Mean</vt:lpstr>
      <vt:lpstr>Median</vt:lpstr>
      <vt:lpstr>Median (cont…)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statistics for Machine Learning</dc:title>
  <dc:creator>nitin</dc:creator>
  <cp:lastModifiedBy>nitin</cp:lastModifiedBy>
  <cp:revision>10</cp:revision>
  <dcterms:created xsi:type="dcterms:W3CDTF">2018-06-03T11:20:46Z</dcterms:created>
  <dcterms:modified xsi:type="dcterms:W3CDTF">2018-06-03T16:43:05Z</dcterms:modified>
</cp:coreProperties>
</file>