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13C1-08C5-4F4D-B585-DFB1D6DF7B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99F7-DFC6-426D-81D8-66CAA8AD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nuggets.com/2017/05/ibm-data-science-platforms-gartn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measurement of an event deemed significant by the business</a:t>
            </a:r>
          </a:p>
          <a:p>
            <a:r>
              <a:rPr lang="en-US" dirty="0" smtClean="0"/>
              <a:t>Captures information about</a:t>
            </a:r>
          </a:p>
          <a:p>
            <a:pPr lvl="1"/>
            <a:r>
              <a:rPr lang="en-US" dirty="0" smtClean="0"/>
              <a:t>Entities involved</a:t>
            </a:r>
          </a:p>
          <a:p>
            <a:pPr lvl="1"/>
            <a:r>
              <a:rPr lang="en-US" dirty="0" smtClean="0"/>
              <a:t>Characteristics of the entities</a:t>
            </a:r>
          </a:p>
          <a:p>
            <a:pPr lvl="1"/>
            <a:r>
              <a:rPr lang="en-US" dirty="0" smtClean="0"/>
              <a:t>Behavior </a:t>
            </a:r>
          </a:p>
          <a:p>
            <a:pPr lvl="1"/>
            <a:r>
              <a:rPr lang="en-US" dirty="0" smtClean="0"/>
              <a:t>Environment in which the behavior happens</a:t>
            </a:r>
          </a:p>
          <a:p>
            <a:pPr lvl="1"/>
            <a:r>
              <a:rPr lang="en-US" dirty="0" smtClean="0"/>
              <a:t>Outcomes</a:t>
            </a:r>
          </a:p>
          <a:p>
            <a:r>
              <a:rPr lang="en-US" dirty="0" smtClean="0"/>
              <a:t>An observation is also called a system of record</a:t>
            </a:r>
          </a:p>
          <a:p>
            <a:r>
              <a:rPr lang="en-US" b="1" dirty="0" smtClean="0"/>
              <a:t>Customer</a:t>
            </a:r>
            <a:r>
              <a:rPr lang="en-US" dirty="0" smtClean="0"/>
              <a:t>: A phone call record, a buying transaction, an email offer</a:t>
            </a:r>
          </a:p>
          <a:p>
            <a:r>
              <a:rPr lang="en-US" b="1" dirty="0" smtClean="0"/>
              <a:t>Patient: </a:t>
            </a:r>
            <a:r>
              <a:rPr lang="en-US" dirty="0" smtClean="0"/>
              <a:t>A doctor visit record, a test result, a data capture from a monitoring device</a:t>
            </a:r>
          </a:p>
          <a:p>
            <a:r>
              <a:rPr lang="en-US" b="1" dirty="0" smtClean="0"/>
              <a:t>Car: </a:t>
            </a:r>
            <a:r>
              <a:rPr lang="en-US" dirty="0" smtClean="0"/>
              <a:t>Service record, smog 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collect of observations</a:t>
            </a:r>
          </a:p>
          <a:p>
            <a:r>
              <a:rPr lang="en-US" dirty="0" smtClean="0"/>
              <a:t>Each observation is typically called a record</a:t>
            </a:r>
          </a:p>
          <a:p>
            <a:r>
              <a:rPr lang="en-US" dirty="0" smtClean="0"/>
              <a:t>Each record has a set of </a:t>
            </a:r>
            <a:r>
              <a:rPr lang="en-US" u="sng" dirty="0" smtClean="0"/>
              <a:t>attributes </a:t>
            </a:r>
            <a:r>
              <a:rPr lang="en-US" dirty="0" smtClean="0"/>
              <a:t>that point to characteristics, behavior or outcomes</a:t>
            </a:r>
          </a:p>
          <a:p>
            <a:r>
              <a:rPr lang="en-US" dirty="0" smtClean="0"/>
              <a:t>A dataset can be</a:t>
            </a:r>
          </a:p>
          <a:p>
            <a:pPr lvl="1"/>
            <a:r>
              <a:rPr lang="en-US" dirty="0" smtClean="0"/>
              <a:t>Structured (database records, spreadsheet)</a:t>
            </a:r>
          </a:p>
          <a:p>
            <a:pPr lvl="1"/>
            <a:r>
              <a:rPr lang="en-US" dirty="0" smtClean="0"/>
              <a:t>Unstructured (twitter feeds, news paper articles)</a:t>
            </a:r>
          </a:p>
          <a:p>
            <a:pPr lvl="1"/>
            <a:r>
              <a:rPr lang="en-US" dirty="0" smtClean="0"/>
              <a:t>Semi-structured (email0</a:t>
            </a:r>
          </a:p>
          <a:p>
            <a:r>
              <a:rPr lang="en-US" dirty="0" smtClean="0"/>
              <a:t>Data scientists collect and work on datasets to learn about entities and predict their future behavior/outcomes.</a:t>
            </a:r>
          </a:p>
        </p:txBody>
      </p:sp>
    </p:spTree>
    <p:extLst>
      <p:ext uri="{BB962C8B-B14F-4D97-AF65-F5344CB8AC3E}">
        <p14:creationId xmlns:p14="http://schemas.microsoft.com/office/powerpoint/2010/main" val="11344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in a dataset exhibit relationships</a:t>
            </a:r>
          </a:p>
          <a:p>
            <a:r>
              <a:rPr lang="en-US" dirty="0" smtClean="0"/>
              <a:t>Relationships “model” the real world and have a logical “explanation”</a:t>
            </a:r>
          </a:p>
          <a:p>
            <a:r>
              <a:rPr lang="en-US" dirty="0" smtClean="0"/>
              <a:t>For attributes A and B the relationships can be </a:t>
            </a:r>
          </a:p>
          <a:p>
            <a:pPr lvl="1"/>
            <a:r>
              <a:rPr lang="en-US" dirty="0" smtClean="0"/>
              <a:t>When A occurs B also occurs</a:t>
            </a:r>
          </a:p>
          <a:p>
            <a:pPr lvl="1"/>
            <a:r>
              <a:rPr lang="en-US" dirty="0" smtClean="0"/>
              <a:t>When A occurs B does not occur</a:t>
            </a:r>
          </a:p>
          <a:p>
            <a:pPr lvl="1"/>
            <a:r>
              <a:rPr lang="en-US" dirty="0" smtClean="0"/>
              <a:t>When A increase B also increases</a:t>
            </a:r>
          </a:p>
          <a:p>
            <a:pPr lvl="1"/>
            <a:r>
              <a:rPr lang="en-US" dirty="0" smtClean="0"/>
              <a:t>When A increases B </a:t>
            </a:r>
            <a:r>
              <a:rPr lang="en-US" dirty="0" err="1" smtClean="0"/>
              <a:t>descreases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9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As age goes up, spending capacity goes up (AGE and REVENUE)</a:t>
            </a:r>
          </a:p>
          <a:p>
            <a:pPr lvl="1"/>
            <a:r>
              <a:rPr lang="en-US" dirty="0" smtClean="0"/>
              <a:t>Urban customers buy more internet bandwidth (LOCATION and BANDWIDTH)</a:t>
            </a:r>
          </a:p>
          <a:p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Older patients have more prevalence of Diabetes (AGE and DISEASE LEVEL)</a:t>
            </a:r>
          </a:p>
          <a:p>
            <a:pPr lvl="1"/>
            <a:r>
              <a:rPr lang="en-US" dirty="0" smtClean="0"/>
              <a:t>Overweight patients typically have higher cholesterol level (WEIGHT and HDL)</a:t>
            </a:r>
          </a:p>
          <a:p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The more cylinders a car has,  the mileage tends to be lower (CYLINDERS and MILEAGE)</a:t>
            </a:r>
          </a:p>
          <a:p>
            <a:pPr lvl="1"/>
            <a:r>
              <a:rPr lang="en-US" dirty="0" smtClean="0"/>
              <a:t>Sport cars have more insurance rate (TYPE and RATES)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vs Incidental Patterns in Data</a:t>
            </a:r>
          </a:p>
          <a:p>
            <a:r>
              <a:rPr lang="en-US" dirty="0" smtClean="0"/>
              <a:t>Correlations</a:t>
            </a:r>
          </a:p>
          <a:p>
            <a:r>
              <a:rPr lang="en-US" dirty="0" smtClean="0"/>
              <a:t>Signals and noise</a:t>
            </a:r>
          </a:p>
        </p:txBody>
      </p:sp>
    </p:spTree>
    <p:extLst>
      <p:ext uri="{BB962C8B-B14F-4D97-AF65-F5344CB8AC3E}">
        <p14:creationId xmlns:p14="http://schemas.microsoft.com/office/powerpoint/2010/main" val="18376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implies learning about relationships</a:t>
            </a:r>
          </a:p>
          <a:p>
            <a:r>
              <a:rPr lang="en-US" dirty="0" smtClean="0"/>
              <a:t>It involves</a:t>
            </a:r>
          </a:p>
          <a:p>
            <a:pPr lvl="1"/>
            <a:r>
              <a:rPr lang="en-US" dirty="0" smtClean="0"/>
              <a:t>Taking a domain</a:t>
            </a:r>
          </a:p>
          <a:p>
            <a:pPr lvl="1"/>
            <a:r>
              <a:rPr lang="en-US" dirty="0" smtClean="0"/>
              <a:t>Understanding the attributes that represent the domain</a:t>
            </a:r>
          </a:p>
          <a:p>
            <a:pPr lvl="1"/>
            <a:r>
              <a:rPr lang="en-US" dirty="0" smtClean="0"/>
              <a:t>Collecting data</a:t>
            </a:r>
          </a:p>
          <a:p>
            <a:pPr lvl="1"/>
            <a:r>
              <a:rPr lang="en-US" dirty="0" smtClean="0"/>
              <a:t>Understanding relationships between the attributes</a:t>
            </a:r>
          </a:p>
          <a:p>
            <a:r>
              <a:rPr lang="en-US" dirty="0" smtClean="0"/>
              <a:t>Model is the outcome of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simplified, approximated representation of a real world phenomenon</a:t>
            </a:r>
          </a:p>
          <a:p>
            <a:r>
              <a:rPr lang="en-US" dirty="0" smtClean="0"/>
              <a:t>Captures key attributes and their relationships</a:t>
            </a:r>
          </a:p>
          <a:p>
            <a:r>
              <a:rPr lang="en-US" dirty="0" smtClean="0"/>
              <a:t>Mathematical model - represents relationships as an equation</a:t>
            </a:r>
          </a:p>
          <a:p>
            <a:r>
              <a:rPr lang="en-US" dirty="0" smtClean="0"/>
              <a:t>Blood Pressure</a:t>
            </a:r>
          </a:p>
          <a:p>
            <a:pPr marL="457200" lvl="1" indent="0">
              <a:buNone/>
            </a:pPr>
            <a:r>
              <a:rPr lang="en-US" dirty="0" smtClean="0"/>
              <a:t>BP = 56 + (AGE * .8) + (WEIGHT * .14) + (LDL * .009)</a:t>
            </a:r>
          </a:p>
          <a:p>
            <a:r>
              <a:rPr lang="en-US" dirty="0" smtClean="0"/>
              <a:t>Decision Tree Model - represents the outcome as a decision tree</a:t>
            </a:r>
          </a:p>
          <a:p>
            <a:pPr lvl="1"/>
            <a:r>
              <a:rPr lang="en-US" dirty="0" smtClean="0"/>
              <a:t>Buying a music CD</a:t>
            </a:r>
          </a:p>
          <a:p>
            <a:pPr marL="457200" lvl="1" indent="0">
              <a:buNone/>
            </a:pPr>
            <a:r>
              <a:rPr lang="en-US" smtClean="0"/>
              <a:t>	If </a:t>
            </a:r>
            <a:r>
              <a:rPr lang="en-US" dirty="0" smtClean="0"/>
              <a:t>AGE &lt; 25 and GENDER=MALE, buy BEYONCE-CD = YES</a:t>
            </a:r>
          </a:p>
          <a:p>
            <a:r>
              <a:rPr lang="en-US" dirty="0" smtClean="0"/>
              <a:t>Accuracy of models depends on strength of relationships between attributes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5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can be used to predict unknown attributes</a:t>
            </a:r>
          </a:p>
          <a:p>
            <a:pPr marL="457200" lvl="1" indent="0">
              <a:buNone/>
            </a:pPr>
            <a:r>
              <a:rPr lang="en-US" dirty="0" smtClean="0"/>
              <a:t>BP = 56 + (AGE * .8) + (WEIGHT * .14) + (LDL * .009)</a:t>
            </a:r>
          </a:p>
          <a:p>
            <a:r>
              <a:rPr lang="en-US" dirty="0" smtClean="0"/>
              <a:t>The above model represents the relationships between BP, AGE, WEIGHT and LDL</a:t>
            </a:r>
          </a:p>
          <a:p>
            <a:r>
              <a:rPr lang="en-US" dirty="0" smtClean="0"/>
              <a:t>If 3 of the 4 attributes are known, the model can be used to predict the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The above equation can be considered the prediction algorithm</a:t>
            </a:r>
          </a:p>
          <a:p>
            <a:r>
              <a:rPr lang="en-US" dirty="0" smtClean="0"/>
              <a:t>Relationships can be a lot more complex, leading to complex models and prediction algorithms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6729"/>
          </a:xfrm>
        </p:spPr>
        <p:txBody>
          <a:bodyPr/>
          <a:lstStyle/>
          <a:p>
            <a:r>
              <a:rPr lang="en-US" dirty="0" smtClean="0"/>
              <a:t>Outcomes are attributes that you want to predict</a:t>
            </a:r>
          </a:p>
          <a:p>
            <a:r>
              <a:rPr lang="en-US" dirty="0" smtClean="0"/>
              <a:t>Predictors are attributes that are used to predict outcomes</a:t>
            </a:r>
          </a:p>
          <a:p>
            <a:r>
              <a:rPr lang="en-US" dirty="0" smtClean="0"/>
              <a:t>Learning is all about building models that can be used to predict outcomes (outputs) using the predictors (inputs)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2354"/>
            <a:ext cx="9629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a problem in a specified domain</a:t>
            </a:r>
          </a:p>
          <a:p>
            <a:r>
              <a:rPr lang="en-US" dirty="0" smtClean="0"/>
              <a:t>Understanding the problem domain (entities and attributes)</a:t>
            </a:r>
          </a:p>
          <a:p>
            <a:r>
              <a:rPr lang="en-US" dirty="0" smtClean="0"/>
              <a:t>Collect datasets that represents the entities</a:t>
            </a:r>
          </a:p>
          <a:p>
            <a:r>
              <a:rPr lang="en-US" dirty="0" smtClean="0"/>
              <a:t>Discover relationships (Learning)</a:t>
            </a:r>
          </a:p>
          <a:p>
            <a:pPr lvl="1"/>
            <a:r>
              <a:rPr lang="en-US" dirty="0" smtClean="0"/>
              <a:t>When computers are used for this purpose, its called machine learning</a:t>
            </a:r>
          </a:p>
          <a:p>
            <a:r>
              <a:rPr lang="en-US" dirty="0" smtClean="0"/>
              <a:t>Build models that represent relationships</a:t>
            </a:r>
          </a:p>
          <a:p>
            <a:pPr lvl="1"/>
            <a:r>
              <a:rPr lang="en-US" dirty="0" smtClean="0"/>
              <a:t>Uses past data where all predictors and outcomes are known</a:t>
            </a:r>
          </a:p>
          <a:p>
            <a:r>
              <a:rPr lang="en-US" dirty="0" smtClean="0"/>
              <a:t>Use models for predicting outcomes</a:t>
            </a:r>
          </a:p>
          <a:p>
            <a:pPr lvl="1"/>
            <a:r>
              <a:rPr lang="en-US" dirty="0" smtClean="0"/>
              <a:t>Current/future data - predictors known, outcomes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 of extracting of knowledge from data</a:t>
            </a:r>
          </a:p>
          <a:p>
            <a:r>
              <a:rPr lang="en-US" dirty="0" smtClean="0"/>
              <a:t>Using knowledge to predict the unknown</a:t>
            </a:r>
          </a:p>
          <a:p>
            <a:r>
              <a:rPr lang="en-US" dirty="0" smtClean="0"/>
              <a:t>Improve business outcomes with the power of data</a:t>
            </a:r>
          </a:p>
          <a:p>
            <a:r>
              <a:rPr lang="en-US" dirty="0" smtClean="0"/>
              <a:t>Employ techniques and theories drawn from broad areas of mathematics, statistics and information technology</a:t>
            </a:r>
          </a:p>
          <a:p>
            <a:r>
              <a:rPr lang="en-US" dirty="0" smtClean="0"/>
              <a:t>Investigate complex business problems and use data to provide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Example - Website shopper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Predict if the shopper will buy a smartphone</a:t>
            </a:r>
          </a:p>
          <a:p>
            <a:r>
              <a:rPr lang="en-US" dirty="0" smtClean="0"/>
              <a:t>Data: Past purchase history of shoppers</a:t>
            </a:r>
          </a:p>
          <a:p>
            <a:pPr lvl="1"/>
            <a:r>
              <a:rPr lang="en-US" dirty="0" smtClean="0"/>
              <a:t>Shoppers characteristics (age, gender income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Seasonal information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Build Model</a:t>
            </a:r>
          </a:p>
          <a:p>
            <a:pPr lvl="1"/>
            <a:r>
              <a:rPr lang="en-US" dirty="0" smtClean="0"/>
              <a:t>Decision model based on shopper and seasonal entities</a:t>
            </a:r>
          </a:p>
          <a:p>
            <a:pPr lvl="1"/>
            <a:r>
              <a:rPr lang="en-US" dirty="0" smtClean="0"/>
              <a:t>Built every week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When a new shopper is browsing, predict if the shopper will buy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Offer chat help</a:t>
            </a:r>
          </a:p>
        </p:txBody>
      </p:sp>
    </p:spTree>
    <p:extLst>
      <p:ext uri="{BB962C8B-B14F-4D97-AF65-F5344CB8AC3E}">
        <p14:creationId xmlns:p14="http://schemas.microsoft.com/office/powerpoint/2010/main" val="26429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278217"/>
              </p:ext>
            </p:extLst>
          </p:nvPr>
        </p:nvGraphicFramePr>
        <p:xfrm>
          <a:off x="838200" y="1825625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Types</a:t>
                      </a:r>
                      <a:r>
                        <a:rPr lang="en-US" sz="2400" baseline="0" dirty="0" smtClean="0"/>
                        <a:t> of Analytics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Understand what happened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Exploratory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Find out why something is happening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Inferential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Understand</a:t>
                      </a:r>
                      <a:r>
                        <a:rPr lang="en-US" sz="2400" baseline="0" dirty="0" smtClean="0"/>
                        <a:t> a population from a sample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Forecast what is going</a:t>
                      </a:r>
                      <a:r>
                        <a:rPr lang="en-US" sz="2400" baseline="0" dirty="0" smtClean="0"/>
                        <a:t> to happen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Casual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happens to one variable when you change another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Deep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of advanced techniques to understand large and multi-source datasets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Analytics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predictors and targets in the dataset</a:t>
            </a:r>
          </a:p>
          <a:p>
            <a:pPr lvl="1"/>
            <a:r>
              <a:rPr lang="en-US" dirty="0" smtClean="0"/>
              <a:t>Spreads</a:t>
            </a:r>
          </a:p>
          <a:p>
            <a:pPr lvl="1"/>
            <a:r>
              <a:rPr lang="en-US" dirty="0" smtClean="0"/>
              <a:t>Correlations</a:t>
            </a:r>
          </a:p>
          <a:p>
            <a:r>
              <a:rPr lang="en-US" dirty="0" smtClean="0"/>
              <a:t>Uncover the patterns and trends</a:t>
            </a:r>
          </a:p>
          <a:p>
            <a:r>
              <a:rPr lang="en-US" dirty="0" smtClean="0"/>
              <a:t>Find key variables and eliminate unwanted variables</a:t>
            </a:r>
          </a:p>
          <a:p>
            <a:r>
              <a:rPr lang="en-US" dirty="0" smtClean="0"/>
              <a:t>Detect outliers</a:t>
            </a:r>
          </a:p>
          <a:p>
            <a:r>
              <a:rPr lang="en-US" dirty="0" smtClean="0"/>
              <a:t>Validate previous data ingestion processes for possible mistakes</a:t>
            </a:r>
          </a:p>
          <a:p>
            <a:r>
              <a:rPr lang="en-US" dirty="0" smtClean="0"/>
              <a:t>Test assumptions and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EDA  (Exploratory Data Analytics)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matrices</a:t>
            </a:r>
          </a:p>
          <a:p>
            <a:r>
              <a:rPr lang="en-US" dirty="0" smtClean="0"/>
              <a:t>Boxplots</a:t>
            </a:r>
          </a:p>
          <a:p>
            <a:r>
              <a:rPr lang="en-US" dirty="0" smtClean="0"/>
              <a:t>Scatterplots</a:t>
            </a:r>
          </a:p>
          <a:p>
            <a:r>
              <a:rPr lang="en-US" dirty="0" smtClean="0"/>
              <a:t>Principle Component Analysis</a:t>
            </a:r>
          </a:p>
          <a:p>
            <a:r>
              <a:rPr lang="en-US" smtClean="0"/>
              <a:t>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2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http://www.kdnuggets.com/2017/05/ibm-data-science-platforms-gartner.html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3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Leaders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1301" y="6469039"/>
            <a:ext cx="43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Gartner (February 2017)</a:t>
            </a:r>
          </a:p>
        </p:txBody>
      </p:sp>
      <p:pic>
        <p:nvPicPr>
          <p:cNvPr id="1028" name="Picture 4" descr="digital comme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1549246"/>
            <a:ext cx="8707271" cy="46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thing that exists about which we research and predict in data science</a:t>
            </a:r>
          </a:p>
          <a:p>
            <a:r>
              <a:rPr lang="en-US" dirty="0" smtClean="0"/>
              <a:t>Entity has a business context</a:t>
            </a:r>
          </a:p>
          <a:p>
            <a:r>
              <a:rPr lang="en-US" dirty="0" smtClean="0"/>
              <a:t>Customer of a business</a:t>
            </a:r>
          </a:p>
          <a:p>
            <a:r>
              <a:rPr lang="en-US" dirty="0" smtClean="0"/>
              <a:t>Patient at a hospital. The same person can be a patient and a customer but the business context is different</a:t>
            </a:r>
          </a:p>
          <a:p>
            <a:r>
              <a:rPr lang="en-US" dirty="0" smtClean="0"/>
              <a:t>Car: Entity can be a non-leaving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entity has a set of characteristics. These are unique properties</a:t>
            </a:r>
          </a:p>
          <a:p>
            <a:r>
              <a:rPr lang="en-US" dirty="0" smtClean="0"/>
              <a:t>Properties too have a business context</a:t>
            </a:r>
          </a:p>
          <a:p>
            <a:r>
              <a:rPr lang="en-US" b="1" dirty="0" smtClean="0"/>
              <a:t>Customer: </a:t>
            </a:r>
            <a:r>
              <a:rPr lang="en-US" dirty="0" smtClean="0"/>
              <a:t>Age, income group,  gender, education</a:t>
            </a:r>
          </a:p>
          <a:p>
            <a:r>
              <a:rPr lang="en-US" b="1" dirty="0" smtClean="0"/>
              <a:t>Patient: </a:t>
            </a:r>
            <a:r>
              <a:rPr lang="en-US" dirty="0" smtClean="0"/>
              <a:t>Age, Blood Pressure, Weight, Family history</a:t>
            </a:r>
          </a:p>
          <a:p>
            <a:r>
              <a:rPr lang="en-US" b="1" dirty="0" smtClean="0"/>
              <a:t>Car: </a:t>
            </a:r>
            <a:r>
              <a:rPr lang="en-US" dirty="0" smtClean="0"/>
              <a:t>Make, Model, Year, Engine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points to the eco-system in which the entity exists or functions</a:t>
            </a:r>
          </a:p>
          <a:p>
            <a:r>
              <a:rPr lang="en-US" dirty="0" smtClean="0"/>
              <a:t>Environment is shared among entities. Multiple entities belong to the same environment</a:t>
            </a:r>
          </a:p>
          <a:p>
            <a:r>
              <a:rPr lang="en-US" dirty="0" smtClean="0"/>
              <a:t>Environment affects an entity’s behavior</a:t>
            </a:r>
          </a:p>
          <a:p>
            <a:r>
              <a:rPr lang="en-US" b="1" dirty="0" smtClean="0"/>
              <a:t>Customer: </a:t>
            </a:r>
            <a:r>
              <a:rPr lang="en-US" dirty="0" smtClean="0"/>
              <a:t>Country, City Workplace</a:t>
            </a:r>
          </a:p>
          <a:p>
            <a:r>
              <a:rPr lang="en-US" b="1" dirty="0" smtClean="0"/>
              <a:t>Patient: </a:t>
            </a:r>
            <a:r>
              <a:rPr lang="en-US" dirty="0" smtClean="0"/>
              <a:t>City, Climate</a:t>
            </a:r>
          </a:p>
          <a:p>
            <a:r>
              <a:rPr lang="en-US" b="1" dirty="0" smtClean="0"/>
              <a:t>Car: </a:t>
            </a:r>
            <a:r>
              <a:rPr lang="en-US" dirty="0" smtClean="0"/>
              <a:t>Use (City/Highway),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significant business activity in which an entity participates</a:t>
            </a:r>
          </a:p>
          <a:p>
            <a:r>
              <a:rPr lang="en-US" dirty="0" smtClean="0"/>
              <a:t>Events happens in a said environment</a:t>
            </a:r>
          </a:p>
          <a:p>
            <a:r>
              <a:rPr lang="en-US" b="1" dirty="0" smtClean="0"/>
              <a:t>Customer: </a:t>
            </a:r>
            <a:r>
              <a:rPr lang="en-US" dirty="0" smtClean="0"/>
              <a:t>Browsing, store visit, sales call</a:t>
            </a:r>
          </a:p>
          <a:p>
            <a:r>
              <a:rPr lang="en-US" b="1" dirty="0" smtClean="0"/>
              <a:t>Patient:  </a:t>
            </a:r>
            <a:r>
              <a:rPr lang="en-US" dirty="0" smtClean="0"/>
              <a:t>Doctor visit, blood test</a:t>
            </a:r>
          </a:p>
          <a:p>
            <a:r>
              <a:rPr lang="en-US" b="1" dirty="0" smtClean="0"/>
              <a:t>Car: </a:t>
            </a:r>
            <a:r>
              <a:rPr lang="en-US" dirty="0" smtClean="0"/>
              <a:t>Smog test, comparison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an entity does during an event</a:t>
            </a:r>
          </a:p>
          <a:p>
            <a:r>
              <a:rPr lang="en-US" dirty="0" smtClean="0"/>
              <a:t>Entities may have different behaviors in different environments</a:t>
            </a:r>
          </a:p>
          <a:p>
            <a:r>
              <a:rPr lang="en-US" b="1" dirty="0" smtClean="0"/>
              <a:t>Customer</a:t>
            </a:r>
            <a:r>
              <a:rPr lang="en-US" dirty="0" smtClean="0"/>
              <a:t>: Phone Calls vs email, Clickstream, response to offers</a:t>
            </a:r>
          </a:p>
          <a:p>
            <a:r>
              <a:rPr lang="en-US" b="1" dirty="0" smtClean="0"/>
              <a:t>Patient</a:t>
            </a:r>
            <a:r>
              <a:rPr lang="en-US" dirty="0" smtClean="0"/>
              <a:t>: Nausea, light-headed, cramps</a:t>
            </a:r>
          </a:p>
          <a:p>
            <a:r>
              <a:rPr lang="en-US" b="1" dirty="0" smtClean="0"/>
              <a:t>Car</a:t>
            </a:r>
            <a:r>
              <a:rPr lang="en-US" dirty="0" smtClean="0"/>
              <a:t>: Skid, acceleration, stopping distances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an activity deemed significant by the business</a:t>
            </a:r>
          </a:p>
          <a:p>
            <a:r>
              <a:rPr lang="en-US" dirty="0" smtClean="0"/>
              <a:t>Outcome values can be</a:t>
            </a:r>
          </a:p>
          <a:p>
            <a:pPr lvl="1"/>
            <a:r>
              <a:rPr lang="en-US" dirty="0" smtClean="0"/>
              <a:t>Boolean (yes/no, pass/fail)</a:t>
            </a:r>
          </a:p>
          <a:p>
            <a:pPr lvl="1"/>
            <a:r>
              <a:rPr lang="en-US" dirty="0" smtClean="0"/>
              <a:t>Continuous (a numeric value)</a:t>
            </a:r>
          </a:p>
          <a:p>
            <a:pPr lvl="1"/>
            <a:r>
              <a:rPr lang="en-US" dirty="0" smtClean="0"/>
              <a:t>Class (identification of type)</a:t>
            </a:r>
          </a:p>
          <a:p>
            <a:r>
              <a:rPr lang="en-US" dirty="0" smtClean="0"/>
              <a:t>Customer: Sale (Boolean), sale value (continuous)</a:t>
            </a:r>
          </a:p>
          <a:p>
            <a:r>
              <a:rPr lang="en-US" dirty="0" smtClean="0"/>
              <a:t>Patient: Blood Pressure value (continuous). Diabetes type (class)</a:t>
            </a:r>
          </a:p>
          <a:p>
            <a:r>
              <a:rPr lang="en-US" dirty="0" smtClean="0"/>
              <a:t>Car: Smog level (class), stopping distances (continuous), smog passed (Boolean), car type (class)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1148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Science</vt:lpstr>
      <vt:lpstr>Data Science</vt:lpstr>
      <vt:lpstr>Market Leaders</vt:lpstr>
      <vt:lpstr>Entity</vt:lpstr>
      <vt:lpstr>Characteristics</vt:lpstr>
      <vt:lpstr>Environment</vt:lpstr>
      <vt:lpstr>Event</vt:lpstr>
      <vt:lpstr>Behavior</vt:lpstr>
      <vt:lpstr>Outcome</vt:lpstr>
      <vt:lpstr>Observation</vt:lpstr>
      <vt:lpstr>Dataset</vt:lpstr>
      <vt:lpstr>Relationships</vt:lpstr>
      <vt:lpstr>Relationships - Examples</vt:lpstr>
      <vt:lpstr>Relationships</vt:lpstr>
      <vt:lpstr>What is Learning</vt:lpstr>
      <vt:lpstr>Model</vt:lpstr>
      <vt:lpstr>Prediction</vt:lpstr>
      <vt:lpstr>Predictors and Outcomes</vt:lpstr>
      <vt:lpstr>So What is Data Science?</vt:lpstr>
      <vt:lpstr>Data Science Example - Website shopper</vt:lpstr>
      <vt:lpstr>Types of Analytics</vt:lpstr>
      <vt:lpstr>Exploratory Data Analytics Goals</vt:lpstr>
      <vt:lpstr>Tools used for EDA  (Exploratory Data Analytics)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nitin</dc:creator>
  <cp:lastModifiedBy>Kapse, Nitin(AWF)</cp:lastModifiedBy>
  <cp:revision>29</cp:revision>
  <dcterms:created xsi:type="dcterms:W3CDTF">2017-06-22T09:34:31Z</dcterms:created>
  <dcterms:modified xsi:type="dcterms:W3CDTF">2018-02-22T13:09:28Z</dcterms:modified>
</cp:coreProperties>
</file>