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58" r:id="rId5"/>
    <p:sldId id="269" r:id="rId6"/>
    <p:sldId id="267" r:id="rId7"/>
    <p:sldId id="270" r:id="rId8"/>
    <p:sldId id="259" r:id="rId9"/>
    <p:sldId id="260" r:id="rId10"/>
    <p:sldId id="261" r:id="rId11"/>
    <p:sldId id="262" r:id="rId12"/>
    <p:sldId id="263" r:id="rId13"/>
    <p:sldId id="264" r:id="rId14"/>
    <p:sldId id="265"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4DB02B-134C-4E03-8B6A-28BDFA673A87}"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192288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DB02B-134C-4E03-8B6A-28BDFA673A87}"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272542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DB02B-134C-4E03-8B6A-28BDFA673A87}"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19054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DB02B-134C-4E03-8B6A-28BDFA673A87}"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171598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4DB02B-134C-4E03-8B6A-28BDFA673A87}"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322759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4DB02B-134C-4E03-8B6A-28BDFA673A87}"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210013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4DB02B-134C-4E03-8B6A-28BDFA673A87}"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38815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4DB02B-134C-4E03-8B6A-28BDFA673A87}"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280210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DB02B-134C-4E03-8B6A-28BDFA673A87}"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28136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DB02B-134C-4E03-8B6A-28BDFA673A87}"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10632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DB02B-134C-4E03-8B6A-28BDFA673A87}"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1BFCA-71C7-4271-A29C-D723D68B79F0}" type="slidenum">
              <a:rPr lang="en-US" smtClean="0"/>
              <a:t>‹#›</a:t>
            </a:fld>
            <a:endParaRPr lang="en-US"/>
          </a:p>
        </p:txBody>
      </p:sp>
    </p:spTree>
    <p:extLst>
      <p:ext uri="{BB962C8B-B14F-4D97-AF65-F5344CB8AC3E}">
        <p14:creationId xmlns:p14="http://schemas.microsoft.com/office/powerpoint/2010/main" val="64247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DB02B-134C-4E03-8B6A-28BDFA673A87}" type="datetimeFigureOut">
              <a:rPr lang="en-US" smtClean="0"/>
              <a:t>6/29/2017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1BFCA-71C7-4271-A29C-D723D68B79F0}" type="slidenum">
              <a:rPr lang="en-US" smtClean="0"/>
              <a:t>‹#›</a:t>
            </a:fld>
            <a:endParaRPr lang="en-US"/>
          </a:p>
        </p:txBody>
      </p:sp>
    </p:spTree>
    <p:extLst>
      <p:ext uri="{BB962C8B-B14F-4D97-AF65-F5344CB8AC3E}">
        <p14:creationId xmlns:p14="http://schemas.microsoft.com/office/powerpoint/2010/main" val="9685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Nitin </a:t>
            </a:r>
            <a:r>
              <a:rPr lang="en-US" dirty="0" err="1" smtClean="0"/>
              <a:t>Kapse</a:t>
            </a:r>
            <a:endParaRPr lang="en-US" dirty="0"/>
          </a:p>
        </p:txBody>
      </p:sp>
    </p:spTree>
    <p:extLst>
      <p:ext uri="{BB962C8B-B14F-4D97-AF65-F5344CB8AC3E}">
        <p14:creationId xmlns:p14="http://schemas.microsoft.com/office/powerpoint/2010/main" val="186884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pPr marL="0" indent="0">
              <a:buNone/>
            </a:pPr>
            <a:r>
              <a:rPr lang="en-US" dirty="0"/>
              <a:t>Say we have some labeled training data. In particular, let’s say we have the price of various houses versus their square footage. If we visualize the information as a </a:t>
            </a:r>
            <a:r>
              <a:rPr lang="en-US" dirty="0" smtClean="0"/>
              <a:t>graph</a:t>
            </a:r>
            <a:r>
              <a:rPr lang="en-US" dirty="0"/>
              <a:t>, it looks like this</a:t>
            </a:r>
            <a:r>
              <a:rPr lang="en-US" dirty="0" smtClean="0"/>
              <a:t>:</a:t>
            </a:r>
          </a:p>
          <a:p>
            <a:pPr marL="0" indent="0">
              <a:buNone/>
            </a:pPr>
            <a:r>
              <a:rPr lang="en-US" dirty="0" smtClean="0"/>
              <a:t>Sky blue line represents predictor</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78789" y="3643952"/>
            <a:ext cx="5364208" cy="2835855"/>
          </a:xfrm>
          <a:prstGeom prst="rect">
            <a:avLst/>
          </a:prstGeom>
        </p:spPr>
      </p:pic>
    </p:spTree>
    <p:extLst>
      <p:ext uri="{BB962C8B-B14F-4D97-AF65-F5344CB8AC3E}">
        <p14:creationId xmlns:p14="http://schemas.microsoft.com/office/powerpoint/2010/main" val="114479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Predictor</a:t>
            </a:r>
            <a:endParaRPr lang="en-US" dirty="0"/>
          </a:p>
        </p:txBody>
      </p:sp>
      <p:sp>
        <p:nvSpPr>
          <p:cNvPr id="3" name="Content Placeholder 2"/>
          <p:cNvSpPr>
            <a:spLocks noGrp="1"/>
          </p:cNvSpPr>
          <p:nvPr>
            <p:ph idx="1"/>
          </p:nvPr>
        </p:nvSpPr>
        <p:spPr/>
        <p:txBody>
          <a:bodyPr/>
          <a:lstStyle/>
          <a:p>
            <a:r>
              <a:rPr lang="en-US" dirty="0"/>
              <a:t>The mathematical form of a linear predictor looks something like this</a:t>
            </a:r>
            <a:r>
              <a:rPr lang="en-US" dirty="0" smtClean="0"/>
              <a:t>:</a:t>
            </a:r>
          </a:p>
          <a:p>
            <a:pPr marL="0" indent="0">
              <a:buNone/>
            </a:pPr>
            <a:endParaRPr lang="en-US" dirty="0" smtClean="0"/>
          </a:p>
          <a:p>
            <a:r>
              <a:rPr lang="en-US" dirty="0"/>
              <a:t>In our example of predicting house prices based on square footage, since we’re only considering one variable our model only needs one input feature, or just one x</a:t>
            </a:r>
            <a:r>
              <a:rPr lang="en-US" dirty="0" smtClean="0"/>
              <a:t>:</a:t>
            </a:r>
          </a:p>
          <a:p>
            <a:pPr marL="0" indent="0">
              <a:buNone/>
            </a:pPr>
            <a:endParaRPr lang="en-US" dirty="0" smtClean="0"/>
          </a:p>
          <a:p>
            <a:r>
              <a:rPr lang="en-US" dirty="0"/>
              <a:t>This equation is probably more recognizable in this form</a:t>
            </a:r>
            <a:r>
              <a:rPr lang="en-US" dirty="0" smtClean="0"/>
              <a:t>:</a:t>
            </a:r>
          </a:p>
          <a:p>
            <a:pPr marL="0" indent="0">
              <a:buNone/>
            </a:pPr>
            <a:r>
              <a:rPr lang="en-US" dirty="0"/>
              <a:t> </a:t>
            </a:r>
            <a:r>
              <a:rPr lang="en-US" dirty="0" smtClean="0"/>
              <a:t>    y = mx </a:t>
            </a:r>
            <a:r>
              <a:rPr lang="en-US" smtClean="0"/>
              <a:t>+ b</a:t>
            </a:r>
            <a:endParaRPr lang="en-US" dirty="0"/>
          </a:p>
        </p:txBody>
      </p:sp>
      <p:pic>
        <p:nvPicPr>
          <p:cNvPr id="2052" name="Picture 4"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48" y="2361015"/>
            <a:ext cx="3228975" cy="1714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035" y="4183264"/>
            <a:ext cx="1362075"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46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Functions</a:t>
            </a:r>
            <a:endParaRPr lang="en-US" dirty="0"/>
          </a:p>
        </p:txBody>
      </p:sp>
      <p:sp>
        <p:nvSpPr>
          <p:cNvPr id="3" name="Content Placeholder 2"/>
          <p:cNvSpPr>
            <a:spLocks noGrp="1"/>
          </p:cNvSpPr>
          <p:nvPr>
            <p:ph idx="1"/>
          </p:nvPr>
        </p:nvSpPr>
        <p:spPr/>
        <p:txBody>
          <a:bodyPr/>
          <a:lstStyle/>
          <a:p>
            <a:r>
              <a:rPr lang="en-US" dirty="0"/>
              <a:t>The key to determining what parameters to choose to best approximate the data is to find a way to characterize how “wrong” our predictor is. We do this by using a </a:t>
            </a:r>
            <a:r>
              <a:rPr lang="en-US" b="1" dirty="0"/>
              <a:t>cost function</a:t>
            </a:r>
            <a:r>
              <a:rPr lang="en-US" dirty="0"/>
              <a:t> (or a </a:t>
            </a:r>
            <a:r>
              <a:rPr lang="en-US" b="1" dirty="0"/>
              <a:t>loss function</a:t>
            </a:r>
            <a:r>
              <a:rPr lang="en-US" dirty="0"/>
              <a:t>). A cost function takes a line and a set of data, and returns a value called the </a:t>
            </a:r>
            <a:r>
              <a:rPr lang="en-US" b="1" dirty="0"/>
              <a:t>cost</a:t>
            </a:r>
            <a:r>
              <a:rPr lang="en-US" dirty="0"/>
              <a:t>. If the line approximates the data well the cost will be low, and if the line approximates the data poorly the cost will be high</a:t>
            </a:r>
            <a:r>
              <a:rPr lang="en-US" dirty="0" smtClean="0"/>
              <a:t>.</a:t>
            </a:r>
          </a:p>
          <a:p>
            <a:r>
              <a:rPr lang="en-US" dirty="0"/>
              <a:t>The best predictor will minimize the output of the cost function, or in other words, it will minimize the cost. To visualize this, let’s look at the three predictor functions below</a:t>
            </a:r>
            <a:r>
              <a:rPr lang="en-US" dirty="0" smtClean="0"/>
              <a:t>:</a:t>
            </a:r>
            <a:endParaRPr lang="en-US" dirty="0"/>
          </a:p>
        </p:txBody>
      </p:sp>
    </p:spTree>
    <p:extLst>
      <p:ext uri="{BB962C8B-B14F-4D97-AF65-F5344CB8AC3E}">
        <p14:creationId xmlns:p14="http://schemas.microsoft.com/office/powerpoint/2010/main" val="351111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pic>
        <p:nvPicPr>
          <p:cNvPr id="4" name="Content Placeholder 3"/>
          <p:cNvPicPr>
            <a:picLocks noGrp="1" noChangeAspect="1"/>
          </p:cNvPicPr>
          <p:nvPr>
            <p:ph idx="1"/>
          </p:nvPr>
        </p:nvPicPr>
        <p:blipFill>
          <a:blip r:embed="rId2"/>
          <a:stretch>
            <a:fillRect/>
          </a:stretch>
        </p:blipFill>
        <p:spPr>
          <a:xfrm>
            <a:off x="2333767" y="1682807"/>
            <a:ext cx="6400799" cy="3944511"/>
          </a:xfrm>
          <a:prstGeom prst="rect">
            <a:avLst/>
          </a:prstGeom>
        </p:spPr>
      </p:pic>
    </p:spTree>
    <p:extLst>
      <p:ext uri="{BB962C8B-B14F-4D97-AF65-F5344CB8AC3E}">
        <p14:creationId xmlns:p14="http://schemas.microsoft.com/office/powerpoint/2010/main" val="82141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a:t>
            </a:r>
            <a:r>
              <a:rPr lang="en-US" dirty="0" smtClean="0"/>
              <a:t>Descent</a:t>
            </a:r>
            <a:endParaRPr lang="en-US" dirty="0"/>
          </a:p>
        </p:txBody>
      </p:sp>
      <p:sp>
        <p:nvSpPr>
          <p:cNvPr id="3" name="Content Placeholder 2"/>
          <p:cNvSpPr>
            <a:spLocks noGrp="1"/>
          </p:cNvSpPr>
          <p:nvPr>
            <p:ph idx="1"/>
          </p:nvPr>
        </p:nvSpPr>
        <p:spPr/>
        <p:txBody>
          <a:bodyPr/>
          <a:lstStyle/>
          <a:p>
            <a:r>
              <a:rPr lang="en-US" dirty="0"/>
              <a:t>When we graph the cost function (with only two variables) it will look something like this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872373" y="2735950"/>
            <a:ext cx="4352925" cy="2914650"/>
          </a:xfrm>
          <a:prstGeom prst="rect">
            <a:avLst/>
          </a:prstGeom>
        </p:spPr>
      </p:pic>
    </p:spTree>
    <p:extLst>
      <p:ext uri="{BB962C8B-B14F-4D97-AF65-F5344CB8AC3E}">
        <p14:creationId xmlns:p14="http://schemas.microsoft.com/office/powerpoint/2010/main" val="351878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http://www.kdnuggets.com/2017/05/machine-learning-crash-course-part-1.html</a:t>
            </a:r>
            <a:endParaRPr lang="en-US" dirty="0"/>
          </a:p>
        </p:txBody>
      </p:sp>
    </p:spTree>
    <p:extLst>
      <p:ext uri="{BB962C8B-B14F-4D97-AF65-F5344CB8AC3E}">
        <p14:creationId xmlns:p14="http://schemas.microsoft.com/office/powerpoint/2010/main" val="163659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Data contains attributes</a:t>
            </a:r>
          </a:p>
          <a:p>
            <a:r>
              <a:rPr lang="en-US" dirty="0" smtClean="0"/>
              <a:t>Attributes show relationships (correlation) between entities</a:t>
            </a:r>
          </a:p>
          <a:p>
            <a:r>
              <a:rPr lang="en-US" dirty="0" smtClean="0"/>
              <a:t>Learning - understanding relationships between entities</a:t>
            </a:r>
          </a:p>
          <a:p>
            <a:r>
              <a:rPr lang="en-US" dirty="0" smtClean="0"/>
              <a:t>Machine Learning - a computer analyzing the data and learning about relationships</a:t>
            </a:r>
          </a:p>
          <a:p>
            <a:r>
              <a:rPr lang="en-US" dirty="0" smtClean="0"/>
              <a:t>Machine Learning results in a model built using data</a:t>
            </a:r>
          </a:p>
          <a:p>
            <a:r>
              <a:rPr lang="en-US" dirty="0" smtClean="0"/>
              <a:t>Models can be used for grouping and prediction</a:t>
            </a:r>
          </a:p>
        </p:txBody>
      </p:sp>
    </p:spTree>
    <p:extLst>
      <p:ext uri="{BB962C8B-B14F-4D97-AF65-F5344CB8AC3E}">
        <p14:creationId xmlns:p14="http://schemas.microsoft.com/office/powerpoint/2010/main" val="404556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vs. Traditional </a:t>
            </a:r>
            <a:r>
              <a:rPr lang="en-US" b="1" dirty="0" smtClean="0"/>
              <a:t>Programming</a:t>
            </a:r>
            <a:endParaRPr lang="en-US" dirty="0"/>
          </a:p>
        </p:txBody>
      </p:sp>
      <p:pic>
        <p:nvPicPr>
          <p:cNvPr id="1026" name="Picture 2" descr="Machine Learning in Pic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937" y="2045063"/>
            <a:ext cx="7216363" cy="446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0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Here is technical definition</a:t>
            </a:r>
          </a:p>
          <a:p>
            <a:pPr marL="0" indent="0">
              <a:buNone/>
            </a:pPr>
            <a:r>
              <a:rPr lang="en-US" dirty="0"/>
              <a:t>A computer program is said to learn from experience </a:t>
            </a:r>
            <a:r>
              <a:rPr lang="en-US" i="1" dirty="0"/>
              <a:t>E</a:t>
            </a:r>
            <a:r>
              <a:rPr lang="en-US" dirty="0"/>
              <a:t> with respect to some class of tasks </a:t>
            </a:r>
            <a:r>
              <a:rPr lang="en-US" i="1" dirty="0"/>
              <a:t>T</a:t>
            </a:r>
            <a:r>
              <a:rPr lang="en-US" dirty="0"/>
              <a:t> and performance measure </a:t>
            </a:r>
            <a:r>
              <a:rPr lang="en-US" i="1" dirty="0"/>
              <a:t>P</a:t>
            </a:r>
            <a:r>
              <a:rPr lang="en-US" dirty="0"/>
              <a:t> if its performance at tasks in </a:t>
            </a:r>
            <a:r>
              <a:rPr lang="en-US" i="1" dirty="0"/>
              <a:t>T</a:t>
            </a:r>
            <a:r>
              <a:rPr lang="en-US" dirty="0"/>
              <a:t>, as measured by </a:t>
            </a:r>
            <a:r>
              <a:rPr lang="en-US" i="1" dirty="0"/>
              <a:t>P</a:t>
            </a:r>
            <a:r>
              <a:rPr lang="en-US" dirty="0"/>
              <a:t>, improves with experience </a:t>
            </a:r>
            <a:r>
              <a:rPr lang="en-US" i="1" dirty="0" smtClean="0"/>
              <a:t>E</a:t>
            </a:r>
          </a:p>
          <a:p>
            <a:pPr marL="0" indent="0">
              <a:buNone/>
            </a:pPr>
            <a:r>
              <a:rPr lang="en-US" dirty="0" smtClean="0"/>
              <a:t>Simple definition of machine learning </a:t>
            </a:r>
          </a:p>
          <a:p>
            <a:pPr marL="0" indent="0">
              <a:buNone/>
            </a:pPr>
            <a:r>
              <a:rPr lang="en-US" dirty="0"/>
              <a:t>T</a:t>
            </a:r>
            <a:r>
              <a:rPr lang="en-US" dirty="0" smtClean="0"/>
              <a:t>he </a:t>
            </a:r>
            <a:r>
              <a:rPr lang="en-US" dirty="0"/>
              <a:t>vast majority of machine learning algorithms are concerned with just one simple task: drawing lines. In particular, machine learning is all about drawing lines through </a:t>
            </a:r>
            <a:r>
              <a:rPr lang="en-US" i="1" dirty="0" smtClean="0"/>
              <a:t>data</a:t>
            </a:r>
          </a:p>
          <a:p>
            <a:pPr marL="0" indent="0">
              <a:buNone/>
            </a:pPr>
            <a:r>
              <a:rPr lang="en-US" dirty="0" smtClean="0"/>
              <a:t>Machine </a:t>
            </a:r>
            <a:r>
              <a:rPr lang="en-US" dirty="0"/>
              <a:t>learning is just pattern recognition. ML algorithms learn patterns by drawing lines through training data, and then generalizes the patterns it sees to new </a:t>
            </a:r>
            <a:r>
              <a:rPr lang="en-US" dirty="0" smtClean="0"/>
              <a:t>data</a:t>
            </a:r>
            <a:r>
              <a:rPr lang="en-US" dirty="0"/>
              <a:t> </a:t>
            </a:r>
            <a:endParaRPr lang="en-US" i="1" dirty="0"/>
          </a:p>
          <a:p>
            <a:pPr marL="0" indent="0">
              <a:buNone/>
            </a:pPr>
            <a:endParaRPr lang="en-US" dirty="0"/>
          </a:p>
        </p:txBody>
      </p:sp>
    </p:spTree>
    <p:extLst>
      <p:ext uri="{BB962C8B-B14F-4D97-AF65-F5344CB8AC3E}">
        <p14:creationId xmlns:p14="http://schemas.microsoft.com/office/powerpoint/2010/main" val="388690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"Machine learning is a subfield of computer science that evolved from the study of pattern recognition and computational learning theory in artificial intelligence. Machine learning explores the study and construction of algorithms that can learn from and make predictions on data. Such algorithms operate by building a model from example inputs in order to make data-driven predictions or decisions, rather than following strictly static program instructions</a:t>
            </a:r>
            <a:r>
              <a:rPr lang="en-US" dirty="0" smtClean="0"/>
              <a:t>.“</a:t>
            </a:r>
          </a:p>
          <a:p>
            <a:r>
              <a:rPr lang="en-US" dirty="0"/>
              <a:t>"Machine learning is the science of getting computers to act without being explicitly programmed. In the past decade, machine learning has given us self-driving cars, practical speech recognition, effective web search, and a vastly improved understanding of the human genome. Machine learning is so pervasive today that you probably use it dozens of times a day without knowing it."</a:t>
            </a:r>
          </a:p>
        </p:txBody>
      </p:sp>
    </p:spTree>
    <p:extLst>
      <p:ext uri="{BB962C8B-B14F-4D97-AF65-F5344CB8AC3E}">
        <p14:creationId xmlns:p14="http://schemas.microsoft.com/office/powerpoint/2010/main" val="370910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machine learning</a:t>
            </a:r>
            <a:endParaRPr lang="en-US" dirty="0"/>
          </a:p>
        </p:txBody>
      </p:sp>
      <p:sp>
        <p:nvSpPr>
          <p:cNvPr id="3" name="Content Placeholder 2"/>
          <p:cNvSpPr>
            <a:spLocks noGrp="1"/>
          </p:cNvSpPr>
          <p:nvPr>
            <p:ph idx="1"/>
          </p:nvPr>
        </p:nvSpPr>
        <p:spPr/>
        <p:txBody>
          <a:bodyPr/>
          <a:lstStyle/>
          <a:p>
            <a:r>
              <a:rPr lang="en-US" dirty="0" smtClean="0"/>
              <a:t>Machines only understand numbers</a:t>
            </a:r>
          </a:p>
          <a:p>
            <a:r>
              <a:rPr lang="en-US" dirty="0" smtClean="0"/>
              <a:t>Text data need to be converted to equivalent numerical representation for ML algorithms to work</a:t>
            </a:r>
          </a:p>
          <a:p>
            <a:r>
              <a:rPr lang="en-US" dirty="0" smtClean="0"/>
              <a:t>Number representation</a:t>
            </a:r>
          </a:p>
          <a:p>
            <a:pPr lvl="1"/>
            <a:r>
              <a:rPr lang="en-US" dirty="0" smtClean="0"/>
              <a:t>(Excellent, Good, Bad can be converted to 1,2,3)</a:t>
            </a:r>
          </a:p>
          <a:p>
            <a:r>
              <a:rPr lang="en-US" dirty="0" smtClean="0"/>
              <a:t>Boolean variables</a:t>
            </a:r>
          </a:p>
          <a:p>
            <a:pPr lvl="1"/>
            <a:r>
              <a:rPr lang="en-US" dirty="0" smtClean="0"/>
              <a:t>3 new indicator variables called Rating-Excellent, Rating-Good, Rating-Bad with values 0/1</a:t>
            </a:r>
          </a:p>
        </p:txBody>
      </p:sp>
    </p:spTree>
    <p:extLst>
      <p:ext uri="{BB962C8B-B14F-4D97-AF65-F5344CB8AC3E}">
        <p14:creationId xmlns:p14="http://schemas.microsoft.com/office/powerpoint/2010/main" val="88095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7146534"/>
              </p:ext>
            </p:extLst>
          </p:nvPr>
        </p:nvGraphicFramePr>
        <p:xfrm>
          <a:off x="1050877" y="1849728"/>
          <a:ext cx="9398048" cy="3322774"/>
        </p:xfrm>
        <a:graphic>
          <a:graphicData uri="http://schemas.openxmlformats.org/drawingml/2006/table">
            <a:tbl>
              <a:tblPr/>
              <a:tblGrid>
                <a:gridCol w="3370998"/>
                <a:gridCol w="6027050"/>
              </a:tblGrid>
              <a:tr h="491319">
                <a:tc>
                  <a:txBody>
                    <a:bodyPr/>
                    <a:lstStyle/>
                    <a:p>
                      <a:pPr algn="l" fontAlgn="t"/>
                      <a:r>
                        <a:rPr lang="en-US" dirty="0" smtClean="0">
                          <a:effectLst/>
                        </a:rPr>
                        <a:t>Binary </a:t>
                      </a:r>
                      <a:r>
                        <a:rPr lang="en-US" dirty="0">
                          <a:effectLst/>
                        </a:rPr>
                        <a:t>Classification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linear SVMs, logistic regression, decision trees, naive Bayes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0376">
                <a:tc>
                  <a:txBody>
                    <a:bodyPr/>
                    <a:lstStyle/>
                    <a:p>
                      <a:pPr algn="l" fontAlgn="t"/>
                      <a:r>
                        <a:rPr lang="en-US">
                          <a:effectLst/>
                        </a:rPr>
                        <a:t>Multiclass Classification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decision trees, naive Bayes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6728">
                <a:tc>
                  <a:txBody>
                    <a:bodyPr/>
                    <a:lstStyle/>
                    <a:p>
                      <a:pPr algn="l" fontAlgn="t"/>
                      <a:r>
                        <a:rPr lang="en-US" dirty="0">
                          <a:effectLst/>
                        </a:rPr>
                        <a:t>Regression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linear least squares, Lasso, ridge regression, decision trees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0376">
                <a:tc>
                  <a:txBody>
                    <a:bodyPr/>
                    <a:lstStyle/>
                    <a:p>
                      <a:pPr algn="l" fontAlgn="t"/>
                      <a:r>
                        <a:rPr lang="en-US" dirty="0" smtClean="0">
                          <a:effectLst/>
                        </a:rPr>
                        <a:t>Collaborative filtering</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smtClean="0">
                          <a:effectLst/>
                        </a:rPr>
                        <a:t>linear least squares</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8615">
                <a:tc>
                  <a:txBody>
                    <a:bodyPr/>
                    <a:lstStyle/>
                    <a:p>
                      <a:pPr algn="l" fontAlgn="t"/>
                      <a:r>
                        <a:rPr lang="en-US" dirty="0" smtClean="0">
                          <a:effectLst/>
                        </a:rPr>
                        <a:t>Clustering</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smtClean="0">
                          <a:effectLst/>
                        </a:rPr>
                        <a:t>K-Means</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36979">
                <a:tc>
                  <a:txBody>
                    <a:bodyPr/>
                    <a:lstStyle/>
                    <a:p>
                      <a:pPr marL="0" algn="l" defTabSz="914400" rtl="0" eaLnBrk="1" fontAlgn="t" latinLnBrk="0" hangingPunct="1"/>
                      <a:r>
                        <a:rPr lang="en-US" sz="1800" kern="1200" dirty="0" smtClean="0">
                          <a:solidFill>
                            <a:schemeClr val="tx1"/>
                          </a:solidFill>
                          <a:effectLst/>
                          <a:latin typeface="+mn-lt"/>
                          <a:ea typeface="+mn-ea"/>
                          <a:cs typeface="+mn-cs"/>
                        </a:rPr>
                        <a:t>Dimensionality reduction</a:t>
                      </a:r>
                      <a:endParaRPr lang="en-US" sz="1800" kern="1200" dirty="0">
                        <a:solidFill>
                          <a:schemeClr val="tx1"/>
                        </a:solidFill>
                        <a:effectLst/>
                        <a:latin typeface="+mn-lt"/>
                        <a:ea typeface="+mn-ea"/>
                        <a:cs typeface="+mn-cs"/>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r>
                        <a:rPr lang="en-US" sz="1800" b="0" i="0" kern="1200" dirty="0" smtClean="0">
                          <a:solidFill>
                            <a:schemeClr val="tx1"/>
                          </a:solidFill>
                          <a:effectLst/>
                          <a:latin typeface="+mn-lt"/>
                          <a:ea typeface="+mn-ea"/>
                          <a:cs typeface="+mn-cs"/>
                        </a:rPr>
                        <a:t>singular value decomposition (SVD),</a:t>
                      </a:r>
                      <a:r>
                        <a:rPr lang="en-US" sz="1800" b="0" i="0" kern="1200" baseline="0" dirty="0" smtClean="0">
                          <a:solidFill>
                            <a:schemeClr val="tx1"/>
                          </a:solidFill>
                          <a:effectLst/>
                          <a:latin typeface="+mn-lt"/>
                          <a:ea typeface="+mn-ea"/>
                          <a:cs typeface="+mn-cs"/>
                        </a:rPr>
                        <a:t> </a:t>
                      </a:r>
                      <a:r>
                        <a:rPr lang="en-US" sz="1800" b="0" i="0" kern="1200" dirty="0" smtClean="0">
                          <a:solidFill>
                            <a:schemeClr val="tx1"/>
                          </a:solidFill>
                          <a:effectLst/>
                          <a:latin typeface="+mn-lt"/>
                          <a:ea typeface="+mn-ea"/>
                          <a:cs typeface="+mn-cs"/>
                        </a:rPr>
                        <a:t>principal component analysis (PCA)</a:t>
                      </a:r>
                    </a:p>
                    <a:p>
                      <a:pPr algn="l" fontAlgn="t"/>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15544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lnSpcReduction="10000"/>
          </a:bodyPr>
          <a:lstStyle/>
          <a:p>
            <a:r>
              <a:rPr lang="en-US" dirty="0"/>
              <a:t>The first step in many machine learning algorithms is to obtain </a:t>
            </a:r>
            <a:r>
              <a:rPr lang="en-US" b="1" dirty="0"/>
              <a:t>labeled training </a:t>
            </a:r>
            <a:r>
              <a:rPr lang="en-US" b="1" dirty="0" smtClean="0"/>
              <a:t>data. </a:t>
            </a:r>
            <a:r>
              <a:rPr lang="en-US" dirty="0"/>
              <a:t>In our example, this means getting a large number of images of fruit each labeled as either being an apple or an orange. From these images, we can extract the color and size information and then see how they correlate with being an apple or an </a:t>
            </a:r>
            <a:r>
              <a:rPr lang="en-US" dirty="0" smtClean="0"/>
              <a:t>orange</a:t>
            </a:r>
          </a:p>
          <a:p>
            <a:r>
              <a:rPr lang="en-US" dirty="0" smtClean="0"/>
              <a:t>we </a:t>
            </a:r>
            <a:r>
              <a:rPr lang="en-US" dirty="0"/>
              <a:t>can apply this strategy to much more exciting problems, such as classifying tumors as malignant or benign, marking emails as spam or not spam, or analyzing fingerprints for security systems. This type of machine learning—drawing lines to </a:t>
            </a:r>
            <a:r>
              <a:rPr lang="en-US" i="1" dirty="0"/>
              <a:t>separate</a:t>
            </a:r>
            <a:r>
              <a:rPr lang="en-US" dirty="0"/>
              <a:t> data—is just one subfield of machine learning, called </a:t>
            </a:r>
            <a:r>
              <a:rPr lang="en-US" b="1" dirty="0"/>
              <a:t>classification</a:t>
            </a:r>
            <a:r>
              <a:rPr lang="en-US" dirty="0"/>
              <a:t>. Another subfield, called </a:t>
            </a:r>
            <a:r>
              <a:rPr lang="en-US" b="1" dirty="0"/>
              <a:t>regression,</a:t>
            </a:r>
            <a:r>
              <a:rPr lang="en-US" dirty="0"/>
              <a:t> is all about drawing lines that </a:t>
            </a:r>
            <a:r>
              <a:rPr lang="en-US" i="1" dirty="0"/>
              <a:t>describe</a:t>
            </a:r>
            <a:r>
              <a:rPr lang="en-US" dirty="0"/>
              <a:t> data.</a:t>
            </a:r>
          </a:p>
        </p:txBody>
      </p:sp>
    </p:spTree>
    <p:extLst>
      <p:ext uri="{BB962C8B-B14F-4D97-AF65-F5344CB8AC3E}">
        <p14:creationId xmlns:p14="http://schemas.microsoft.com/office/powerpoint/2010/main" val="334192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pic>
        <p:nvPicPr>
          <p:cNvPr id="12" name="Content Placeholder 11"/>
          <p:cNvPicPr>
            <a:picLocks noGrp="1" noChangeAspect="1"/>
          </p:cNvPicPr>
          <p:nvPr>
            <p:ph idx="1"/>
          </p:nvPr>
        </p:nvPicPr>
        <p:blipFill>
          <a:blip r:embed="rId2"/>
          <a:stretch>
            <a:fillRect/>
          </a:stretch>
        </p:blipFill>
        <p:spPr>
          <a:xfrm>
            <a:off x="3194641" y="1690688"/>
            <a:ext cx="4219575" cy="3838575"/>
          </a:xfrm>
          <a:prstGeom prst="rect">
            <a:avLst/>
          </a:prstGeom>
        </p:spPr>
      </p:pic>
      <p:sp>
        <p:nvSpPr>
          <p:cNvPr id="13" name="TextBox 12"/>
          <p:cNvSpPr txBox="1"/>
          <p:nvPr/>
        </p:nvSpPr>
        <p:spPr>
          <a:xfrm>
            <a:off x="3603009" y="5718412"/>
            <a:ext cx="4217158" cy="369332"/>
          </a:xfrm>
          <a:prstGeom prst="rect">
            <a:avLst/>
          </a:prstGeom>
          <a:noFill/>
        </p:spPr>
        <p:txBody>
          <a:bodyPr wrap="square" rtlCol="0">
            <a:spAutoFit/>
          </a:bodyPr>
          <a:lstStyle/>
          <a:p>
            <a:r>
              <a:rPr lang="en-US" dirty="0" smtClean="0"/>
              <a:t>Green line represents Decision Boundary</a:t>
            </a:r>
            <a:endParaRPr lang="en-US" dirty="0"/>
          </a:p>
        </p:txBody>
      </p:sp>
    </p:spTree>
    <p:extLst>
      <p:ext uri="{BB962C8B-B14F-4D97-AF65-F5344CB8AC3E}">
        <p14:creationId xmlns:p14="http://schemas.microsoft.com/office/powerpoint/2010/main" val="103670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509</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Machine Learning</vt:lpstr>
      <vt:lpstr>Overview</vt:lpstr>
      <vt:lpstr>Machine Learning vs. Traditional Programming</vt:lpstr>
      <vt:lpstr>What is Machine Learning</vt:lpstr>
      <vt:lpstr>Machine Learning</vt:lpstr>
      <vt:lpstr>Data for machine learning</vt:lpstr>
      <vt:lpstr>Machine Learning Algorithms</vt:lpstr>
      <vt:lpstr>Classification</vt:lpstr>
      <vt:lpstr>Classification</vt:lpstr>
      <vt:lpstr>Regression</vt:lpstr>
      <vt:lpstr>The Predictor</vt:lpstr>
      <vt:lpstr>Cost Functions</vt:lpstr>
      <vt:lpstr>Cost Function</vt:lpstr>
      <vt:lpstr>Gradient Descent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nitin</dc:creator>
  <cp:lastModifiedBy>nitin</cp:lastModifiedBy>
  <cp:revision>30</cp:revision>
  <dcterms:created xsi:type="dcterms:W3CDTF">2017-06-02T13:14:52Z</dcterms:created>
  <dcterms:modified xsi:type="dcterms:W3CDTF">2017-06-29T08:48:51Z</dcterms:modified>
</cp:coreProperties>
</file>