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9" r:id="rId5"/>
    <p:sldId id="260" r:id="rId6"/>
    <p:sldId id="261" r:id="rId7"/>
    <p:sldId id="272" r:id="rId8"/>
    <p:sldId id="273" r:id="rId9"/>
    <p:sldId id="263" r:id="rId10"/>
    <p:sldId id="264" r:id="rId11"/>
    <p:sldId id="265" r:id="rId12"/>
    <p:sldId id="266" r:id="rId13"/>
    <p:sldId id="267" r:id="rId14"/>
    <p:sldId id="268" r:id="rId15"/>
    <p:sldId id="269" r:id="rId16"/>
    <p:sldId id="270" r:id="rId17"/>
    <p:sldId id="271"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9EF33B-AECF-45FF-9F26-312D7A219084}"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1165032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9EF33B-AECF-45FF-9F26-312D7A219084}"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362666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9EF33B-AECF-45FF-9F26-312D7A219084}"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157951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9EF33B-AECF-45FF-9F26-312D7A219084}"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72164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9EF33B-AECF-45FF-9F26-312D7A219084}"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51250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9EF33B-AECF-45FF-9F26-312D7A219084}"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104839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9EF33B-AECF-45FF-9F26-312D7A219084}" type="datetimeFigureOut">
              <a:rPr lang="en-US" smtClean="0"/>
              <a:t>6/28/2017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73267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9EF33B-AECF-45FF-9F26-312D7A219084}" type="datetimeFigureOut">
              <a:rPr lang="en-US" smtClean="0"/>
              <a:t>6/28/2017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238111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EF33B-AECF-45FF-9F26-312D7A219084}" type="datetimeFigureOut">
              <a:rPr lang="en-US" smtClean="0"/>
              <a:t>6/28/2017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275322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EF33B-AECF-45FF-9F26-312D7A219084}"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230138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9EF33B-AECF-45FF-9F26-312D7A219084}"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039DE-614B-4050-B008-407454DDB401}" type="slidenum">
              <a:rPr lang="en-US" smtClean="0"/>
              <a:t>‹#›</a:t>
            </a:fld>
            <a:endParaRPr lang="en-US"/>
          </a:p>
        </p:txBody>
      </p:sp>
    </p:spTree>
    <p:extLst>
      <p:ext uri="{BB962C8B-B14F-4D97-AF65-F5344CB8AC3E}">
        <p14:creationId xmlns:p14="http://schemas.microsoft.com/office/powerpoint/2010/main" val="275760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EF33B-AECF-45FF-9F26-312D7A219084}" type="datetimeFigureOut">
              <a:rPr lang="en-US" smtClean="0"/>
              <a:t>6/28/2017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039DE-614B-4050-B008-407454DDB401}" type="slidenum">
              <a:rPr lang="en-US" smtClean="0"/>
              <a:t>‹#›</a:t>
            </a:fld>
            <a:endParaRPr lang="en-US"/>
          </a:p>
        </p:txBody>
      </p:sp>
    </p:spTree>
    <p:extLst>
      <p:ext uri="{BB962C8B-B14F-4D97-AF65-F5344CB8AC3E}">
        <p14:creationId xmlns:p14="http://schemas.microsoft.com/office/powerpoint/2010/main" val="1780760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Titani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pr.com/blog/apache-spark-machine-learning-tutorial/" TargetMode="External"/><Relationship Id="rId2" Type="http://schemas.openxmlformats.org/officeDocument/2006/relationships/hyperlink" Target="http://www.kdnuggets.com/2016/08/10-algorithms-machine-learning-engineers.html" TargetMode="External"/><Relationship Id="rId1" Type="http://schemas.openxmlformats.org/officeDocument/2006/relationships/slideLayout" Target="../slideLayouts/slideLayout2.xml"/><Relationship Id="rId4" Type="http://schemas.openxmlformats.org/officeDocument/2006/relationships/hyperlink" Target="https://mapr.com/blog/churn-prediction-spark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Basics</a:t>
            </a:r>
            <a:endParaRPr lang="en-US" dirty="0"/>
          </a:p>
        </p:txBody>
      </p:sp>
      <p:sp>
        <p:nvSpPr>
          <p:cNvPr id="3" name="Subtitle 2"/>
          <p:cNvSpPr>
            <a:spLocks noGrp="1"/>
          </p:cNvSpPr>
          <p:nvPr>
            <p:ph type="subTitle" idx="1"/>
          </p:nvPr>
        </p:nvSpPr>
        <p:spPr/>
        <p:txBody>
          <a:bodyPr/>
          <a:lstStyle/>
          <a:p>
            <a:r>
              <a:rPr lang="en-US" dirty="0" smtClean="0"/>
              <a:t>Nitin </a:t>
            </a:r>
            <a:r>
              <a:rPr lang="en-US" dirty="0" err="1" smtClean="0"/>
              <a:t>Kapse</a:t>
            </a:r>
            <a:endParaRPr lang="en-US" dirty="0"/>
          </a:p>
        </p:txBody>
      </p:sp>
    </p:spTree>
    <p:extLst>
      <p:ext uri="{BB962C8B-B14F-4D97-AF65-F5344CB8AC3E}">
        <p14:creationId xmlns:p14="http://schemas.microsoft.com/office/powerpoint/2010/main" val="354740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pPr marL="0" indent="0">
              <a:buNone/>
            </a:pPr>
            <a:r>
              <a:rPr lang="en-US" dirty="0"/>
              <a:t>Classification is a family of supervised machine learning algorithms that designate input as belonging to one of several pre-defined classes. Some common use cases for classification include:</a:t>
            </a:r>
          </a:p>
          <a:p>
            <a:r>
              <a:rPr lang="en-US" dirty="0"/>
              <a:t>credit card fraud detection</a:t>
            </a:r>
          </a:p>
          <a:p>
            <a:r>
              <a:rPr lang="en-US" dirty="0"/>
              <a:t>email spam detection</a:t>
            </a:r>
          </a:p>
          <a:p>
            <a:pPr marL="0" indent="0">
              <a:buNone/>
            </a:pPr>
            <a:r>
              <a:rPr lang="en-US" dirty="0"/>
              <a:t>Classification data is labeled, for example, as spam/non-spam or fraud/non-fraud. Machine learning assigns a label or class to new data.</a:t>
            </a:r>
          </a:p>
        </p:txBody>
      </p:sp>
    </p:spTree>
    <p:extLst>
      <p:ext uri="{BB962C8B-B14F-4D97-AF65-F5344CB8AC3E}">
        <p14:creationId xmlns:p14="http://schemas.microsoft.com/office/powerpoint/2010/main" val="146566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825626"/>
            <a:ext cx="10515600" cy="1408894"/>
          </a:xfrm>
        </p:spPr>
        <p:txBody>
          <a:bodyPr>
            <a:normAutofit fontScale="92500"/>
          </a:bodyPr>
          <a:lstStyle/>
          <a:p>
            <a:pPr marL="0" indent="0">
              <a:buNone/>
            </a:pPr>
            <a:r>
              <a:rPr lang="en-US" dirty="0"/>
              <a:t>You classify something based on pre-determined features. Features are the “if questions” that you ask. The label is the answer to those questions. In this example, if it walks, swims, and quacks like a duck, then the label is "duck."</a:t>
            </a:r>
          </a:p>
        </p:txBody>
      </p:sp>
      <p:pic>
        <p:nvPicPr>
          <p:cNvPr id="2050" name="Picture 2" descr="https://mapr.com/blog/apache-spark-machine-learning-tutorial/assets/maching-learning-duc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398" y="3369458"/>
            <a:ext cx="6255629" cy="32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0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lstStyle/>
          <a:p>
            <a:pPr marL="0" indent="0">
              <a:buNone/>
            </a:pPr>
            <a:r>
              <a:rPr lang="en-US" dirty="0"/>
              <a:t>In clustering, an algorithm groups objects into categories by analyzing similarities between input examples. Clustering uses include:</a:t>
            </a:r>
          </a:p>
          <a:p>
            <a:r>
              <a:rPr lang="en-US" b="1" dirty="0"/>
              <a:t>Search results</a:t>
            </a:r>
            <a:r>
              <a:rPr lang="en-US" dirty="0"/>
              <a:t> grouping</a:t>
            </a:r>
          </a:p>
          <a:p>
            <a:r>
              <a:rPr lang="en-US" b="1" dirty="0"/>
              <a:t>Grouping of customers</a:t>
            </a:r>
            <a:endParaRPr lang="en-US" dirty="0"/>
          </a:p>
          <a:p>
            <a:r>
              <a:rPr lang="en-US" b="1" dirty="0"/>
              <a:t>Anomaly</a:t>
            </a:r>
            <a:r>
              <a:rPr lang="en-US" dirty="0"/>
              <a:t> detection</a:t>
            </a:r>
          </a:p>
          <a:p>
            <a:r>
              <a:rPr lang="en-US" dirty="0"/>
              <a:t>Text categorization</a:t>
            </a:r>
          </a:p>
          <a:p>
            <a:endParaRPr lang="en-US" dirty="0"/>
          </a:p>
        </p:txBody>
      </p:sp>
    </p:spTree>
    <p:extLst>
      <p:ext uri="{BB962C8B-B14F-4D97-AF65-F5344CB8AC3E}">
        <p14:creationId xmlns:p14="http://schemas.microsoft.com/office/powerpoint/2010/main" val="203019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825625"/>
            <a:ext cx="10515600" cy="1804679"/>
          </a:xfrm>
        </p:spPr>
        <p:txBody>
          <a:bodyPr>
            <a:normAutofit fontScale="77500" lnSpcReduction="20000"/>
          </a:bodyPr>
          <a:lstStyle/>
          <a:p>
            <a:r>
              <a:rPr lang="en-US" dirty="0"/>
              <a:t>Clustering uses unsupervised algorithms, which do not have the outputs in </a:t>
            </a:r>
            <a:r>
              <a:rPr lang="en-US" dirty="0" smtClean="0"/>
              <a:t>advance.</a:t>
            </a:r>
          </a:p>
          <a:p>
            <a:r>
              <a:rPr lang="en-US" dirty="0"/>
              <a:t>Clustering using the K-means algorithm begins by initializing all the coordinates to centroids. With every pass of the algorithm, each point is assigned to its nearest centroid based on some distance metric, usually Euclidean distance. The centroids are then updated to be the “centers” of all the points assigned to it in that pass. This repeats until there is a minimum change in the centers.</a:t>
            </a:r>
          </a:p>
        </p:txBody>
      </p:sp>
      <p:pic>
        <p:nvPicPr>
          <p:cNvPr id="3074" name="Picture 2" descr="https://mapr.com/blog/apache-spark-machine-learning-tutorial/assets/blogimages/spark-machine-tutorial-blog-im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662" y="3630304"/>
            <a:ext cx="5429250" cy="322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259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a:t>
            </a:r>
            <a:r>
              <a:rPr lang="en-US" dirty="0" smtClean="0"/>
              <a:t>Filtering</a:t>
            </a:r>
            <a:endParaRPr lang="en-US" dirty="0"/>
          </a:p>
        </p:txBody>
      </p:sp>
      <p:sp>
        <p:nvSpPr>
          <p:cNvPr id="3" name="Content Placeholder 2"/>
          <p:cNvSpPr>
            <a:spLocks noGrp="1"/>
          </p:cNvSpPr>
          <p:nvPr>
            <p:ph idx="1"/>
          </p:nvPr>
        </p:nvSpPr>
        <p:spPr/>
        <p:txBody>
          <a:bodyPr>
            <a:normAutofit lnSpcReduction="10000"/>
          </a:bodyPr>
          <a:lstStyle/>
          <a:p>
            <a:r>
              <a:rPr lang="en-US" dirty="0"/>
              <a:t>Collaborative filtering algorithms recommend items (this is the filtering part) based on preference information from many users (this is the collaborative part). The collaborative filtering approach is based on similarity; people who liked similar items in the past will like similar items in the future. The goal of a collaborative filtering algorithm is to take preferences data from users, and to create a model that can be used for recommendations or predictions. </a:t>
            </a:r>
            <a:endParaRPr lang="en-US" dirty="0" smtClean="0"/>
          </a:p>
          <a:p>
            <a:r>
              <a:rPr lang="en-US" dirty="0" smtClean="0"/>
              <a:t>Ted </a:t>
            </a:r>
            <a:r>
              <a:rPr lang="en-US" dirty="0"/>
              <a:t>likes movies A, B, and C. Carol likes movies B and C. We take this data and run it through an algorithm to build a model. Then when we have new data such as Bob likes movie B, we use the model to predict that C is a possible recommendation for Bob.</a:t>
            </a:r>
          </a:p>
        </p:txBody>
      </p:sp>
    </p:spTree>
    <p:extLst>
      <p:ext uri="{BB962C8B-B14F-4D97-AF65-F5344CB8AC3E}">
        <p14:creationId xmlns:p14="http://schemas.microsoft.com/office/powerpoint/2010/main" val="212972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098" name="Picture 2" descr="https://mapr.com/blog/apache-spark-machine-learning-tutorial/assets/collaborative-filterin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4460" y="2385975"/>
            <a:ext cx="8058680" cy="323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83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t>
            </a:r>
            <a:r>
              <a:rPr lang="en-US" dirty="0" smtClean="0"/>
              <a:t>Trees  </a:t>
            </a:r>
            <a:r>
              <a:rPr lang="en-US" dirty="0" smtClean="0">
                <a:sym typeface="Wingdings" panose="05000000000000000000" pitchFamily="2" charset="2"/>
              </a:rPr>
              <a:t> Part of </a:t>
            </a:r>
            <a:r>
              <a:rPr lang="en-US" smtClean="0">
                <a:sym typeface="Wingdings" panose="05000000000000000000" pitchFamily="2" charset="2"/>
              </a:rPr>
              <a:t>Classification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Decision trees create a model that predicts the class or label based on several input features. Decision trees work by evaluating an expression containing a feature at every node and selecting a branch to the next node based on the answer. A decision tree for predicting survival on the Titanic is shown below. The feature questions are the nodes, and the answers “yes” or “no” are the branches in the tree to the child nodes.</a:t>
            </a:r>
          </a:p>
          <a:p>
            <a:r>
              <a:rPr lang="en-US" dirty="0"/>
              <a:t>Q1: is sex male?</a:t>
            </a:r>
          </a:p>
          <a:p>
            <a:pPr lvl="1" fontAlgn="t"/>
            <a:r>
              <a:rPr lang="en-US" dirty="0"/>
              <a:t>yes</a:t>
            </a:r>
          </a:p>
          <a:p>
            <a:pPr lvl="1" fontAlgn="t"/>
            <a:r>
              <a:rPr lang="en-US" dirty="0"/>
              <a:t>Q2: is age &gt; 9.5?</a:t>
            </a:r>
          </a:p>
          <a:p>
            <a:pPr lvl="2" fontAlgn="t"/>
            <a:r>
              <a:rPr lang="en-US" dirty="0"/>
              <a:t>No</a:t>
            </a:r>
          </a:p>
          <a:p>
            <a:pPr lvl="2" fontAlgn="t"/>
            <a:r>
              <a:rPr lang="en-US" dirty="0"/>
              <a:t>Is </a:t>
            </a:r>
            <a:r>
              <a:rPr lang="en-US" dirty="0" err="1"/>
              <a:t>sibsp</a:t>
            </a:r>
            <a:r>
              <a:rPr lang="en-US" dirty="0"/>
              <a:t> &gt;2.5?</a:t>
            </a:r>
          </a:p>
          <a:p>
            <a:pPr lvl="3" fontAlgn="t"/>
            <a:r>
              <a:rPr lang="en-US" dirty="0"/>
              <a:t>No</a:t>
            </a:r>
          </a:p>
          <a:p>
            <a:pPr lvl="3" fontAlgn="t"/>
            <a:r>
              <a:rPr lang="en-US" dirty="0"/>
              <a:t>died</a:t>
            </a:r>
          </a:p>
          <a:p>
            <a:endParaRPr lang="en-US" dirty="0"/>
          </a:p>
        </p:txBody>
      </p:sp>
    </p:spTree>
    <p:extLst>
      <p:ext uri="{BB962C8B-B14F-4D97-AF65-F5344CB8AC3E}">
        <p14:creationId xmlns:p14="http://schemas.microsoft.com/office/powerpoint/2010/main" val="34905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825625"/>
            <a:ext cx="10515600" cy="1736441"/>
          </a:xfrm>
        </p:spPr>
        <p:txBody>
          <a:bodyPr/>
          <a:lstStyle/>
          <a:p>
            <a:r>
              <a:rPr lang="en-US" dirty="0"/>
              <a:t>A tree showing survival of passengers on the </a:t>
            </a:r>
            <a:r>
              <a:rPr lang="en-US" dirty="0">
                <a:hlinkClick r:id="rId2"/>
              </a:rPr>
              <a:t>Titanic</a:t>
            </a:r>
            <a:r>
              <a:rPr lang="en-US" dirty="0"/>
              <a:t> ("</a:t>
            </a:r>
            <a:r>
              <a:rPr lang="en-US" dirty="0" err="1"/>
              <a:t>sibsp</a:t>
            </a:r>
            <a:r>
              <a:rPr lang="en-US" dirty="0"/>
              <a:t>" is the number of spouses or siblings aboard). The figures under the leaves show the probability of survival and the percentage of observations in the leaf.</a:t>
            </a:r>
          </a:p>
        </p:txBody>
      </p:sp>
      <p:pic>
        <p:nvPicPr>
          <p:cNvPr id="5122" name="Picture 2" descr="https://mapr.com/blog/apache-spark-machine-learning-tutorial/assets/blogimages/spark-machine-tutorial-blog-img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2423" y="3411940"/>
            <a:ext cx="5372100" cy="3330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7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http://www.kdnuggets.com/2016/08/10-algorithms-machine-learning-engineers.html</a:t>
            </a:r>
            <a:endParaRPr lang="en-US" dirty="0" smtClean="0"/>
          </a:p>
          <a:p>
            <a:pPr marL="0" indent="0">
              <a:buNone/>
            </a:pPr>
            <a:r>
              <a:rPr lang="en-US" dirty="0">
                <a:hlinkClick r:id="rId3"/>
              </a:rPr>
              <a:t>https://mapr.com/blog/apache-spark-machine-learning-tutorial</a:t>
            </a:r>
            <a:r>
              <a:rPr lang="en-US" dirty="0" smtClean="0">
                <a:hlinkClick r:id="rId3"/>
              </a:rPr>
              <a:t>/</a:t>
            </a:r>
            <a:endParaRPr lang="en-US" dirty="0" smtClean="0"/>
          </a:p>
          <a:p>
            <a:pPr marL="0" indent="0">
              <a:buNone/>
            </a:pPr>
            <a:r>
              <a:rPr lang="en-US" dirty="0">
                <a:hlinkClick r:id="rId4"/>
              </a:rPr>
              <a:t>https://mapr.com/blog/churn-prediction-sparkml</a:t>
            </a:r>
            <a:r>
              <a:rPr lang="en-US" dirty="0" smtClean="0">
                <a:hlinkClick r:id="rId4"/>
              </a:rPr>
              <a:t>/</a:t>
            </a: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3126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pPr marL="0" indent="0">
              <a:buNone/>
            </a:pPr>
            <a:r>
              <a:rPr lang="en-US" dirty="0"/>
              <a:t>Machine learning algorithms can be divided into 3 broad categories </a:t>
            </a:r>
            <a:r>
              <a:rPr lang="en-US" dirty="0" smtClean="0"/>
              <a:t>—</a:t>
            </a:r>
          </a:p>
          <a:p>
            <a:r>
              <a:rPr lang="en-US" dirty="0" smtClean="0"/>
              <a:t>Supervised learning </a:t>
            </a:r>
          </a:p>
          <a:p>
            <a:r>
              <a:rPr lang="en-US" dirty="0"/>
              <a:t>U</a:t>
            </a:r>
            <a:r>
              <a:rPr lang="en-US" dirty="0" smtClean="0"/>
              <a:t>nsupervised learning</a:t>
            </a:r>
          </a:p>
          <a:p>
            <a:r>
              <a:rPr lang="en-US" dirty="0"/>
              <a:t>R</a:t>
            </a:r>
            <a:r>
              <a:rPr lang="en-US" dirty="0" smtClean="0"/>
              <a:t>einforcement </a:t>
            </a:r>
            <a:r>
              <a:rPr lang="en-US" dirty="0"/>
              <a:t>learning</a:t>
            </a:r>
          </a:p>
        </p:txBody>
      </p:sp>
    </p:spTree>
    <p:extLst>
      <p:ext uri="{BB962C8B-B14F-4D97-AF65-F5344CB8AC3E}">
        <p14:creationId xmlns:p14="http://schemas.microsoft.com/office/powerpoint/2010/main" val="354676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Algorithms</a:t>
            </a:r>
            <a:endParaRPr lang="en-US" dirty="0"/>
          </a:p>
        </p:txBody>
      </p:sp>
      <p:pic>
        <p:nvPicPr>
          <p:cNvPr id="1026" name="Picture 2" descr="https://mapr.com/blog/apache-spark-machine-learning-tutorial/assets/spark-mllib-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523" y="1690688"/>
            <a:ext cx="8649453" cy="4641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68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lstStyle/>
          <a:p>
            <a:r>
              <a:rPr lang="en-US" dirty="0"/>
              <a:t>Supervised learning is useful in cases where a property (</a:t>
            </a:r>
            <a:r>
              <a:rPr lang="en-US" i="1" dirty="0"/>
              <a:t>label</a:t>
            </a:r>
            <a:r>
              <a:rPr lang="en-US" dirty="0"/>
              <a:t>) is available for a certain dataset (</a:t>
            </a:r>
            <a:r>
              <a:rPr lang="en-US" i="1" dirty="0"/>
              <a:t>training set</a:t>
            </a:r>
            <a:r>
              <a:rPr lang="en-US" dirty="0"/>
              <a:t>), but is missing and needs to be predicted for other </a:t>
            </a:r>
            <a:r>
              <a:rPr lang="en-US" dirty="0" smtClean="0"/>
              <a:t>instances.</a:t>
            </a:r>
            <a:endParaRPr lang="en-US" dirty="0"/>
          </a:p>
        </p:txBody>
      </p:sp>
    </p:spTree>
    <p:extLst>
      <p:ext uri="{BB962C8B-B14F-4D97-AF65-F5344CB8AC3E}">
        <p14:creationId xmlns:p14="http://schemas.microsoft.com/office/powerpoint/2010/main" val="422542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Content Placeholder 2"/>
          <p:cNvSpPr>
            <a:spLocks noGrp="1"/>
          </p:cNvSpPr>
          <p:nvPr>
            <p:ph idx="1"/>
          </p:nvPr>
        </p:nvSpPr>
        <p:spPr/>
        <p:txBody>
          <a:bodyPr/>
          <a:lstStyle/>
          <a:p>
            <a:r>
              <a:rPr lang="en-US" dirty="0"/>
              <a:t>Unsupervised learning is useful in cases where the challenge is to discover implicit relationships in a given </a:t>
            </a:r>
            <a:r>
              <a:rPr lang="en-US" i="1" dirty="0"/>
              <a:t>unlabeled </a:t>
            </a:r>
            <a:r>
              <a:rPr lang="en-US" dirty="0"/>
              <a:t>dataset (items are not pre-assigned). </a:t>
            </a:r>
          </a:p>
        </p:txBody>
      </p:sp>
    </p:spTree>
    <p:extLst>
      <p:ext uri="{BB962C8B-B14F-4D97-AF65-F5344CB8AC3E}">
        <p14:creationId xmlns:p14="http://schemas.microsoft.com/office/powerpoint/2010/main" val="288540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sp>
        <p:nvSpPr>
          <p:cNvPr id="3" name="Content Placeholder 2"/>
          <p:cNvSpPr>
            <a:spLocks noGrp="1"/>
          </p:cNvSpPr>
          <p:nvPr>
            <p:ph idx="1"/>
          </p:nvPr>
        </p:nvSpPr>
        <p:spPr/>
        <p:txBody>
          <a:bodyPr/>
          <a:lstStyle/>
          <a:p>
            <a:r>
              <a:rPr lang="en-US" dirty="0"/>
              <a:t> Reinforcement learning falls between </a:t>
            </a:r>
            <a:r>
              <a:rPr lang="en-US" dirty="0" smtClean="0"/>
              <a:t>supervised and unsupervised learning</a:t>
            </a:r>
            <a:r>
              <a:rPr lang="en-US" dirty="0"/>
              <a:t> — there is some form of feedback available for each predictive step or action, but no precise label or error message</a:t>
            </a:r>
            <a:r>
              <a:rPr lang="en-US" dirty="0" smtClean="0"/>
              <a:t>.</a:t>
            </a:r>
          </a:p>
          <a:p>
            <a:r>
              <a:rPr lang="en-US" dirty="0"/>
              <a:t>For each training example, there is a target label in supervised learning; there are no labels at all in unsupervised learning; the reinforcement learning consists of time-delayed and sparse labels – the future rewards.</a:t>
            </a:r>
          </a:p>
          <a:p>
            <a:endParaRPr lang="en-US" dirty="0"/>
          </a:p>
        </p:txBody>
      </p:sp>
    </p:spTree>
    <p:extLst>
      <p:ext uri="{BB962C8B-B14F-4D97-AF65-F5344CB8AC3E}">
        <p14:creationId xmlns:p14="http://schemas.microsoft.com/office/powerpoint/2010/main" val="109954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Machine Learning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1001833"/>
              </p:ext>
            </p:extLst>
          </p:nvPr>
        </p:nvGraphicFramePr>
        <p:xfrm>
          <a:off x="1050878" y="2019868"/>
          <a:ext cx="8016922" cy="3215866"/>
        </p:xfrm>
        <a:graphic>
          <a:graphicData uri="http://schemas.openxmlformats.org/drawingml/2006/table">
            <a:tbl>
              <a:tblPr/>
              <a:tblGrid>
                <a:gridCol w="2466745"/>
                <a:gridCol w="5550177"/>
              </a:tblGrid>
              <a:tr h="357318">
                <a:tc>
                  <a:txBody>
                    <a:bodyPr/>
                    <a:lstStyle/>
                    <a:p>
                      <a:pPr algn="ctr"/>
                      <a:r>
                        <a:rPr lang="en-US" b="1" i="0" dirty="0">
                          <a:solidFill>
                            <a:srgbClr val="000000"/>
                          </a:solidFill>
                          <a:effectLst/>
                        </a:rPr>
                        <a:t>ML Model</a:t>
                      </a:r>
                      <a:endParaRPr lang="en-US" dirty="0">
                        <a:solidFill>
                          <a:srgbClr val="000000"/>
                        </a:solidFill>
                        <a:effectLst/>
                      </a:endParaRP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algn="ctr"/>
                      <a:r>
                        <a:rPr lang="en-US" b="1" i="0">
                          <a:solidFill>
                            <a:srgbClr val="000000"/>
                          </a:solidFill>
                          <a:effectLst/>
                        </a:rPr>
                        <a:t>Examples</a:t>
                      </a:r>
                      <a:endParaRPr lang="en-US">
                        <a:solidFill>
                          <a:srgbClr val="000000"/>
                        </a:solidFill>
                        <a:effectLst/>
                      </a:endParaRP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714637">
                <a:tc>
                  <a:txBody>
                    <a:bodyPr/>
                    <a:lstStyle/>
                    <a:p>
                      <a:r>
                        <a:rPr lang="en-US" sz="2000">
                          <a:solidFill>
                            <a:srgbClr val="000000"/>
                          </a:solidFill>
                          <a:effectLst/>
                        </a:rPr>
                        <a:t>Supervised learning</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a:solidFill>
                            <a:srgbClr val="000000"/>
                          </a:solidFill>
                          <a:effectLst/>
                        </a:rPr>
                        <a:t>Fraud detection</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714637">
                <a:tc>
                  <a:txBody>
                    <a:bodyPr/>
                    <a:lstStyle/>
                    <a:p>
                      <a:r>
                        <a:rPr lang="en-US" sz="2000">
                          <a:solidFill>
                            <a:srgbClr val="000000"/>
                          </a:solidFill>
                          <a:effectLst/>
                        </a:rPr>
                        <a:t>Unsupervised learning</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dirty="0">
                          <a:solidFill>
                            <a:srgbClr val="000000"/>
                          </a:solidFill>
                          <a:effectLst/>
                        </a:rPr>
                        <a:t>Social network applications, language prediction</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714637">
                <a:tc>
                  <a:txBody>
                    <a:bodyPr/>
                    <a:lstStyle/>
                    <a:p>
                      <a:r>
                        <a:rPr lang="en-US" sz="2000">
                          <a:solidFill>
                            <a:srgbClr val="000000"/>
                          </a:solidFill>
                          <a:effectLst/>
                        </a:rPr>
                        <a:t>Semi-supervised Learning</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a:solidFill>
                            <a:srgbClr val="000000"/>
                          </a:solidFill>
                          <a:effectLst/>
                        </a:rPr>
                        <a:t>Image categorization, Voice recognition</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714637">
                <a:tc>
                  <a:txBody>
                    <a:bodyPr/>
                    <a:lstStyle/>
                    <a:p>
                      <a:r>
                        <a:rPr lang="en-US" sz="2000">
                          <a:solidFill>
                            <a:srgbClr val="000000"/>
                          </a:solidFill>
                          <a:effectLst/>
                        </a:rPr>
                        <a:t>Reinforcement learning</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dirty="0">
                          <a:solidFill>
                            <a:srgbClr val="000000"/>
                          </a:solidFill>
                          <a:effectLst/>
                        </a:rPr>
                        <a:t>Artificial Intelligence (AI) applications</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62595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Model and Problems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2038676"/>
              </p:ext>
            </p:extLst>
          </p:nvPr>
        </p:nvGraphicFramePr>
        <p:xfrm>
          <a:off x="1023581" y="1883388"/>
          <a:ext cx="9908275" cy="3575715"/>
        </p:xfrm>
        <a:graphic>
          <a:graphicData uri="http://schemas.openxmlformats.org/drawingml/2006/table">
            <a:tbl>
              <a:tblPr/>
              <a:tblGrid>
                <a:gridCol w="2572341"/>
                <a:gridCol w="3429787"/>
                <a:gridCol w="3906147"/>
              </a:tblGrid>
              <a:tr h="325065">
                <a:tc>
                  <a:txBody>
                    <a:bodyPr/>
                    <a:lstStyle/>
                    <a:p>
                      <a:pPr algn="ctr"/>
                      <a:r>
                        <a:rPr lang="en-US" b="1" i="0" dirty="0">
                          <a:solidFill>
                            <a:srgbClr val="000000"/>
                          </a:solidFill>
                          <a:effectLst/>
                        </a:rPr>
                        <a:t>ML Model</a:t>
                      </a:r>
                      <a:endParaRPr lang="en-US" dirty="0">
                        <a:solidFill>
                          <a:srgbClr val="000000"/>
                        </a:solidFill>
                        <a:effectLst/>
                      </a:endParaRP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algn="ctr"/>
                      <a:r>
                        <a:rPr lang="en-US" b="1" i="0">
                          <a:solidFill>
                            <a:srgbClr val="000000"/>
                          </a:solidFill>
                          <a:effectLst/>
                        </a:rPr>
                        <a:t>Problems</a:t>
                      </a:r>
                      <a:endParaRPr lang="en-US">
                        <a:solidFill>
                          <a:srgbClr val="000000"/>
                        </a:solidFill>
                        <a:effectLst/>
                      </a:endParaRP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algn="ctr"/>
                      <a:r>
                        <a:rPr lang="en-US" b="1" i="0">
                          <a:solidFill>
                            <a:srgbClr val="000000"/>
                          </a:solidFill>
                          <a:effectLst/>
                        </a:rPr>
                        <a:t>Algorithms</a:t>
                      </a:r>
                      <a:endParaRPr lang="en-US">
                        <a:solidFill>
                          <a:srgbClr val="000000"/>
                        </a:solidFill>
                        <a:effectLst/>
                      </a:endParaRP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975195">
                <a:tc>
                  <a:txBody>
                    <a:bodyPr/>
                    <a:lstStyle/>
                    <a:p>
                      <a:r>
                        <a:rPr lang="en-US" sz="2000">
                          <a:solidFill>
                            <a:srgbClr val="000000"/>
                          </a:solidFill>
                          <a:effectLst/>
                        </a:rPr>
                        <a:t>Supervised Learning</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a:solidFill>
                            <a:srgbClr val="000000"/>
                          </a:solidFill>
                          <a:effectLst/>
                        </a:rPr>
                        <a:t>Classification, Regression, Anomaly Detection</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a:solidFill>
                            <a:srgbClr val="000000"/>
                          </a:solidFill>
                          <a:effectLst/>
                        </a:rPr>
                        <a:t>Logistic Regression, Back Propagation Neural Network</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975195">
                <a:tc>
                  <a:txBody>
                    <a:bodyPr/>
                    <a:lstStyle/>
                    <a:p>
                      <a:r>
                        <a:rPr lang="en-US" sz="2000">
                          <a:solidFill>
                            <a:srgbClr val="000000"/>
                          </a:solidFill>
                          <a:effectLst/>
                        </a:rPr>
                        <a:t>Unsupervised Learning</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a:solidFill>
                            <a:srgbClr val="000000"/>
                          </a:solidFill>
                          <a:effectLst/>
                        </a:rPr>
                        <a:t>Clustering, Dimensionality reduction</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dirty="0">
                          <a:solidFill>
                            <a:srgbClr val="000000"/>
                          </a:solidFill>
                          <a:effectLst/>
                        </a:rPr>
                        <a:t>k-Means , </a:t>
                      </a:r>
                      <a:r>
                        <a:rPr lang="en-US" sz="2000" dirty="0" err="1">
                          <a:solidFill>
                            <a:srgbClr val="000000"/>
                          </a:solidFill>
                          <a:effectLst/>
                        </a:rPr>
                        <a:t>Apriori</a:t>
                      </a:r>
                      <a:r>
                        <a:rPr lang="en-US" sz="2000" dirty="0">
                          <a:solidFill>
                            <a:srgbClr val="000000"/>
                          </a:solidFill>
                          <a:effectLst/>
                        </a:rPr>
                        <a:t> algorithm</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r h="1300260">
                <a:tc>
                  <a:txBody>
                    <a:bodyPr/>
                    <a:lstStyle/>
                    <a:p>
                      <a:r>
                        <a:rPr lang="en-US" sz="2000">
                          <a:solidFill>
                            <a:srgbClr val="000000"/>
                          </a:solidFill>
                          <a:effectLst/>
                        </a:rPr>
                        <a:t>Semi-Supervised Learning</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a:solidFill>
                            <a:srgbClr val="000000"/>
                          </a:solidFill>
                          <a:effectLst/>
                        </a:rPr>
                        <a:t>Classification, Regression</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r>
                        <a:rPr lang="en-US" sz="2000" dirty="0">
                          <a:solidFill>
                            <a:srgbClr val="000000"/>
                          </a:solidFill>
                          <a:effectLst/>
                        </a:rPr>
                        <a:t>Self training, Semi-supervised Support Vector Machines (S3VMs)</a:t>
                      </a:r>
                    </a:p>
                  </a:txBody>
                  <a:tcPr marL="0" marR="0" marT="0" marB="0" anchor="ctr">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254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Three Categories of Techniques for Machine </a:t>
            </a:r>
            <a:r>
              <a:rPr lang="en-US" dirty="0" smtClean="0"/>
              <a:t>Learning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Classification:</a:t>
            </a:r>
            <a:r>
              <a:rPr lang="en-US" dirty="0"/>
              <a:t> Gmail uses a machine learning technique called classification to designate if an email is spam or not, based on the data of an email: the sender, recipients, subject, and message body. Classification takes a set of data with known labels and learns how to label new records based on that information.</a:t>
            </a:r>
          </a:p>
          <a:p>
            <a:r>
              <a:rPr lang="en-US" b="1" dirty="0"/>
              <a:t>Clustering:</a:t>
            </a:r>
            <a:r>
              <a:rPr lang="en-US" dirty="0"/>
              <a:t> Google News uses a technique called clustering to group news articles into different categories, based on title and content. Clustering algorithms discover groupings that occur in collections of data.</a:t>
            </a:r>
          </a:p>
          <a:p>
            <a:r>
              <a:rPr lang="en-US" b="1" dirty="0"/>
              <a:t>Collaborative Filtering:</a:t>
            </a:r>
            <a:r>
              <a:rPr lang="en-US" dirty="0"/>
              <a:t> Amazon uses a machine learning technique called collaborative filtering (commonly referred to as recommendation), to determine which products users will like based on their history and similarity to other users</a:t>
            </a:r>
            <a:r>
              <a:rPr lang="en-US" dirty="0" smtClean="0"/>
              <a:t>.</a:t>
            </a:r>
            <a:endParaRPr lang="en-US" dirty="0"/>
          </a:p>
        </p:txBody>
      </p:sp>
    </p:spTree>
    <p:extLst>
      <p:ext uri="{BB962C8B-B14F-4D97-AF65-F5344CB8AC3E}">
        <p14:creationId xmlns:p14="http://schemas.microsoft.com/office/powerpoint/2010/main" val="2467131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625</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Machine Learning Basics</vt:lpstr>
      <vt:lpstr>Machine Learning</vt:lpstr>
      <vt:lpstr>ML Algorithms</vt:lpstr>
      <vt:lpstr>Supervised Learning</vt:lpstr>
      <vt:lpstr>Unsupervised Learning</vt:lpstr>
      <vt:lpstr>Reinforcement Learning</vt:lpstr>
      <vt:lpstr>Examples of Machine Learning</vt:lpstr>
      <vt:lpstr>ML Model and Problems</vt:lpstr>
      <vt:lpstr>Three Categories of Techniques for Machine Learning</vt:lpstr>
      <vt:lpstr>Classification</vt:lpstr>
      <vt:lpstr>Cont..</vt:lpstr>
      <vt:lpstr>Clustering</vt:lpstr>
      <vt:lpstr>Cont..</vt:lpstr>
      <vt:lpstr>Collaborative Filtering</vt:lpstr>
      <vt:lpstr>Cont…</vt:lpstr>
      <vt:lpstr>Decision Trees   Part of Classification Algorithms</vt:lpstr>
      <vt:lpstr>Cont…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Basics</dc:title>
  <dc:creator>nitin</dc:creator>
  <cp:lastModifiedBy>nitin</cp:lastModifiedBy>
  <cp:revision>26</cp:revision>
  <dcterms:created xsi:type="dcterms:W3CDTF">2017-06-02T12:15:55Z</dcterms:created>
  <dcterms:modified xsi:type="dcterms:W3CDTF">2017-06-28T10:20:52Z</dcterms:modified>
</cp:coreProperties>
</file>