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59"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43"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4956D0-6981-4D68-BFA8-6AC49468B045}"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3CD90-78B7-4644-B94A-BB2EAB737387}" type="slidenum">
              <a:rPr lang="en-US" smtClean="0"/>
              <a:t>‹#›</a:t>
            </a:fld>
            <a:endParaRPr lang="en-US"/>
          </a:p>
        </p:txBody>
      </p:sp>
    </p:spTree>
    <p:extLst>
      <p:ext uri="{BB962C8B-B14F-4D97-AF65-F5344CB8AC3E}">
        <p14:creationId xmlns:p14="http://schemas.microsoft.com/office/powerpoint/2010/main" val="160710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4956D0-6981-4D68-BFA8-6AC49468B045}"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3CD90-78B7-4644-B94A-BB2EAB737387}" type="slidenum">
              <a:rPr lang="en-US" smtClean="0"/>
              <a:t>‹#›</a:t>
            </a:fld>
            <a:endParaRPr lang="en-US"/>
          </a:p>
        </p:txBody>
      </p:sp>
    </p:spTree>
    <p:extLst>
      <p:ext uri="{BB962C8B-B14F-4D97-AF65-F5344CB8AC3E}">
        <p14:creationId xmlns:p14="http://schemas.microsoft.com/office/powerpoint/2010/main" val="393687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4956D0-6981-4D68-BFA8-6AC49468B045}"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3CD90-78B7-4644-B94A-BB2EAB737387}" type="slidenum">
              <a:rPr lang="en-US" smtClean="0"/>
              <a:t>‹#›</a:t>
            </a:fld>
            <a:endParaRPr lang="en-US"/>
          </a:p>
        </p:txBody>
      </p:sp>
    </p:spTree>
    <p:extLst>
      <p:ext uri="{BB962C8B-B14F-4D97-AF65-F5344CB8AC3E}">
        <p14:creationId xmlns:p14="http://schemas.microsoft.com/office/powerpoint/2010/main" val="375950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4956D0-6981-4D68-BFA8-6AC49468B045}"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3CD90-78B7-4644-B94A-BB2EAB737387}" type="slidenum">
              <a:rPr lang="en-US" smtClean="0"/>
              <a:t>‹#›</a:t>
            </a:fld>
            <a:endParaRPr lang="en-US"/>
          </a:p>
        </p:txBody>
      </p:sp>
    </p:spTree>
    <p:extLst>
      <p:ext uri="{BB962C8B-B14F-4D97-AF65-F5344CB8AC3E}">
        <p14:creationId xmlns:p14="http://schemas.microsoft.com/office/powerpoint/2010/main" val="411913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4956D0-6981-4D68-BFA8-6AC49468B045}"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3CD90-78B7-4644-B94A-BB2EAB737387}" type="slidenum">
              <a:rPr lang="en-US" smtClean="0"/>
              <a:t>‹#›</a:t>
            </a:fld>
            <a:endParaRPr lang="en-US"/>
          </a:p>
        </p:txBody>
      </p:sp>
    </p:spTree>
    <p:extLst>
      <p:ext uri="{BB962C8B-B14F-4D97-AF65-F5344CB8AC3E}">
        <p14:creationId xmlns:p14="http://schemas.microsoft.com/office/powerpoint/2010/main" val="31546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4956D0-6981-4D68-BFA8-6AC49468B045}"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3CD90-78B7-4644-B94A-BB2EAB737387}" type="slidenum">
              <a:rPr lang="en-US" smtClean="0"/>
              <a:t>‹#›</a:t>
            </a:fld>
            <a:endParaRPr lang="en-US"/>
          </a:p>
        </p:txBody>
      </p:sp>
    </p:spTree>
    <p:extLst>
      <p:ext uri="{BB962C8B-B14F-4D97-AF65-F5344CB8AC3E}">
        <p14:creationId xmlns:p14="http://schemas.microsoft.com/office/powerpoint/2010/main" val="266508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4956D0-6981-4D68-BFA8-6AC49468B045}" type="datetimeFigureOut">
              <a:rPr lang="en-US" smtClean="0"/>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3CD90-78B7-4644-B94A-BB2EAB737387}" type="slidenum">
              <a:rPr lang="en-US" smtClean="0"/>
              <a:t>‹#›</a:t>
            </a:fld>
            <a:endParaRPr lang="en-US"/>
          </a:p>
        </p:txBody>
      </p:sp>
    </p:spTree>
    <p:extLst>
      <p:ext uri="{BB962C8B-B14F-4D97-AF65-F5344CB8AC3E}">
        <p14:creationId xmlns:p14="http://schemas.microsoft.com/office/powerpoint/2010/main" val="48093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4956D0-6981-4D68-BFA8-6AC49468B045}"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3CD90-78B7-4644-B94A-BB2EAB737387}" type="slidenum">
              <a:rPr lang="en-US" smtClean="0"/>
              <a:t>‹#›</a:t>
            </a:fld>
            <a:endParaRPr lang="en-US"/>
          </a:p>
        </p:txBody>
      </p:sp>
    </p:spTree>
    <p:extLst>
      <p:ext uri="{BB962C8B-B14F-4D97-AF65-F5344CB8AC3E}">
        <p14:creationId xmlns:p14="http://schemas.microsoft.com/office/powerpoint/2010/main" val="123691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956D0-6981-4D68-BFA8-6AC49468B045}" type="datetimeFigureOut">
              <a:rPr lang="en-US" smtClean="0"/>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3CD90-78B7-4644-B94A-BB2EAB737387}" type="slidenum">
              <a:rPr lang="en-US" smtClean="0"/>
              <a:t>‹#›</a:t>
            </a:fld>
            <a:endParaRPr lang="en-US"/>
          </a:p>
        </p:txBody>
      </p:sp>
    </p:spTree>
    <p:extLst>
      <p:ext uri="{BB962C8B-B14F-4D97-AF65-F5344CB8AC3E}">
        <p14:creationId xmlns:p14="http://schemas.microsoft.com/office/powerpoint/2010/main" val="23941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4956D0-6981-4D68-BFA8-6AC49468B045}"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3CD90-78B7-4644-B94A-BB2EAB737387}" type="slidenum">
              <a:rPr lang="en-US" smtClean="0"/>
              <a:t>‹#›</a:t>
            </a:fld>
            <a:endParaRPr lang="en-US"/>
          </a:p>
        </p:txBody>
      </p:sp>
    </p:spTree>
    <p:extLst>
      <p:ext uri="{BB962C8B-B14F-4D97-AF65-F5344CB8AC3E}">
        <p14:creationId xmlns:p14="http://schemas.microsoft.com/office/powerpoint/2010/main" val="86813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4956D0-6981-4D68-BFA8-6AC49468B045}"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3CD90-78B7-4644-B94A-BB2EAB737387}" type="slidenum">
              <a:rPr lang="en-US" smtClean="0"/>
              <a:t>‹#›</a:t>
            </a:fld>
            <a:endParaRPr lang="en-US"/>
          </a:p>
        </p:txBody>
      </p:sp>
    </p:spTree>
    <p:extLst>
      <p:ext uri="{BB962C8B-B14F-4D97-AF65-F5344CB8AC3E}">
        <p14:creationId xmlns:p14="http://schemas.microsoft.com/office/powerpoint/2010/main" val="3071194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956D0-6981-4D68-BFA8-6AC49468B045}" type="datetimeFigureOut">
              <a:rPr lang="en-US" smtClean="0"/>
              <a:t>3/28/2018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3CD90-78B7-4644-B94A-BB2EAB737387}" type="slidenum">
              <a:rPr lang="en-US" smtClean="0"/>
              <a:t>‹#›</a:t>
            </a:fld>
            <a:endParaRPr lang="en-US"/>
          </a:p>
        </p:txBody>
      </p:sp>
    </p:spTree>
    <p:extLst>
      <p:ext uri="{BB962C8B-B14F-4D97-AF65-F5344CB8AC3E}">
        <p14:creationId xmlns:p14="http://schemas.microsoft.com/office/powerpoint/2010/main" val="2889895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Outline_of_machine_learning#What_type_of_thing_is_machine_learning.3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machinelearningmastery.com/a-tour-of-machine-learning-algorith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a:t>
            </a:r>
            <a:r>
              <a:rPr lang="en-US" dirty="0" err="1" smtClean="0"/>
              <a:t>Alogrithms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033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
            </a:r>
            <a:r>
              <a:rPr lang="en-US" dirty="0"/>
              <a:t>styles in machine learning algorithms</a:t>
            </a:r>
          </a:p>
        </p:txBody>
      </p:sp>
      <p:sp>
        <p:nvSpPr>
          <p:cNvPr id="3" name="Content Placeholder 2"/>
          <p:cNvSpPr>
            <a:spLocks noGrp="1"/>
          </p:cNvSpPr>
          <p:nvPr>
            <p:ph idx="1"/>
          </p:nvPr>
        </p:nvSpPr>
        <p:spPr/>
        <p:txBody>
          <a:bodyPr/>
          <a:lstStyle/>
          <a:p>
            <a:r>
              <a:rPr lang="en-US" dirty="0" smtClean="0"/>
              <a:t>Supervised Learning</a:t>
            </a:r>
          </a:p>
          <a:p>
            <a:r>
              <a:rPr lang="en-US" dirty="0" smtClean="0"/>
              <a:t>Unsupervised Learning</a:t>
            </a:r>
          </a:p>
          <a:p>
            <a:r>
              <a:rPr lang="en-US" dirty="0" smtClean="0"/>
              <a:t>Semi-Supervised Learning</a:t>
            </a:r>
            <a:endParaRPr lang="en-US" dirty="0"/>
          </a:p>
        </p:txBody>
      </p:sp>
    </p:spTree>
    <p:extLst>
      <p:ext uri="{BB962C8B-B14F-4D97-AF65-F5344CB8AC3E}">
        <p14:creationId xmlns:p14="http://schemas.microsoft.com/office/powerpoint/2010/main" val="246975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Supervised Machine </a:t>
            </a:r>
            <a:r>
              <a:rPr lang="en-US" b="1" dirty="0" smtClean="0"/>
              <a:t>Learning</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The majority of practical machine learning uses supervised learning.</a:t>
            </a:r>
          </a:p>
          <a:p>
            <a:pPr fontAlgn="base"/>
            <a:r>
              <a:rPr lang="en-US" dirty="0"/>
              <a:t>Supervised learning is where you have input variables (x) and an output variable (Y) and you use an algorithm to learn the mapping function from the input to the output.</a:t>
            </a:r>
          </a:p>
          <a:p>
            <a:pPr marL="457200" lvl="1" indent="0" fontAlgn="base">
              <a:buNone/>
            </a:pPr>
            <a:r>
              <a:rPr lang="en-US" dirty="0" smtClean="0"/>
              <a:t>	Y </a:t>
            </a:r>
            <a:r>
              <a:rPr lang="en-US" dirty="0"/>
              <a:t>= f(X)</a:t>
            </a:r>
          </a:p>
          <a:p>
            <a:pPr fontAlgn="base"/>
            <a:r>
              <a:rPr lang="en-US" dirty="0"/>
              <a:t>The goal is to approximate the mapping function so well that when you have new input data (x) that you can predict the output variables (Y) for that data.</a:t>
            </a:r>
          </a:p>
          <a:p>
            <a:r>
              <a:rPr lang="en-US" dirty="0"/>
              <a:t>It is called supervised learning because the process of an algorithm learning from the training dataset can be thought of as a teacher supervising the learning process. We know the correct answers, the algorithm iteratively makes predictions on the training data and is corrected by the teacher. Learning stops when the algorithm achieves an acceptable level of performance.</a:t>
            </a:r>
            <a:endParaRPr lang="en-US" dirty="0"/>
          </a:p>
        </p:txBody>
      </p:sp>
    </p:spTree>
    <p:extLst>
      <p:ext uri="{BB962C8B-B14F-4D97-AF65-F5344CB8AC3E}">
        <p14:creationId xmlns:p14="http://schemas.microsoft.com/office/powerpoint/2010/main" val="11135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Supervised Learning Division</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Supervised learning problems can be further grouped into regression and classification </a:t>
            </a:r>
            <a:r>
              <a:rPr lang="en-US" dirty="0" smtClean="0"/>
              <a:t>problems</a:t>
            </a:r>
          </a:p>
          <a:p>
            <a:pPr fontAlgn="base"/>
            <a:r>
              <a:rPr lang="en-US" b="1" dirty="0"/>
              <a:t>Classification</a:t>
            </a:r>
            <a:r>
              <a:rPr lang="en-US" dirty="0"/>
              <a:t>: A classification problem is when the output variable is a category, such as “red” or “blue” or “disease” and “no disease”.</a:t>
            </a:r>
          </a:p>
          <a:p>
            <a:pPr fontAlgn="base"/>
            <a:r>
              <a:rPr lang="en-US" b="1" dirty="0"/>
              <a:t>Regression</a:t>
            </a:r>
            <a:r>
              <a:rPr lang="en-US" dirty="0"/>
              <a:t>: A regression problem is when the output variable is a real value, such as “dollars” or “weight”.</a:t>
            </a:r>
          </a:p>
          <a:p>
            <a:pPr marL="0" indent="0" fontAlgn="base">
              <a:buNone/>
            </a:pPr>
            <a:r>
              <a:rPr lang="en-US" dirty="0"/>
              <a:t>Some common types of problems built on top of classification and regression include recommendation and time series prediction respectively.</a:t>
            </a:r>
          </a:p>
          <a:p>
            <a:pPr marL="0" indent="0" fontAlgn="base">
              <a:buNone/>
            </a:pPr>
            <a:r>
              <a:rPr lang="en-US" dirty="0" smtClean="0"/>
              <a:t>Some </a:t>
            </a:r>
            <a:r>
              <a:rPr lang="en-US" dirty="0"/>
              <a:t>popular examples of supervised machine learning algorithms are:</a:t>
            </a:r>
          </a:p>
          <a:p>
            <a:pPr fontAlgn="base"/>
            <a:r>
              <a:rPr lang="en-US" dirty="0"/>
              <a:t>Linear regression for regression problems.</a:t>
            </a:r>
          </a:p>
          <a:p>
            <a:pPr fontAlgn="base"/>
            <a:r>
              <a:rPr lang="en-US" dirty="0"/>
              <a:t>Random forest for classification and regression problems.</a:t>
            </a:r>
          </a:p>
          <a:p>
            <a:pPr fontAlgn="base"/>
            <a:r>
              <a:rPr lang="en-US" dirty="0"/>
              <a:t>Support vector machines for classification problems</a:t>
            </a:r>
            <a:r>
              <a:rPr lang="en-US" dirty="0" smtClean="0"/>
              <a:t>.</a:t>
            </a:r>
            <a:endParaRPr lang="en-US" dirty="0"/>
          </a:p>
        </p:txBody>
      </p:sp>
    </p:spTree>
    <p:extLst>
      <p:ext uri="{BB962C8B-B14F-4D97-AF65-F5344CB8AC3E}">
        <p14:creationId xmlns:p14="http://schemas.microsoft.com/office/powerpoint/2010/main" val="293034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Unsupervised Machine </a:t>
            </a:r>
            <a:r>
              <a:rPr lang="en-US" b="1" dirty="0" smtClean="0"/>
              <a:t>Learning</a:t>
            </a:r>
            <a:endParaRPr lang="en-US" dirty="0"/>
          </a:p>
        </p:txBody>
      </p:sp>
      <p:sp>
        <p:nvSpPr>
          <p:cNvPr id="3" name="Content Placeholder 2"/>
          <p:cNvSpPr>
            <a:spLocks noGrp="1"/>
          </p:cNvSpPr>
          <p:nvPr>
            <p:ph idx="1"/>
          </p:nvPr>
        </p:nvSpPr>
        <p:spPr/>
        <p:txBody>
          <a:bodyPr/>
          <a:lstStyle/>
          <a:p>
            <a:r>
              <a:rPr lang="en-US" dirty="0"/>
              <a:t>Unsupervised learning is where you only have input data (X) and no corresponding output variables</a:t>
            </a:r>
            <a:r>
              <a:rPr lang="en-US" dirty="0" smtClean="0"/>
              <a:t>.</a:t>
            </a:r>
          </a:p>
          <a:p>
            <a:r>
              <a:rPr lang="en-US" dirty="0"/>
              <a:t>The goal for unsupervised learning is to model the underlying structure or distribution in the data in order to learn more about the data</a:t>
            </a:r>
            <a:r>
              <a:rPr lang="en-US" dirty="0" smtClean="0"/>
              <a:t>.</a:t>
            </a:r>
          </a:p>
          <a:p>
            <a:r>
              <a:rPr lang="en-US" dirty="0"/>
              <a:t>These are called unsupervised learning because unlike supervised learning above there is no correct answers and there is no teacher. Algorithms are left to their own devises to discover and present the interesting structure in the data.</a:t>
            </a:r>
            <a:endParaRPr lang="en-US" dirty="0"/>
          </a:p>
        </p:txBody>
      </p:sp>
    </p:spTree>
    <p:extLst>
      <p:ext uri="{BB962C8B-B14F-4D97-AF65-F5344CB8AC3E}">
        <p14:creationId xmlns:p14="http://schemas.microsoft.com/office/powerpoint/2010/main" val="110254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Unsupervised </a:t>
            </a:r>
            <a:r>
              <a:rPr lang="en-US" b="1" dirty="0" smtClean="0"/>
              <a:t>Learning Division</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Unsupervised learning problems can be further grouped into clustering and association problems.</a:t>
            </a:r>
          </a:p>
          <a:p>
            <a:pPr fontAlgn="base"/>
            <a:r>
              <a:rPr lang="en-US" b="1" dirty="0"/>
              <a:t>Clustering</a:t>
            </a:r>
            <a:r>
              <a:rPr lang="en-US" dirty="0"/>
              <a:t>: A clustering problem is where you want to discover the inherent groupings in the data, such as grouping customers by purchasing behavior.</a:t>
            </a:r>
          </a:p>
          <a:p>
            <a:pPr fontAlgn="base"/>
            <a:r>
              <a:rPr lang="en-US" b="1" dirty="0" smtClean="0"/>
              <a:t>Association (Collaborative Filtering)</a:t>
            </a:r>
            <a:r>
              <a:rPr lang="en-US" dirty="0" smtClean="0"/>
              <a:t>: </a:t>
            </a:r>
            <a:r>
              <a:rPr lang="en-US" dirty="0"/>
              <a:t> An association rule learning problem is where you want to discover rules that describe large portions of your data, such as people that buy X also tend to buy Y.</a:t>
            </a:r>
          </a:p>
          <a:p>
            <a:pPr marL="0" indent="0" fontAlgn="base">
              <a:buNone/>
            </a:pPr>
            <a:r>
              <a:rPr lang="en-US" dirty="0"/>
              <a:t>Some popular examples of unsupervised learning algorithms are:</a:t>
            </a:r>
          </a:p>
          <a:p>
            <a:pPr fontAlgn="base"/>
            <a:r>
              <a:rPr lang="en-US" dirty="0"/>
              <a:t>k-means for clustering problems.</a:t>
            </a:r>
          </a:p>
          <a:p>
            <a:pPr fontAlgn="base"/>
            <a:r>
              <a:rPr lang="en-US" dirty="0" err="1"/>
              <a:t>Apriori</a:t>
            </a:r>
            <a:r>
              <a:rPr lang="en-US" dirty="0"/>
              <a:t> algorithm for association rule learning problems.</a:t>
            </a:r>
          </a:p>
          <a:p>
            <a:endParaRPr lang="en-US" dirty="0"/>
          </a:p>
        </p:txBody>
      </p:sp>
    </p:spTree>
    <p:extLst>
      <p:ext uri="{BB962C8B-B14F-4D97-AF65-F5344CB8AC3E}">
        <p14:creationId xmlns:p14="http://schemas.microsoft.com/office/powerpoint/2010/main" val="347331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Semi-Supervised Machine </a:t>
            </a:r>
            <a:r>
              <a:rPr lang="en-US" b="1" dirty="0" smtClean="0"/>
              <a:t>Learning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Problems where you have a large amount of input data (X) and only some of the data is labeled (Y) are called semi-supervised learning problems</a:t>
            </a:r>
            <a:r>
              <a:rPr lang="en-US" dirty="0" smtClean="0"/>
              <a:t>.</a:t>
            </a:r>
          </a:p>
          <a:p>
            <a:pPr fontAlgn="base"/>
            <a:r>
              <a:rPr lang="en-US" dirty="0"/>
              <a:t>These problems sit in between both supervised and unsupervised learning.</a:t>
            </a:r>
          </a:p>
          <a:p>
            <a:pPr fontAlgn="base"/>
            <a:r>
              <a:rPr lang="en-US" dirty="0"/>
              <a:t>A good example is a photo archive where only some of the images are labeled, (e.g. dog, cat, person) and the majority are unlabeled.</a:t>
            </a:r>
          </a:p>
          <a:p>
            <a:r>
              <a:rPr lang="en-US" dirty="0"/>
              <a:t>Many real world machine learning problems fall into this area. This is because it can be expensive or time-consuming to label data as it may require access to domain experts. Whereas unlabeled data is cheap and easy to collect and store</a:t>
            </a:r>
            <a:r>
              <a:rPr lang="en-US" dirty="0" smtClean="0"/>
              <a:t>.</a:t>
            </a:r>
          </a:p>
          <a:p>
            <a:pPr fontAlgn="base"/>
            <a:r>
              <a:rPr lang="en-US" dirty="0"/>
              <a:t>You can use unsupervised learning techniques to discover and learn the structure in the input variables.</a:t>
            </a:r>
          </a:p>
          <a:p>
            <a:pPr fontAlgn="base"/>
            <a:r>
              <a:rPr lang="en-US" dirty="0"/>
              <a:t>You can also use supervised learning techniques to make best guess predictions for the unlabeled data, feed that data back into the supervised learning algorithm as training data and use the model to make predictions on new unseen data</a:t>
            </a:r>
            <a:r>
              <a:rPr lang="en-US" dirty="0" smtClean="0"/>
              <a:t>.</a:t>
            </a:r>
            <a:endParaRPr lang="en-US" dirty="0"/>
          </a:p>
        </p:txBody>
      </p:sp>
    </p:spTree>
    <p:extLst>
      <p:ext uri="{BB962C8B-B14F-4D97-AF65-F5344CB8AC3E}">
        <p14:creationId xmlns:p14="http://schemas.microsoft.com/office/powerpoint/2010/main" val="223701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good link</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https://en.wikipedia.org/wiki/Outline_of_machine_learning#What_type_of_thing_is_machine_learning.3F</a:t>
            </a:r>
            <a:endParaRPr lang="en-US" dirty="0" smtClean="0"/>
          </a:p>
          <a:p>
            <a:pPr marL="0" indent="0">
              <a:buNone/>
            </a:pPr>
            <a:endParaRPr lang="en-US" dirty="0"/>
          </a:p>
        </p:txBody>
      </p:sp>
    </p:spTree>
    <p:extLst>
      <p:ext uri="{BB962C8B-B14F-4D97-AF65-F5344CB8AC3E}">
        <p14:creationId xmlns:p14="http://schemas.microsoft.com/office/powerpoint/2010/main" val="372571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http://machinelearningmastery.com/a-tour-of-machine-learning-algorithms/</a:t>
            </a:r>
            <a:endParaRPr lang="en-US" dirty="0" smtClean="0"/>
          </a:p>
          <a:p>
            <a:pPr marL="0" indent="0">
              <a:buNone/>
            </a:pPr>
            <a:endParaRPr lang="en-US" dirty="0"/>
          </a:p>
        </p:txBody>
      </p:sp>
    </p:spTree>
    <p:extLst>
      <p:ext uri="{BB962C8B-B14F-4D97-AF65-F5344CB8AC3E}">
        <p14:creationId xmlns:p14="http://schemas.microsoft.com/office/powerpoint/2010/main" val="1199081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301</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Machine Learning Alogrithms</vt:lpstr>
      <vt:lpstr>Learning styles in machine learning algorithms</vt:lpstr>
      <vt:lpstr>Supervised Machine Learning</vt:lpstr>
      <vt:lpstr>Supervised Learning Division</vt:lpstr>
      <vt:lpstr>Unsupervised Machine Learning</vt:lpstr>
      <vt:lpstr>Unsupervised Learning Division</vt:lpstr>
      <vt:lpstr>Semi-Supervised Machine Learning</vt:lpstr>
      <vt:lpstr>very good link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Alogrithms</dc:title>
  <dc:creator>nitin</dc:creator>
  <cp:lastModifiedBy>Kapse, Nitin(AWF)</cp:lastModifiedBy>
  <cp:revision>16</cp:revision>
  <dcterms:created xsi:type="dcterms:W3CDTF">2017-06-28T10:38:20Z</dcterms:created>
  <dcterms:modified xsi:type="dcterms:W3CDTF">2018-03-28T13:35:07Z</dcterms:modified>
</cp:coreProperties>
</file>