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5" r:id="rId4"/>
    <p:sldId id="273" r:id="rId5"/>
    <p:sldId id="274"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08D253-EDDB-4846-89B1-353D853DD610}"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237416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8D253-EDDB-4846-89B1-353D853DD610}"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303381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8D253-EDDB-4846-89B1-353D853DD610}"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352716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08D253-EDDB-4846-89B1-353D853DD610}"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45690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08D253-EDDB-4846-89B1-353D853DD610}"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21816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08D253-EDDB-4846-89B1-353D853DD610}"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135622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08D253-EDDB-4846-89B1-353D853DD610}" type="datetimeFigureOut">
              <a:rPr lang="en-US" smtClean="0"/>
              <a:t>6/28/2017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304754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08D253-EDDB-4846-89B1-353D853DD610}" type="datetimeFigureOut">
              <a:rPr lang="en-US" smtClean="0"/>
              <a:t>6/28/2017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306076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8D253-EDDB-4846-89B1-353D853DD610}" type="datetimeFigureOut">
              <a:rPr lang="en-US" smtClean="0"/>
              <a:t>6/28/2017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14628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8D253-EDDB-4846-89B1-353D853DD610}"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106436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8D253-EDDB-4846-89B1-353D853DD610}"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87E5B-4020-4915-8318-8CB21BC15C48}" type="slidenum">
              <a:rPr lang="en-US" smtClean="0"/>
              <a:t>‹#›</a:t>
            </a:fld>
            <a:endParaRPr lang="en-US"/>
          </a:p>
        </p:txBody>
      </p:sp>
    </p:spTree>
    <p:extLst>
      <p:ext uri="{BB962C8B-B14F-4D97-AF65-F5344CB8AC3E}">
        <p14:creationId xmlns:p14="http://schemas.microsoft.com/office/powerpoint/2010/main" val="8882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8D253-EDDB-4846-89B1-353D853DD610}" type="datetimeFigureOut">
              <a:rPr lang="en-US" smtClean="0"/>
              <a:t>6/28/2017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87E5B-4020-4915-8318-8CB21BC15C48}" type="slidenum">
              <a:rPr lang="en-US" smtClean="0"/>
              <a:t>‹#›</a:t>
            </a:fld>
            <a:endParaRPr lang="en-US"/>
          </a:p>
        </p:txBody>
      </p:sp>
    </p:spTree>
    <p:extLst>
      <p:ext uri="{BB962C8B-B14F-4D97-AF65-F5344CB8AC3E}">
        <p14:creationId xmlns:p14="http://schemas.microsoft.com/office/powerpoint/2010/main" val="111595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duonix.com/blog/software-development/learn-run-machine-learning-algorithms-using-spark/" TargetMode="External"/><Relationship Id="rId2" Type="http://schemas.openxmlformats.org/officeDocument/2006/relationships/hyperlink" Target="http://www.kdnuggets.com/2016/08/10-algorithms-machine-learning-engineers.html/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Supervised Learning</a:t>
            </a:r>
            <a:endParaRPr lang="en-US" dirty="0"/>
          </a:p>
        </p:txBody>
      </p:sp>
      <p:sp>
        <p:nvSpPr>
          <p:cNvPr id="3" name="Subtitle 2"/>
          <p:cNvSpPr>
            <a:spLocks noGrp="1"/>
          </p:cNvSpPr>
          <p:nvPr>
            <p:ph type="subTitle" idx="1"/>
          </p:nvPr>
        </p:nvSpPr>
        <p:spPr/>
        <p:txBody>
          <a:bodyPr/>
          <a:lstStyle/>
          <a:p>
            <a:r>
              <a:rPr lang="en-US" dirty="0" smtClean="0"/>
              <a:t>Nitin </a:t>
            </a:r>
            <a:r>
              <a:rPr lang="en-US" dirty="0" err="1" smtClean="0"/>
              <a:t>Kapse</a:t>
            </a:r>
            <a:endParaRPr lang="en-US" dirty="0"/>
          </a:p>
        </p:txBody>
      </p:sp>
    </p:spTree>
    <p:extLst>
      <p:ext uri="{BB962C8B-B14F-4D97-AF65-F5344CB8AC3E}">
        <p14:creationId xmlns:p14="http://schemas.microsoft.com/office/powerpoint/2010/main" val="1237028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images-1.medium.com/max/600/1*IBFIDn5MR6e9Yk1qslVoGA.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2071" y="364510"/>
            <a:ext cx="9431701" cy="6036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12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Least Squares Regression</a:t>
            </a:r>
          </a:p>
        </p:txBody>
      </p:sp>
      <p:sp>
        <p:nvSpPr>
          <p:cNvPr id="3" name="Content Placeholder 2"/>
          <p:cNvSpPr>
            <a:spLocks noGrp="1"/>
          </p:cNvSpPr>
          <p:nvPr>
            <p:ph idx="1"/>
          </p:nvPr>
        </p:nvSpPr>
        <p:spPr/>
        <p:txBody>
          <a:bodyPr/>
          <a:lstStyle/>
          <a:p>
            <a:r>
              <a:rPr lang="en-US" dirty="0"/>
              <a:t>Least squares is a method for performing linear regression. You can think of linear regression as the task of fitting a straight line through a set of points. There are multiple possible strategies to do this, and “ordinary least squares” strategy go like this — You can draw a line, and then for each of the data points, measure the vertical distance between the point and the line, and add these up; the fitted line would be the one where this sum of distances is as small as </a:t>
            </a:r>
            <a:r>
              <a:rPr lang="en-US" dirty="0" smtClean="0"/>
              <a:t>possible.</a:t>
            </a:r>
          </a:p>
          <a:p>
            <a:r>
              <a:rPr lang="en-US" dirty="0"/>
              <a:t>Linear refers the kind of model you are using to fit the data, while least squares refers to the kind of error metric you are minimizing over.</a:t>
            </a:r>
          </a:p>
        </p:txBody>
      </p:sp>
    </p:spTree>
    <p:extLst>
      <p:ext uri="{BB962C8B-B14F-4D97-AF65-F5344CB8AC3E}">
        <p14:creationId xmlns:p14="http://schemas.microsoft.com/office/powerpoint/2010/main" val="344735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cdn-images-1.medium.com/max/800/1*Sy_6ipmBh_21KD0_dds1H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0060" y="471220"/>
            <a:ext cx="9362363" cy="617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876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a:bodyPr>
          <a:lstStyle/>
          <a:p>
            <a:r>
              <a:rPr lang="en-US" dirty="0"/>
              <a:t>Logistic regression is a powerful statistical way of modeling a binomial outcome with one or more explanatory variables. It measures the relationship between the categorical dependent variable and one or more independent variables by estimating probabilities using a logistic function, which is the cumulative logistic distribution</a:t>
            </a:r>
            <a:r>
              <a:rPr lang="en-US" dirty="0" smtClean="0"/>
              <a:t>.</a:t>
            </a:r>
          </a:p>
          <a:p>
            <a:r>
              <a:rPr lang="en-US" dirty="0"/>
              <a:t>In general, regressions can be used in real-world applications such as:</a:t>
            </a:r>
          </a:p>
          <a:p>
            <a:pPr lvl="1"/>
            <a:r>
              <a:rPr lang="en-US" dirty="0"/>
              <a:t>Credit Scoring</a:t>
            </a:r>
          </a:p>
          <a:p>
            <a:pPr lvl="1"/>
            <a:r>
              <a:rPr lang="en-US" dirty="0"/>
              <a:t>Measuring the success rates of marketing campaigns</a:t>
            </a:r>
          </a:p>
          <a:p>
            <a:pPr lvl="1"/>
            <a:r>
              <a:rPr lang="en-US" dirty="0"/>
              <a:t>Predicting the revenues of a certain product</a:t>
            </a:r>
          </a:p>
          <a:p>
            <a:pPr lvl="1"/>
            <a:r>
              <a:rPr lang="en-US" dirty="0"/>
              <a:t>Is there going to be an earthquake on a particular day?</a:t>
            </a:r>
          </a:p>
          <a:p>
            <a:endParaRPr lang="en-US" dirty="0"/>
          </a:p>
        </p:txBody>
      </p:sp>
    </p:spTree>
    <p:extLst>
      <p:ext uri="{BB962C8B-B14F-4D97-AF65-F5344CB8AC3E}">
        <p14:creationId xmlns:p14="http://schemas.microsoft.com/office/powerpoint/2010/main" val="349682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cdn-images-1.medium.com/max/600/1*nsphNzg5aAtTWbI4jwKIt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275" y="462129"/>
            <a:ext cx="10014430" cy="5624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41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
        <p:nvSpPr>
          <p:cNvPr id="3" name="Content Placeholder 2"/>
          <p:cNvSpPr>
            <a:spLocks noGrp="1"/>
          </p:cNvSpPr>
          <p:nvPr>
            <p:ph idx="1"/>
          </p:nvPr>
        </p:nvSpPr>
        <p:spPr/>
        <p:txBody>
          <a:bodyPr>
            <a:normAutofit fontScale="85000" lnSpcReduction="20000"/>
          </a:bodyPr>
          <a:lstStyle/>
          <a:p>
            <a:r>
              <a:rPr lang="en-US" dirty="0"/>
              <a:t>SVM is binary classification algorithm. Given a set of points of 2 types in N dimensional place, SVM generates a (N — 1) dimensional </a:t>
            </a:r>
            <a:r>
              <a:rPr lang="en-US" dirty="0" err="1"/>
              <a:t>hyperlane</a:t>
            </a:r>
            <a:r>
              <a:rPr lang="en-US" dirty="0"/>
              <a:t> to separate those points into 2 groups. Say you have some points of 2 types in a paper which are linearly separable. SVM will find a straight line which separates those points into 2 types and situated as far as possible from all those points</a:t>
            </a:r>
            <a:r>
              <a:rPr lang="en-US" dirty="0" smtClean="0"/>
              <a:t>.</a:t>
            </a:r>
          </a:p>
          <a:p>
            <a:r>
              <a:rPr lang="en-US" dirty="0"/>
              <a:t>SVM are dependent on the decision planes concept that define the decision boundaries. The decision plane separates the object set consisting of distinct class memberships. A schematic example is illustrated below. In this, the objects belong to either RED or GREEN class. A boundary line of separation separates the RED and GREEN objects. Any new object that falls to the left is labeled as RED and it is labeled as GREEN if it falls to the left.</a:t>
            </a:r>
            <a:endParaRPr lang="en-US" dirty="0" smtClean="0"/>
          </a:p>
          <a:p>
            <a:r>
              <a:rPr lang="en-US" dirty="0"/>
              <a:t>In terms of scale, some of the biggest problems that have been solved using SVMs (with suitably modified implementations) are display advertising, human splice site recognition, image-based gender detection, large-scale image classification</a:t>
            </a:r>
          </a:p>
        </p:txBody>
      </p:sp>
    </p:spTree>
    <p:extLst>
      <p:ext uri="{BB962C8B-B14F-4D97-AF65-F5344CB8AC3E}">
        <p14:creationId xmlns:p14="http://schemas.microsoft.com/office/powerpoint/2010/main" val="326264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cdn-images-1.medium.com/max/600/1*3MU2_8mbRM2qhNz0tecvU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3833" y="665143"/>
            <a:ext cx="9016687" cy="565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10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smtClean="0"/>
              <a:t>Ensemble </a:t>
            </a:r>
            <a:r>
              <a:rPr lang="en-US" dirty="0"/>
              <a:t>methods are learning algorithms that construct a set of classifiers and then classify new data points by taking a weighted vote of their predictions. The original ensemble method is Bayesian averaging, but more recent algorithms include error-correcting output coding, bagging, and boosting.</a:t>
            </a:r>
          </a:p>
        </p:txBody>
      </p:sp>
    </p:spTree>
    <p:extLst>
      <p:ext uri="{BB962C8B-B14F-4D97-AF65-F5344CB8AC3E}">
        <p14:creationId xmlns:p14="http://schemas.microsoft.com/office/powerpoint/2010/main" val="137312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dn-images-1.medium.com/max/600/1*BKzn0JPoIJhob5g0j5xj5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9241" y="960215"/>
            <a:ext cx="9898681" cy="524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52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So how do ensemble methods work and why are they superior to individual models?</a:t>
            </a:r>
          </a:p>
          <a:p>
            <a:r>
              <a:rPr lang="en-US" dirty="0"/>
              <a:t>They average out biases: If you average a bunch of democratic-leaning polls and republican-leaning polls together, you will get an average something that isn’t leaning either way.</a:t>
            </a:r>
          </a:p>
          <a:p>
            <a:r>
              <a:rPr lang="en-US" dirty="0"/>
              <a:t>They reduce the variance: The aggregate opinion of a bunch of models is less noisy than the single opinion of one of the models. In finance, this is called diversification — a mixed portfolio of many stocks will be much less variable than just one of the stocks alone. This is why your models will be better with more data points rather than fewer.</a:t>
            </a:r>
          </a:p>
          <a:p>
            <a:r>
              <a:rPr lang="en-US" dirty="0"/>
              <a:t>They are unlikely to over-fit: If you have individual models that didn’t over-fit, and you are combining the predictions from each model in a simple way (average, weighted average, logistic regression), then there’s no room for over-fitting.</a:t>
            </a:r>
          </a:p>
          <a:p>
            <a:endParaRPr lang="en-US" dirty="0"/>
          </a:p>
        </p:txBody>
      </p:sp>
    </p:spTree>
    <p:extLst>
      <p:ext uri="{BB962C8B-B14F-4D97-AF65-F5344CB8AC3E}">
        <p14:creationId xmlns:p14="http://schemas.microsoft.com/office/powerpoint/2010/main" val="15061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lstStyle/>
          <a:p>
            <a:r>
              <a:rPr lang="en-US" dirty="0" smtClean="0"/>
              <a:t>Trying to predict unknown data attributes (outcomes) based on known attributes (predictors) for an entity</a:t>
            </a:r>
          </a:p>
          <a:p>
            <a:r>
              <a:rPr lang="en-US" dirty="0" smtClean="0"/>
              <a:t>Model built based on training data (past data) where outcomes and predictors are known</a:t>
            </a:r>
          </a:p>
          <a:p>
            <a:r>
              <a:rPr lang="en-US" dirty="0" smtClean="0"/>
              <a:t>Model used to predict future outcomes</a:t>
            </a:r>
          </a:p>
          <a:p>
            <a:pPr lvl="1"/>
            <a:r>
              <a:rPr lang="en-US" dirty="0" smtClean="0"/>
              <a:t>Regression (Continuous outcome values)</a:t>
            </a:r>
          </a:p>
          <a:p>
            <a:pPr lvl="1"/>
            <a:r>
              <a:rPr lang="en-US" dirty="0" smtClean="0"/>
              <a:t>Classification (outcome </a:t>
            </a:r>
            <a:r>
              <a:rPr lang="en-US" dirty="0" smtClean="0"/>
              <a:t>classes </a:t>
            </a:r>
            <a:r>
              <a:rPr lang="en-US" dirty="0" smtClean="0">
                <a:sym typeface="Wingdings" panose="05000000000000000000" pitchFamily="2" charset="2"/>
              </a:rPr>
              <a:t> It can binary or multiclass</a:t>
            </a:r>
            <a:r>
              <a:rPr lang="en-US" dirty="0" smtClean="0"/>
              <a:t>) </a:t>
            </a:r>
            <a:endParaRPr lang="en-US" dirty="0"/>
          </a:p>
        </p:txBody>
      </p:sp>
    </p:spTree>
    <p:extLst>
      <p:ext uri="{BB962C8B-B14F-4D97-AF65-F5344CB8AC3E}">
        <p14:creationId xmlns:p14="http://schemas.microsoft.com/office/powerpoint/2010/main" val="341777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a:t>
            </a:r>
            <a:r>
              <a:rPr lang="en-US" dirty="0" smtClean="0">
                <a:hlinkClick r:id="rId2"/>
              </a:rPr>
              <a:t>www.kdnuggets.com/2016/08/10-algorithms-machine-learning-engineers.html/1</a:t>
            </a:r>
            <a:endParaRPr lang="en-US" dirty="0" smtClean="0"/>
          </a:p>
          <a:p>
            <a:pPr marL="0" indent="0">
              <a:buNone/>
            </a:pPr>
            <a:r>
              <a:rPr lang="en-US" dirty="0">
                <a:hlinkClick r:id="rId3"/>
              </a:rPr>
              <a:t>https://www.eduonix.com/blog/software-development/learn-run-machine-learning-algorithms-using-spark</a:t>
            </a:r>
            <a:r>
              <a:rPr lang="en-US" dirty="0" smtClean="0">
                <a:hlinkClick r:id="rId3"/>
              </a:rPr>
              <a:t>/</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92958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Classification  </a:t>
            </a:r>
            <a:r>
              <a:rPr lang="en-US" dirty="0" smtClean="0">
                <a:sym typeface="Wingdings" panose="05000000000000000000" pitchFamily="2" charset="2"/>
              </a:rPr>
              <a:t> It take input (feature vectors) to predict the outcome</a:t>
            </a:r>
          </a:p>
          <a:p>
            <a:pPr lvl="1"/>
            <a:r>
              <a:rPr lang="en-US" dirty="0"/>
              <a:t>Binary </a:t>
            </a:r>
            <a:r>
              <a:rPr lang="en-US" dirty="0" smtClean="0"/>
              <a:t>classification:</a:t>
            </a:r>
          </a:p>
          <a:p>
            <a:pPr lvl="2"/>
            <a:r>
              <a:rPr lang="en-US" dirty="0" smtClean="0"/>
              <a:t>It  </a:t>
            </a:r>
            <a:r>
              <a:rPr lang="en-US" dirty="0"/>
              <a:t>is used when you have two distinct categories to predict. For example you can use it to predict if a transaction is fraudulent or not. </a:t>
            </a:r>
            <a:endParaRPr lang="en-US" dirty="0" smtClean="0"/>
          </a:p>
          <a:p>
            <a:pPr lvl="2"/>
            <a:r>
              <a:rPr lang="en-US" dirty="0"/>
              <a:t>Algorithms available in Spark for doing binary classification are </a:t>
            </a:r>
            <a:r>
              <a:rPr lang="en-US" b="1" dirty="0"/>
              <a:t>logistic regression</a:t>
            </a:r>
            <a:r>
              <a:rPr lang="en-US" dirty="0"/>
              <a:t>, </a:t>
            </a:r>
            <a:r>
              <a:rPr lang="en-US" b="1" dirty="0"/>
              <a:t>decision trees </a:t>
            </a:r>
            <a:r>
              <a:rPr lang="en-US" dirty="0"/>
              <a:t>and </a:t>
            </a:r>
            <a:r>
              <a:rPr lang="en-US" b="1" dirty="0"/>
              <a:t>random </a:t>
            </a:r>
            <a:r>
              <a:rPr lang="en-US" b="1" dirty="0" smtClean="0"/>
              <a:t>forests</a:t>
            </a:r>
            <a:r>
              <a:rPr lang="en-US" dirty="0" smtClean="0"/>
              <a:t>, </a:t>
            </a:r>
            <a:r>
              <a:rPr lang="en-US" b="1" dirty="0"/>
              <a:t>Linear support vector machines </a:t>
            </a:r>
            <a:r>
              <a:rPr lang="en-US" dirty="0"/>
              <a:t>(SVM)</a:t>
            </a:r>
            <a:endParaRPr lang="en-US" dirty="0" smtClean="0"/>
          </a:p>
          <a:p>
            <a:pPr lvl="1"/>
            <a:r>
              <a:rPr lang="en-US" dirty="0" smtClean="0"/>
              <a:t>Multiclass classification</a:t>
            </a:r>
          </a:p>
          <a:p>
            <a:pPr lvl="2"/>
            <a:r>
              <a:rPr lang="en-US" dirty="0" smtClean="0"/>
              <a:t>When </a:t>
            </a:r>
            <a:r>
              <a:rPr lang="en-US" dirty="0"/>
              <a:t>you have more than two distinct categories you use multiclass classification</a:t>
            </a:r>
            <a:r>
              <a:rPr lang="en-US" dirty="0" smtClean="0"/>
              <a:t>.</a:t>
            </a:r>
          </a:p>
          <a:p>
            <a:pPr lvl="2"/>
            <a:r>
              <a:rPr lang="en-US" dirty="0"/>
              <a:t>Available algorithms for multiclass classification are </a:t>
            </a:r>
            <a:r>
              <a:rPr lang="en-US" b="1" dirty="0"/>
              <a:t>logistic regression</a:t>
            </a:r>
            <a:r>
              <a:rPr lang="en-US" dirty="0"/>
              <a:t>, </a:t>
            </a:r>
            <a:r>
              <a:rPr lang="en-US" b="1" dirty="0"/>
              <a:t>decision trees</a:t>
            </a:r>
            <a:r>
              <a:rPr lang="en-US" dirty="0"/>
              <a:t>, </a:t>
            </a:r>
            <a:r>
              <a:rPr lang="en-US" b="1" dirty="0"/>
              <a:t>random forests </a:t>
            </a:r>
            <a:r>
              <a:rPr lang="en-US" dirty="0"/>
              <a:t>and </a:t>
            </a:r>
            <a:r>
              <a:rPr lang="en-US" b="1" dirty="0"/>
              <a:t>naive </a:t>
            </a:r>
            <a:r>
              <a:rPr lang="en-US" b="1" dirty="0" err="1"/>
              <a:t>bayes</a:t>
            </a:r>
            <a:r>
              <a:rPr lang="en-US" dirty="0"/>
              <a:t>. </a:t>
            </a:r>
            <a:endParaRPr lang="en-US" dirty="0" smtClean="0"/>
          </a:p>
          <a:p>
            <a:r>
              <a:rPr lang="en-US" dirty="0" smtClean="0"/>
              <a:t>Regression</a:t>
            </a:r>
          </a:p>
          <a:p>
            <a:pPr lvl="1"/>
            <a:r>
              <a:rPr lang="en-US" dirty="0" smtClean="0"/>
              <a:t>When </a:t>
            </a:r>
            <a:r>
              <a:rPr lang="en-US" dirty="0"/>
              <a:t>you would like to predict a continuous instead of binary variable you use linear regression. </a:t>
            </a:r>
            <a:endParaRPr lang="en-US" dirty="0" smtClean="0"/>
          </a:p>
          <a:p>
            <a:pPr lvl="1"/>
            <a:r>
              <a:rPr lang="en-US" dirty="0" smtClean="0"/>
              <a:t>Algorithms </a:t>
            </a:r>
            <a:r>
              <a:rPr lang="en-US" dirty="0"/>
              <a:t>available are </a:t>
            </a:r>
            <a:r>
              <a:rPr lang="en-US" b="1" dirty="0"/>
              <a:t>linear</a:t>
            </a:r>
            <a:r>
              <a:rPr lang="en-US" dirty="0"/>
              <a:t>, </a:t>
            </a:r>
            <a:r>
              <a:rPr lang="en-US" b="1" dirty="0"/>
              <a:t>ridge</a:t>
            </a:r>
            <a:r>
              <a:rPr lang="en-US" dirty="0"/>
              <a:t>, </a:t>
            </a:r>
            <a:r>
              <a:rPr lang="en-US" b="1" dirty="0"/>
              <a:t>lasso regression</a:t>
            </a:r>
            <a:r>
              <a:rPr lang="en-US" dirty="0"/>
              <a:t>, </a:t>
            </a:r>
            <a:r>
              <a:rPr lang="en-US" b="1" dirty="0"/>
              <a:t>decision trees </a:t>
            </a:r>
            <a:r>
              <a:rPr lang="en-US" dirty="0"/>
              <a:t>and </a:t>
            </a:r>
            <a:r>
              <a:rPr lang="en-US" b="1" dirty="0"/>
              <a:t>random forests</a:t>
            </a:r>
            <a:r>
              <a:rPr lang="en-US" dirty="0"/>
              <a:t>.</a:t>
            </a:r>
            <a:endParaRPr lang="en-US" dirty="0" smtClean="0"/>
          </a:p>
          <a:p>
            <a:pPr lvl="2"/>
            <a:endParaRPr lang="en-US" dirty="0"/>
          </a:p>
        </p:txBody>
      </p:sp>
    </p:spTree>
    <p:extLst>
      <p:ext uri="{BB962C8B-B14F-4D97-AF65-F5344CB8AC3E}">
        <p14:creationId xmlns:p14="http://schemas.microsoft.com/office/powerpoint/2010/main" val="5469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Process</a:t>
            </a:r>
            <a:endParaRPr lang="en-US" dirty="0"/>
          </a:p>
        </p:txBody>
      </p:sp>
      <p:pic>
        <p:nvPicPr>
          <p:cNvPr id="6" name="Content Placeholder 5"/>
          <p:cNvPicPr>
            <a:picLocks noGrp="1" noChangeAspect="1"/>
          </p:cNvPicPr>
          <p:nvPr>
            <p:ph idx="1"/>
          </p:nvPr>
        </p:nvPicPr>
        <p:blipFill>
          <a:blip r:embed="rId2"/>
          <a:stretch>
            <a:fillRect/>
          </a:stretch>
        </p:blipFill>
        <p:spPr>
          <a:xfrm>
            <a:off x="838200" y="1825624"/>
            <a:ext cx="10515600" cy="4620145"/>
          </a:xfrm>
          <a:prstGeom prst="rect">
            <a:avLst/>
          </a:prstGeom>
        </p:spPr>
      </p:pic>
    </p:spTree>
    <p:extLst>
      <p:ext uri="{BB962C8B-B14F-4D97-AF65-F5344CB8AC3E}">
        <p14:creationId xmlns:p14="http://schemas.microsoft.com/office/powerpoint/2010/main" val="205596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Historical Data contains both predictors and outcomes</a:t>
            </a:r>
          </a:p>
          <a:p>
            <a:r>
              <a:rPr lang="en-US" dirty="0" smtClean="0"/>
              <a:t>Split as training and testing data</a:t>
            </a:r>
          </a:p>
          <a:p>
            <a:r>
              <a:rPr lang="en-US" dirty="0" smtClean="0"/>
              <a:t>Training data is used to build the model</a:t>
            </a:r>
          </a:p>
          <a:p>
            <a:r>
              <a:rPr lang="en-US" dirty="0" smtClean="0"/>
              <a:t>Testing data is used to test the model</a:t>
            </a:r>
          </a:p>
          <a:p>
            <a:pPr lvl="1"/>
            <a:r>
              <a:rPr lang="en-US" dirty="0" smtClean="0"/>
              <a:t>Apply model on training data</a:t>
            </a:r>
          </a:p>
          <a:p>
            <a:pPr lvl="1"/>
            <a:r>
              <a:rPr lang="en-US" dirty="0" smtClean="0"/>
              <a:t>Predict the outcome</a:t>
            </a:r>
          </a:p>
          <a:p>
            <a:pPr lvl="1"/>
            <a:r>
              <a:rPr lang="en-US" dirty="0" smtClean="0"/>
              <a:t>Compare the outcome with the actual value</a:t>
            </a:r>
          </a:p>
          <a:p>
            <a:pPr lvl="1"/>
            <a:r>
              <a:rPr lang="en-US" dirty="0" smtClean="0"/>
              <a:t>Measure accuracy</a:t>
            </a:r>
          </a:p>
          <a:p>
            <a:r>
              <a:rPr lang="en-US" dirty="0" smtClean="0"/>
              <a:t>Training and Test fit best practices</a:t>
            </a:r>
          </a:p>
          <a:p>
            <a:pPr lvl="1"/>
            <a:r>
              <a:rPr lang="en-US" dirty="0" smtClean="0"/>
              <a:t>70-30 split</a:t>
            </a:r>
          </a:p>
          <a:p>
            <a:pPr lvl="1"/>
            <a:r>
              <a:rPr lang="en-US" dirty="0" smtClean="0"/>
              <a:t>Random selection of records. Should maintain data spread in both datasets</a:t>
            </a:r>
            <a:endParaRPr lang="en-US" dirty="0"/>
          </a:p>
        </p:txBody>
      </p:sp>
    </p:spTree>
    <p:extLst>
      <p:ext uri="{BB962C8B-B14F-4D97-AF65-F5344CB8AC3E}">
        <p14:creationId xmlns:p14="http://schemas.microsoft.com/office/powerpoint/2010/main" val="267038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Algorithms</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en-US" dirty="0"/>
              <a:t>Decision </a:t>
            </a:r>
            <a:r>
              <a:rPr lang="en-US" dirty="0" smtClean="0"/>
              <a:t>Trees</a:t>
            </a:r>
          </a:p>
          <a:p>
            <a:pPr marL="514350" indent="-514350">
              <a:buFont typeface="+mj-lt"/>
              <a:buAutoNum type="arabicParenR"/>
            </a:pPr>
            <a:r>
              <a:rPr lang="en-US" dirty="0"/>
              <a:t>Naïve Bayes </a:t>
            </a:r>
            <a:r>
              <a:rPr lang="en-US" dirty="0" smtClean="0"/>
              <a:t>Classification</a:t>
            </a:r>
          </a:p>
          <a:p>
            <a:pPr marL="514350" indent="-514350">
              <a:buFont typeface="+mj-lt"/>
              <a:buAutoNum type="arabicParenR"/>
            </a:pPr>
            <a:r>
              <a:rPr lang="en-US" dirty="0"/>
              <a:t>Ordinary Least Squares </a:t>
            </a:r>
            <a:r>
              <a:rPr lang="en-US" dirty="0" smtClean="0"/>
              <a:t>Regression (</a:t>
            </a:r>
            <a:r>
              <a:rPr lang="en-US" dirty="0" smtClean="0"/>
              <a:t>Alternate Least </a:t>
            </a:r>
            <a:r>
              <a:rPr lang="en-US" smtClean="0"/>
              <a:t>Squares [ALS]</a:t>
            </a:r>
            <a:r>
              <a:rPr lang="en-US" smtClean="0"/>
              <a:t>)</a:t>
            </a:r>
            <a:endParaRPr lang="en-US" dirty="0" smtClean="0"/>
          </a:p>
          <a:p>
            <a:pPr marL="514350" indent="-514350">
              <a:buFont typeface="+mj-lt"/>
              <a:buAutoNum type="arabicParenR"/>
            </a:pPr>
            <a:r>
              <a:rPr lang="en-US" dirty="0"/>
              <a:t>Logistic </a:t>
            </a:r>
            <a:r>
              <a:rPr lang="en-US" dirty="0" smtClean="0"/>
              <a:t>Regression</a:t>
            </a:r>
          </a:p>
          <a:p>
            <a:pPr marL="514350" indent="-514350">
              <a:buFont typeface="+mj-lt"/>
              <a:buAutoNum type="arabicParenR"/>
            </a:pPr>
            <a:r>
              <a:rPr lang="en-US" dirty="0"/>
              <a:t>Support Vector </a:t>
            </a:r>
            <a:r>
              <a:rPr lang="en-US" dirty="0" smtClean="0"/>
              <a:t>Machines</a:t>
            </a:r>
          </a:p>
          <a:p>
            <a:pPr marL="514350" indent="-514350">
              <a:buFont typeface="+mj-lt"/>
              <a:buAutoNum type="arabicParenR"/>
            </a:pPr>
            <a:r>
              <a:rPr lang="en-US" dirty="0" smtClean="0"/>
              <a:t>Ensemble </a:t>
            </a:r>
            <a:r>
              <a:rPr lang="en-US" dirty="0"/>
              <a:t>Methods</a:t>
            </a:r>
            <a:endParaRPr lang="en-US" dirty="0" smtClean="0"/>
          </a:p>
          <a:p>
            <a:pPr marL="0" indent="0">
              <a:buNone/>
            </a:pPr>
            <a:endParaRPr lang="en-US" dirty="0"/>
          </a:p>
        </p:txBody>
      </p:sp>
    </p:spTree>
    <p:extLst>
      <p:ext uri="{BB962C8B-B14F-4D97-AF65-F5344CB8AC3E}">
        <p14:creationId xmlns:p14="http://schemas.microsoft.com/office/powerpoint/2010/main" val="154492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r>
              <a:rPr lang="en-US" dirty="0"/>
              <a:t>A decision tree is a decision support tool that uses a tree-like graph or model of decisions and their possible consequences, including chance-event outcomes, resource costs, and utility</a:t>
            </a:r>
            <a:r>
              <a:rPr lang="en-US" dirty="0" smtClean="0"/>
              <a:t>.</a:t>
            </a:r>
          </a:p>
          <a:p>
            <a:r>
              <a:rPr lang="en-US" dirty="0"/>
              <a:t>From a business decision point of view, a decision tree is the minimum number of yes/no questions that one has to ask, to assess the probability of making a correct decision, most of the time. As a method, it allows you to approach the problem in a structured and systematic way to arrive at a logical conclusion.</a:t>
            </a:r>
          </a:p>
        </p:txBody>
      </p:sp>
    </p:spTree>
    <p:extLst>
      <p:ext uri="{BB962C8B-B14F-4D97-AF65-F5344CB8AC3E}">
        <p14:creationId xmlns:p14="http://schemas.microsoft.com/office/powerpoint/2010/main" val="80036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mages-1.medium.com/max/600/1*dUIGB4eoqXG4MdKsykvFKg.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8470" y="791570"/>
            <a:ext cx="9980223" cy="498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35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Classification</a:t>
            </a:r>
            <a:endParaRPr lang="en-US" dirty="0"/>
          </a:p>
        </p:txBody>
      </p:sp>
      <p:sp>
        <p:nvSpPr>
          <p:cNvPr id="3" name="Content Placeholder 2"/>
          <p:cNvSpPr>
            <a:spLocks noGrp="1"/>
          </p:cNvSpPr>
          <p:nvPr>
            <p:ph idx="1"/>
          </p:nvPr>
        </p:nvSpPr>
        <p:spPr/>
        <p:txBody>
          <a:bodyPr>
            <a:normAutofit/>
          </a:bodyPr>
          <a:lstStyle/>
          <a:p>
            <a:r>
              <a:rPr lang="en-US" dirty="0"/>
              <a:t>Naïve Bayes classifiers are a family of simple probabilistic classifiers based on applying Bayes’ theorem with strong (naïve) independence assumptions between the features. The featured image is the equation — with P(A|B) is posterior probability, P(B|A) is likelihood, </a:t>
            </a:r>
            <a:r>
              <a:rPr lang="en-US" dirty="0" smtClean="0"/>
              <a:t>P(A</a:t>
            </a:r>
            <a:r>
              <a:rPr lang="en-US" dirty="0"/>
              <a:t>) is class prior probability, and P(B) is predictor prior probability</a:t>
            </a:r>
            <a:r>
              <a:rPr lang="en-US" dirty="0" smtClean="0"/>
              <a:t>.</a:t>
            </a:r>
          </a:p>
          <a:p>
            <a:r>
              <a:rPr lang="en-US" dirty="0"/>
              <a:t>Some of real world examples are:</a:t>
            </a:r>
          </a:p>
          <a:p>
            <a:pPr lvl="1"/>
            <a:r>
              <a:rPr lang="en-US" dirty="0"/>
              <a:t>To mark an email as spam or not spam</a:t>
            </a:r>
          </a:p>
          <a:p>
            <a:pPr lvl="1"/>
            <a:r>
              <a:rPr lang="en-US" dirty="0"/>
              <a:t>Classify a news article about technology, politics, or sports</a:t>
            </a:r>
          </a:p>
          <a:p>
            <a:pPr lvl="1"/>
            <a:r>
              <a:rPr lang="en-US" dirty="0"/>
              <a:t>Check a piece of text expressing positive emotions, or negative emotions?</a:t>
            </a:r>
          </a:p>
          <a:p>
            <a:pPr lvl="1"/>
            <a:r>
              <a:rPr lang="en-US" dirty="0"/>
              <a:t>Used for face recognition software.</a:t>
            </a:r>
          </a:p>
          <a:p>
            <a:endParaRPr lang="en-US" dirty="0"/>
          </a:p>
        </p:txBody>
      </p:sp>
    </p:spTree>
    <p:extLst>
      <p:ext uri="{BB962C8B-B14F-4D97-AF65-F5344CB8AC3E}">
        <p14:creationId xmlns:p14="http://schemas.microsoft.com/office/powerpoint/2010/main" val="218181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652</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Supervised Learning</vt:lpstr>
      <vt:lpstr>Supervised Learning</vt:lpstr>
      <vt:lpstr>Cont…</vt:lpstr>
      <vt:lpstr>Supervised Learning Process</vt:lpstr>
      <vt:lpstr>Training and Testing Data</vt:lpstr>
      <vt:lpstr>Supervised Learning Algorithms</vt:lpstr>
      <vt:lpstr>Decision Tree</vt:lpstr>
      <vt:lpstr>PowerPoint Presentation</vt:lpstr>
      <vt:lpstr>Naïve Bayes Classification</vt:lpstr>
      <vt:lpstr>PowerPoint Presentation</vt:lpstr>
      <vt:lpstr>Ordinary Least Squares Regression</vt:lpstr>
      <vt:lpstr>PowerPoint Presentation</vt:lpstr>
      <vt:lpstr>Logistic Regression</vt:lpstr>
      <vt:lpstr>PowerPoint Presentation</vt:lpstr>
      <vt:lpstr>Support Vector Machines</vt:lpstr>
      <vt:lpstr>PowerPoint Presentation</vt:lpstr>
      <vt:lpstr>Ensemble Methods</vt:lpstr>
      <vt:lpstr>PowerPoint Presentation</vt:lpstr>
      <vt:lpstr>Ensemble Methods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nitin</dc:creator>
  <cp:lastModifiedBy>nitin</cp:lastModifiedBy>
  <cp:revision>29</cp:revision>
  <dcterms:created xsi:type="dcterms:W3CDTF">2017-06-02T12:20:59Z</dcterms:created>
  <dcterms:modified xsi:type="dcterms:W3CDTF">2017-06-28T10:27:03Z</dcterms:modified>
</cp:coreProperties>
</file>