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ACE269-6A3C-45B1-A34A-B3EB2C3E0B23}" type="datetimeFigureOut">
              <a:rPr lang="en-US" smtClean="0"/>
              <a:t>6/28/2017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7A700-D758-4062-9BF6-87EB0EA77213}" type="slidenum">
              <a:rPr lang="en-US" smtClean="0"/>
              <a:t>‹#›</a:t>
            </a:fld>
            <a:endParaRPr lang="en-US"/>
          </a:p>
        </p:txBody>
      </p:sp>
    </p:spTree>
    <p:extLst>
      <p:ext uri="{BB962C8B-B14F-4D97-AF65-F5344CB8AC3E}">
        <p14:creationId xmlns:p14="http://schemas.microsoft.com/office/powerpoint/2010/main" val="2388557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ACE269-6A3C-45B1-A34A-B3EB2C3E0B23}" type="datetimeFigureOut">
              <a:rPr lang="en-US" smtClean="0"/>
              <a:t>6/28/2017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7A700-D758-4062-9BF6-87EB0EA77213}" type="slidenum">
              <a:rPr lang="en-US" smtClean="0"/>
              <a:t>‹#›</a:t>
            </a:fld>
            <a:endParaRPr lang="en-US"/>
          </a:p>
        </p:txBody>
      </p:sp>
    </p:spTree>
    <p:extLst>
      <p:ext uri="{BB962C8B-B14F-4D97-AF65-F5344CB8AC3E}">
        <p14:creationId xmlns:p14="http://schemas.microsoft.com/office/powerpoint/2010/main" val="112121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ACE269-6A3C-45B1-A34A-B3EB2C3E0B23}" type="datetimeFigureOut">
              <a:rPr lang="en-US" smtClean="0"/>
              <a:t>6/28/2017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7A700-D758-4062-9BF6-87EB0EA77213}" type="slidenum">
              <a:rPr lang="en-US" smtClean="0"/>
              <a:t>‹#›</a:t>
            </a:fld>
            <a:endParaRPr lang="en-US"/>
          </a:p>
        </p:txBody>
      </p:sp>
    </p:spTree>
    <p:extLst>
      <p:ext uri="{BB962C8B-B14F-4D97-AF65-F5344CB8AC3E}">
        <p14:creationId xmlns:p14="http://schemas.microsoft.com/office/powerpoint/2010/main" val="127186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ACE269-6A3C-45B1-A34A-B3EB2C3E0B23}" type="datetimeFigureOut">
              <a:rPr lang="en-US" smtClean="0"/>
              <a:t>6/28/2017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7A700-D758-4062-9BF6-87EB0EA77213}" type="slidenum">
              <a:rPr lang="en-US" smtClean="0"/>
              <a:t>‹#›</a:t>
            </a:fld>
            <a:endParaRPr lang="en-US"/>
          </a:p>
        </p:txBody>
      </p:sp>
    </p:spTree>
    <p:extLst>
      <p:ext uri="{BB962C8B-B14F-4D97-AF65-F5344CB8AC3E}">
        <p14:creationId xmlns:p14="http://schemas.microsoft.com/office/powerpoint/2010/main" val="1162484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ACE269-6A3C-45B1-A34A-B3EB2C3E0B23}" type="datetimeFigureOut">
              <a:rPr lang="en-US" smtClean="0"/>
              <a:t>6/28/2017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7A700-D758-4062-9BF6-87EB0EA77213}" type="slidenum">
              <a:rPr lang="en-US" smtClean="0"/>
              <a:t>‹#›</a:t>
            </a:fld>
            <a:endParaRPr lang="en-US"/>
          </a:p>
        </p:txBody>
      </p:sp>
    </p:spTree>
    <p:extLst>
      <p:ext uri="{BB962C8B-B14F-4D97-AF65-F5344CB8AC3E}">
        <p14:creationId xmlns:p14="http://schemas.microsoft.com/office/powerpoint/2010/main" val="2364047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ACE269-6A3C-45B1-A34A-B3EB2C3E0B23}" type="datetimeFigureOut">
              <a:rPr lang="en-US" smtClean="0"/>
              <a:t>6/28/2017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37A700-D758-4062-9BF6-87EB0EA77213}" type="slidenum">
              <a:rPr lang="en-US" smtClean="0"/>
              <a:t>‹#›</a:t>
            </a:fld>
            <a:endParaRPr lang="en-US"/>
          </a:p>
        </p:txBody>
      </p:sp>
    </p:spTree>
    <p:extLst>
      <p:ext uri="{BB962C8B-B14F-4D97-AF65-F5344CB8AC3E}">
        <p14:creationId xmlns:p14="http://schemas.microsoft.com/office/powerpoint/2010/main" val="2377059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ACE269-6A3C-45B1-A34A-B3EB2C3E0B23}" type="datetimeFigureOut">
              <a:rPr lang="en-US" smtClean="0"/>
              <a:t>6/28/2017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37A700-D758-4062-9BF6-87EB0EA77213}" type="slidenum">
              <a:rPr lang="en-US" smtClean="0"/>
              <a:t>‹#›</a:t>
            </a:fld>
            <a:endParaRPr lang="en-US"/>
          </a:p>
        </p:txBody>
      </p:sp>
    </p:spTree>
    <p:extLst>
      <p:ext uri="{BB962C8B-B14F-4D97-AF65-F5344CB8AC3E}">
        <p14:creationId xmlns:p14="http://schemas.microsoft.com/office/powerpoint/2010/main" val="830054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ACE269-6A3C-45B1-A34A-B3EB2C3E0B23}" type="datetimeFigureOut">
              <a:rPr lang="en-US" smtClean="0"/>
              <a:t>6/28/2017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37A700-D758-4062-9BF6-87EB0EA77213}" type="slidenum">
              <a:rPr lang="en-US" smtClean="0"/>
              <a:t>‹#›</a:t>
            </a:fld>
            <a:endParaRPr lang="en-US"/>
          </a:p>
        </p:txBody>
      </p:sp>
    </p:spTree>
    <p:extLst>
      <p:ext uri="{BB962C8B-B14F-4D97-AF65-F5344CB8AC3E}">
        <p14:creationId xmlns:p14="http://schemas.microsoft.com/office/powerpoint/2010/main" val="4073245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ACE269-6A3C-45B1-A34A-B3EB2C3E0B23}" type="datetimeFigureOut">
              <a:rPr lang="en-US" smtClean="0"/>
              <a:t>6/28/2017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37A700-D758-4062-9BF6-87EB0EA77213}" type="slidenum">
              <a:rPr lang="en-US" smtClean="0"/>
              <a:t>‹#›</a:t>
            </a:fld>
            <a:endParaRPr lang="en-US"/>
          </a:p>
        </p:txBody>
      </p:sp>
    </p:spTree>
    <p:extLst>
      <p:ext uri="{BB962C8B-B14F-4D97-AF65-F5344CB8AC3E}">
        <p14:creationId xmlns:p14="http://schemas.microsoft.com/office/powerpoint/2010/main" val="865174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ACE269-6A3C-45B1-A34A-B3EB2C3E0B23}" type="datetimeFigureOut">
              <a:rPr lang="en-US" smtClean="0"/>
              <a:t>6/28/2017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37A700-D758-4062-9BF6-87EB0EA77213}" type="slidenum">
              <a:rPr lang="en-US" smtClean="0"/>
              <a:t>‹#›</a:t>
            </a:fld>
            <a:endParaRPr lang="en-US"/>
          </a:p>
        </p:txBody>
      </p:sp>
    </p:spTree>
    <p:extLst>
      <p:ext uri="{BB962C8B-B14F-4D97-AF65-F5344CB8AC3E}">
        <p14:creationId xmlns:p14="http://schemas.microsoft.com/office/powerpoint/2010/main" val="1770220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ACE269-6A3C-45B1-A34A-B3EB2C3E0B23}" type="datetimeFigureOut">
              <a:rPr lang="en-US" smtClean="0"/>
              <a:t>6/28/2017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37A700-D758-4062-9BF6-87EB0EA77213}" type="slidenum">
              <a:rPr lang="en-US" smtClean="0"/>
              <a:t>‹#›</a:t>
            </a:fld>
            <a:endParaRPr lang="en-US"/>
          </a:p>
        </p:txBody>
      </p:sp>
    </p:spTree>
    <p:extLst>
      <p:ext uri="{BB962C8B-B14F-4D97-AF65-F5344CB8AC3E}">
        <p14:creationId xmlns:p14="http://schemas.microsoft.com/office/powerpoint/2010/main" val="1414273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ACE269-6A3C-45B1-A34A-B3EB2C3E0B23}" type="datetimeFigureOut">
              <a:rPr lang="en-US" smtClean="0"/>
              <a:t>6/28/2017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37A700-D758-4062-9BF6-87EB0EA77213}" type="slidenum">
              <a:rPr lang="en-US" smtClean="0"/>
              <a:t>‹#›</a:t>
            </a:fld>
            <a:endParaRPr lang="en-US"/>
          </a:p>
        </p:txBody>
      </p:sp>
    </p:spTree>
    <p:extLst>
      <p:ext uri="{BB962C8B-B14F-4D97-AF65-F5344CB8AC3E}">
        <p14:creationId xmlns:p14="http://schemas.microsoft.com/office/powerpoint/2010/main" val="3882618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kdnuggets.com/2016/08/10-algorithms-machine-learning-engineers.html/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Unsupervised Learning</a:t>
            </a:r>
            <a:endParaRPr lang="en-US" dirty="0"/>
          </a:p>
        </p:txBody>
      </p:sp>
      <p:sp>
        <p:nvSpPr>
          <p:cNvPr id="3" name="Subtitle 2"/>
          <p:cNvSpPr>
            <a:spLocks noGrp="1"/>
          </p:cNvSpPr>
          <p:nvPr>
            <p:ph type="subTitle" idx="1"/>
          </p:nvPr>
        </p:nvSpPr>
        <p:spPr/>
        <p:txBody>
          <a:bodyPr/>
          <a:lstStyle/>
          <a:p>
            <a:r>
              <a:rPr lang="en-US" dirty="0" smtClean="0"/>
              <a:t>Nitin </a:t>
            </a:r>
            <a:r>
              <a:rPr lang="en-US" dirty="0" err="1" smtClean="0"/>
              <a:t>Kapse</a:t>
            </a:r>
            <a:endParaRPr lang="en-US" dirty="0"/>
          </a:p>
        </p:txBody>
      </p:sp>
    </p:spTree>
    <p:extLst>
      <p:ext uri="{BB962C8B-B14F-4D97-AF65-F5344CB8AC3E}">
        <p14:creationId xmlns:p14="http://schemas.microsoft.com/office/powerpoint/2010/main" val="2416031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Independent </a:t>
            </a:r>
            <a:r>
              <a:rPr lang="en-US" dirty="0"/>
              <a:t>Component Analysis</a:t>
            </a:r>
          </a:p>
        </p:txBody>
      </p:sp>
      <p:sp>
        <p:nvSpPr>
          <p:cNvPr id="3" name="Content Placeholder 2"/>
          <p:cNvSpPr>
            <a:spLocks noGrp="1"/>
          </p:cNvSpPr>
          <p:nvPr>
            <p:ph idx="1"/>
          </p:nvPr>
        </p:nvSpPr>
        <p:spPr/>
        <p:txBody>
          <a:bodyPr>
            <a:normAutofit fontScale="92500" lnSpcReduction="10000"/>
          </a:bodyPr>
          <a:lstStyle/>
          <a:p>
            <a:r>
              <a:rPr lang="en-US" dirty="0"/>
              <a:t> ICA is a statistical technique for revealing hidden factors that underlie sets of random variables, measurements, or signals. ICA defines a generative model for the observed multivariate data, which is typically given as a large database of samples. In the model, the data variables are assumed to be linear mixtures of some unknown latent variables, and the mixing system is also unknown. The latent variables are assumed non-</a:t>
            </a:r>
            <a:r>
              <a:rPr lang="en-US" dirty="0" err="1"/>
              <a:t>gaussian</a:t>
            </a:r>
            <a:r>
              <a:rPr lang="en-US" dirty="0"/>
              <a:t> and mutually independent, and they are called independent components of the observed data</a:t>
            </a:r>
            <a:r>
              <a:rPr lang="en-US" dirty="0" smtClean="0"/>
              <a:t>.</a:t>
            </a:r>
          </a:p>
          <a:p>
            <a:r>
              <a:rPr lang="en-US" dirty="0"/>
              <a:t>ICA is related to PCA, but it is a much more powerful technique that is capable of finding the underlying factors of sources when these classic methods fail completely. Its applications include digital images, document databases, economic indicators and psychometric measurements.</a:t>
            </a:r>
          </a:p>
        </p:txBody>
      </p:sp>
    </p:spTree>
    <p:extLst>
      <p:ext uri="{BB962C8B-B14F-4D97-AF65-F5344CB8AC3E}">
        <p14:creationId xmlns:p14="http://schemas.microsoft.com/office/powerpoint/2010/main" val="2789376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Independent Component Analysis</a:t>
            </a:r>
            <a:endParaRPr lang="en-US" dirty="0"/>
          </a:p>
        </p:txBody>
      </p:sp>
      <p:pic>
        <p:nvPicPr>
          <p:cNvPr id="4098" name="Picture 2" descr="https://cdn-images-1.medium.com/max/800/1*RBN-qGYgTFlsxzfORsqoE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9934" y="1825625"/>
            <a:ext cx="1034386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9586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0" indent="0">
              <a:buNone/>
            </a:pPr>
            <a:r>
              <a:rPr lang="en-US" dirty="0" smtClean="0">
                <a:hlinkClick r:id="rId2"/>
              </a:rPr>
              <a:t>http://www.kdnuggets.com/2016/08/10-algorithms-machine-learning-engineers.html/1</a:t>
            </a:r>
            <a:endParaRPr lang="en-US" dirty="0" smtClean="0"/>
          </a:p>
          <a:p>
            <a:pPr marL="0" indent="0">
              <a:buNone/>
            </a:pPr>
            <a:endParaRPr lang="en-US" dirty="0"/>
          </a:p>
        </p:txBody>
      </p:sp>
    </p:spTree>
    <p:extLst>
      <p:ext uri="{BB962C8B-B14F-4D97-AF65-F5344CB8AC3E}">
        <p14:creationId xmlns:p14="http://schemas.microsoft.com/office/powerpoint/2010/main" val="34352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Unsupervised Learning</a:t>
            </a:r>
            <a:endParaRPr lang="en-US" dirty="0"/>
          </a:p>
        </p:txBody>
      </p:sp>
      <p:sp>
        <p:nvSpPr>
          <p:cNvPr id="3" name="Content Placeholder 2"/>
          <p:cNvSpPr>
            <a:spLocks noGrp="1"/>
          </p:cNvSpPr>
          <p:nvPr>
            <p:ph idx="1"/>
          </p:nvPr>
        </p:nvSpPr>
        <p:spPr/>
        <p:txBody>
          <a:bodyPr/>
          <a:lstStyle/>
          <a:p>
            <a:r>
              <a:rPr lang="en-US" dirty="0" smtClean="0"/>
              <a:t>Finding hidden structure/similarity/grouping in data</a:t>
            </a:r>
          </a:p>
          <a:p>
            <a:r>
              <a:rPr lang="en-US" dirty="0" smtClean="0"/>
              <a:t>Observations group based on similarity exhibited by entities</a:t>
            </a:r>
          </a:p>
          <a:p>
            <a:r>
              <a:rPr lang="en-US" dirty="0" smtClean="0"/>
              <a:t>Similarity between entities could be by</a:t>
            </a:r>
          </a:p>
          <a:p>
            <a:pPr lvl="1"/>
            <a:r>
              <a:rPr lang="en-US" dirty="0" smtClean="0"/>
              <a:t>Distance between values</a:t>
            </a:r>
          </a:p>
          <a:p>
            <a:pPr lvl="1"/>
            <a:r>
              <a:rPr lang="en-US" dirty="0" smtClean="0"/>
              <a:t>Presence/Absence</a:t>
            </a:r>
          </a:p>
          <a:p>
            <a:r>
              <a:rPr lang="en-US" dirty="0" smtClean="0"/>
              <a:t>Types</a:t>
            </a:r>
          </a:p>
          <a:p>
            <a:pPr lvl="1"/>
            <a:r>
              <a:rPr lang="en-US" dirty="0" smtClean="0"/>
              <a:t>Clustering</a:t>
            </a:r>
          </a:p>
          <a:p>
            <a:pPr lvl="1"/>
            <a:r>
              <a:rPr lang="en-US" dirty="0" smtClean="0"/>
              <a:t>Association Rules Mining</a:t>
            </a:r>
          </a:p>
          <a:p>
            <a:pPr lvl="1"/>
            <a:r>
              <a:rPr lang="en-US" dirty="0" smtClean="0"/>
              <a:t>Collaborative Filtering</a:t>
            </a:r>
            <a:endParaRPr lang="en-US" dirty="0"/>
          </a:p>
        </p:txBody>
      </p:sp>
    </p:spTree>
    <p:extLst>
      <p:ext uri="{BB962C8B-B14F-4D97-AF65-F5344CB8AC3E}">
        <p14:creationId xmlns:p14="http://schemas.microsoft.com/office/powerpoint/2010/main" val="1434357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Unsupervised Learning Algorithms</a:t>
            </a:r>
            <a:endParaRPr lang="en-US" dirty="0"/>
          </a:p>
        </p:txBody>
      </p:sp>
      <p:sp>
        <p:nvSpPr>
          <p:cNvPr id="3" name="Content Placeholder 2"/>
          <p:cNvSpPr>
            <a:spLocks noGrp="1"/>
          </p:cNvSpPr>
          <p:nvPr>
            <p:ph idx="1"/>
          </p:nvPr>
        </p:nvSpPr>
        <p:spPr/>
        <p:txBody>
          <a:bodyPr/>
          <a:lstStyle/>
          <a:p>
            <a:pPr marL="514350" indent="-514350">
              <a:buFont typeface="+mj-lt"/>
              <a:buAutoNum type="arabicParenR"/>
            </a:pPr>
            <a:r>
              <a:rPr lang="en-US" dirty="0" smtClean="0"/>
              <a:t>Clustering Algorithm</a:t>
            </a:r>
          </a:p>
          <a:p>
            <a:pPr marL="514350" indent="-514350">
              <a:buFont typeface="+mj-lt"/>
              <a:buAutoNum type="arabicParenR"/>
            </a:pPr>
            <a:r>
              <a:rPr lang="en-US" dirty="0"/>
              <a:t>Principal Component </a:t>
            </a:r>
            <a:r>
              <a:rPr lang="en-US" dirty="0" smtClean="0"/>
              <a:t>Analysis (PCA)</a:t>
            </a:r>
            <a:endParaRPr lang="en-US" dirty="0" smtClean="0"/>
          </a:p>
          <a:p>
            <a:pPr marL="514350" indent="-514350">
              <a:buFont typeface="+mj-lt"/>
              <a:buAutoNum type="arabicParenR"/>
            </a:pPr>
            <a:r>
              <a:rPr lang="en-US" dirty="0"/>
              <a:t>Singular </a:t>
            </a:r>
            <a:r>
              <a:rPr lang="en-US"/>
              <a:t>Value </a:t>
            </a:r>
            <a:r>
              <a:rPr lang="en-US" smtClean="0"/>
              <a:t>Decomposition (SVD)</a:t>
            </a:r>
            <a:endParaRPr lang="en-US" dirty="0" smtClean="0"/>
          </a:p>
          <a:p>
            <a:pPr marL="514350" indent="-514350">
              <a:buFont typeface="+mj-lt"/>
              <a:buAutoNum type="arabicParenR"/>
            </a:pPr>
            <a:r>
              <a:rPr lang="en-US" dirty="0" smtClean="0"/>
              <a:t>Independent </a:t>
            </a:r>
            <a:r>
              <a:rPr lang="en-US" dirty="0"/>
              <a:t>Component </a:t>
            </a:r>
            <a:r>
              <a:rPr lang="en-US" dirty="0" smtClean="0"/>
              <a:t>Analysis</a:t>
            </a:r>
          </a:p>
          <a:p>
            <a:pPr marL="514350" indent="-514350">
              <a:buFont typeface="+mj-lt"/>
              <a:buAutoNum type="arabicParenR"/>
            </a:pPr>
            <a:r>
              <a:rPr lang="en-US" dirty="0" smtClean="0"/>
              <a:t>Associate Rules mining</a:t>
            </a:r>
          </a:p>
          <a:p>
            <a:pPr marL="514350" indent="-514350">
              <a:buFont typeface="+mj-lt"/>
              <a:buAutoNum type="arabicParenR"/>
            </a:pPr>
            <a:r>
              <a:rPr lang="en-US" dirty="0" smtClean="0"/>
              <a:t>Collaborative Filtering</a:t>
            </a:r>
            <a:endParaRPr lang="en-US" dirty="0"/>
          </a:p>
        </p:txBody>
      </p:sp>
    </p:spTree>
    <p:extLst>
      <p:ext uri="{BB962C8B-B14F-4D97-AF65-F5344CB8AC3E}">
        <p14:creationId xmlns:p14="http://schemas.microsoft.com/office/powerpoint/2010/main" val="951304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 Algorithms</a:t>
            </a:r>
          </a:p>
        </p:txBody>
      </p:sp>
      <p:sp>
        <p:nvSpPr>
          <p:cNvPr id="3" name="Content Placeholder 2"/>
          <p:cNvSpPr>
            <a:spLocks noGrp="1"/>
          </p:cNvSpPr>
          <p:nvPr>
            <p:ph idx="1"/>
          </p:nvPr>
        </p:nvSpPr>
        <p:spPr/>
        <p:txBody>
          <a:bodyPr>
            <a:normAutofit/>
          </a:bodyPr>
          <a:lstStyle/>
          <a:p>
            <a:r>
              <a:rPr lang="en-US" dirty="0"/>
              <a:t>Clustering is the task of grouping a set of objects such that objects in the same group (</a:t>
            </a:r>
            <a:r>
              <a:rPr lang="en-US" i="1" dirty="0"/>
              <a:t>cluster</a:t>
            </a:r>
            <a:r>
              <a:rPr lang="en-US" dirty="0"/>
              <a:t>) are more similar to each other than to those in other groups</a:t>
            </a:r>
            <a:r>
              <a:rPr lang="en-US" dirty="0" smtClean="0"/>
              <a:t>.</a:t>
            </a:r>
          </a:p>
          <a:p>
            <a:r>
              <a:rPr lang="en-US" dirty="0"/>
              <a:t>Every clustering algorithm is different, and here are a couple of them:</a:t>
            </a:r>
          </a:p>
          <a:p>
            <a:pPr lvl="1"/>
            <a:r>
              <a:rPr lang="en-US" dirty="0"/>
              <a:t>Centroid-based algorithms</a:t>
            </a:r>
          </a:p>
          <a:p>
            <a:pPr lvl="1"/>
            <a:r>
              <a:rPr lang="en-US" dirty="0"/>
              <a:t>Connectivity-based algorithms</a:t>
            </a:r>
          </a:p>
          <a:p>
            <a:pPr lvl="1"/>
            <a:r>
              <a:rPr lang="en-US" dirty="0"/>
              <a:t>Density-based algorithms</a:t>
            </a:r>
          </a:p>
          <a:p>
            <a:pPr lvl="1"/>
            <a:r>
              <a:rPr lang="en-US" dirty="0"/>
              <a:t>Probabilistic</a:t>
            </a:r>
          </a:p>
          <a:p>
            <a:pPr lvl="1"/>
            <a:r>
              <a:rPr lang="en-US" dirty="0"/>
              <a:t>Dimensionality Reduction</a:t>
            </a:r>
          </a:p>
          <a:p>
            <a:pPr lvl="1"/>
            <a:r>
              <a:rPr lang="en-US" dirty="0"/>
              <a:t>Neural networks / Deep Learning</a:t>
            </a:r>
          </a:p>
          <a:p>
            <a:endParaRPr lang="en-US" dirty="0"/>
          </a:p>
        </p:txBody>
      </p:sp>
    </p:spTree>
    <p:extLst>
      <p:ext uri="{BB962C8B-B14F-4D97-AF65-F5344CB8AC3E}">
        <p14:creationId xmlns:p14="http://schemas.microsoft.com/office/powerpoint/2010/main" val="2228264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Algorithms</a:t>
            </a:r>
            <a:endParaRPr lang="en-US" dirty="0"/>
          </a:p>
        </p:txBody>
      </p:sp>
      <p:pic>
        <p:nvPicPr>
          <p:cNvPr id="1026" name="Picture 2" descr="https://cdn-images-1.medium.com/max/600/1*a58qZWbN7aAxFUTPeRiRTQ.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73707" y="1540147"/>
            <a:ext cx="9803191" cy="4901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4613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Principal Component Analysis</a:t>
            </a:r>
          </a:p>
        </p:txBody>
      </p:sp>
      <p:sp>
        <p:nvSpPr>
          <p:cNvPr id="3" name="Content Placeholder 2"/>
          <p:cNvSpPr>
            <a:spLocks noGrp="1"/>
          </p:cNvSpPr>
          <p:nvPr>
            <p:ph idx="1"/>
          </p:nvPr>
        </p:nvSpPr>
        <p:spPr/>
        <p:txBody>
          <a:bodyPr/>
          <a:lstStyle/>
          <a:p>
            <a:r>
              <a:rPr lang="en-US" dirty="0"/>
              <a:t>PCA is a statistical procedure that uses an orthogonal transformation to convert a set of observations of possibly correlated variables into a set of values of linearly uncorrelated variables called principal components</a:t>
            </a:r>
            <a:r>
              <a:rPr lang="en-US" dirty="0" smtClean="0"/>
              <a:t>.</a:t>
            </a:r>
          </a:p>
          <a:p>
            <a:r>
              <a:rPr lang="en-US" dirty="0"/>
              <a:t>Some of the applications of PCA include compression, simplifying data for easier learning, visualization. Notice that domain knowledge is very important while choosing whether to go forward with PCA or not. It is not suitable in cases where data is noisy (all the components of PCA have quite a high variance).</a:t>
            </a:r>
          </a:p>
        </p:txBody>
      </p:sp>
    </p:spTree>
    <p:extLst>
      <p:ext uri="{BB962C8B-B14F-4D97-AF65-F5344CB8AC3E}">
        <p14:creationId xmlns:p14="http://schemas.microsoft.com/office/powerpoint/2010/main" val="1761787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Principal Component Analysis</a:t>
            </a:r>
            <a:endParaRPr lang="en-US" dirty="0"/>
          </a:p>
        </p:txBody>
      </p:sp>
      <p:pic>
        <p:nvPicPr>
          <p:cNvPr id="2050" name="Picture 2" descr="https://cdn-images-1.medium.com/max/600/1*WRKdN-NYF0mMumhfOXVa2Q.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32763" y="2040815"/>
            <a:ext cx="9655885" cy="381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4259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Singular Value Decomposition</a:t>
            </a:r>
          </a:p>
        </p:txBody>
      </p:sp>
      <p:sp>
        <p:nvSpPr>
          <p:cNvPr id="3" name="Content Placeholder 2"/>
          <p:cNvSpPr>
            <a:spLocks noGrp="1"/>
          </p:cNvSpPr>
          <p:nvPr>
            <p:ph idx="1"/>
          </p:nvPr>
        </p:nvSpPr>
        <p:spPr/>
        <p:txBody>
          <a:bodyPr/>
          <a:lstStyle/>
          <a:p>
            <a:r>
              <a:rPr lang="en-US" dirty="0"/>
              <a:t>In linear algebra, SVD is a factorization of a real complex matrix. For a given </a:t>
            </a:r>
            <a:r>
              <a:rPr lang="en-US" i="1" dirty="0"/>
              <a:t>m * n </a:t>
            </a:r>
            <a:r>
              <a:rPr lang="en-US" dirty="0"/>
              <a:t>matrix M, there exists a decomposition such that M = UΣV, where U and V are unitary matrices and Σ is a diagonal matrix</a:t>
            </a:r>
            <a:r>
              <a:rPr lang="en-US" dirty="0" smtClean="0"/>
              <a:t>.</a:t>
            </a:r>
          </a:p>
          <a:p>
            <a:r>
              <a:rPr lang="en-US" dirty="0"/>
              <a:t>PCA is actually a simple application of SVD. In computer vision, the 1st face recognition algorithms used PCA and SVD in order to represent faces as a linear combination of “</a:t>
            </a:r>
            <a:r>
              <a:rPr lang="en-US" dirty="0" err="1"/>
              <a:t>eigenfaces</a:t>
            </a:r>
            <a:r>
              <a:rPr lang="en-US" dirty="0"/>
              <a:t>”, do dimensionality reduction, and then match faces to identities via simple methods; although modern methods are much more sophisticated, many still depend on similar techniques.</a:t>
            </a:r>
          </a:p>
        </p:txBody>
      </p:sp>
    </p:spTree>
    <p:extLst>
      <p:ext uri="{BB962C8B-B14F-4D97-AF65-F5344CB8AC3E}">
        <p14:creationId xmlns:p14="http://schemas.microsoft.com/office/powerpoint/2010/main" val="2983592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Singular Value Decomposition</a:t>
            </a:r>
          </a:p>
        </p:txBody>
      </p:sp>
      <p:pic>
        <p:nvPicPr>
          <p:cNvPr id="3074" name="Picture 2" descr="https://cdn-images-1.medium.com/max/600/1*KHPKX-04JO3utClrxopJ0w.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28716" y="1880216"/>
            <a:ext cx="8734567" cy="4725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7890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255</Words>
  <Application>Microsoft Office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Unsupervised Learning</vt:lpstr>
      <vt:lpstr>Unsupervised Learning</vt:lpstr>
      <vt:lpstr>Unsupervised Learning Algorithms</vt:lpstr>
      <vt:lpstr>Clustering Algorithms</vt:lpstr>
      <vt:lpstr>Clustering Algorithms</vt:lpstr>
      <vt:lpstr>Principal Component Analysis</vt:lpstr>
      <vt:lpstr>Principal Component Analysis</vt:lpstr>
      <vt:lpstr>Singular Value Decomposition</vt:lpstr>
      <vt:lpstr>Singular Value Decomposition</vt:lpstr>
      <vt:lpstr>Independent Component Analysis</vt:lpstr>
      <vt:lpstr>Independent Component Analysis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Unsupervised Learning</dc:title>
  <dc:creator>nitin</dc:creator>
  <cp:lastModifiedBy>nitin</cp:lastModifiedBy>
  <cp:revision>18</cp:revision>
  <dcterms:created xsi:type="dcterms:W3CDTF">2017-06-02T12:23:24Z</dcterms:created>
  <dcterms:modified xsi:type="dcterms:W3CDTF">2017-06-28T10:23:57Z</dcterms:modified>
</cp:coreProperties>
</file>