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F527B3-B0BC-4953-8EC3-ABEF28E0D858}"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20714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F527B3-B0BC-4953-8EC3-ABEF28E0D858}"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258639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F527B3-B0BC-4953-8EC3-ABEF28E0D858}"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165378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F527B3-B0BC-4953-8EC3-ABEF28E0D858}"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39309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F527B3-B0BC-4953-8EC3-ABEF28E0D858}"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58089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F527B3-B0BC-4953-8EC3-ABEF28E0D858}"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125533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F527B3-B0BC-4953-8EC3-ABEF28E0D858}"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183178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F527B3-B0BC-4953-8EC3-ABEF28E0D858}"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103767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527B3-B0BC-4953-8EC3-ABEF28E0D858}"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70274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F527B3-B0BC-4953-8EC3-ABEF28E0D858}"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255067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F527B3-B0BC-4953-8EC3-ABEF28E0D858}"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B2DBE-D829-4774-975D-BED1DF9FD2D3}" type="slidenum">
              <a:rPr lang="en-US" smtClean="0"/>
              <a:t>‹#›</a:t>
            </a:fld>
            <a:endParaRPr lang="en-US"/>
          </a:p>
        </p:txBody>
      </p:sp>
    </p:spTree>
    <p:extLst>
      <p:ext uri="{BB962C8B-B14F-4D97-AF65-F5344CB8AC3E}">
        <p14:creationId xmlns:p14="http://schemas.microsoft.com/office/powerpoint/2010/main" val="251603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527B3-B0BC-4953-8EC3-ABEF28E0D858}"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B2DBE-D829-4774-975D-BED1DF9FD2D3}" type="slidenum">
              <a:rPr lang="en-US" smtClean="0"/>
              <a:t>‹#›</a:t>
            </a:fld>
            <a:endParaRPr lang="en-US"/>
          </a:p>
        </p:txBody>
      </p:sp>
    </p:spTree>
    <p:extLst>
      <p:ext uri="{BB962C8B-B14F-4D97-AF65-F5344CB8AC3E}">
        <p14:creationId xmlns:p14="http://schemas.microsoft.com/office/powerpoint/2010/main" val="192803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nalyticsvidhya.com/blog/2017/09/common-machine-learning-algorith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148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https://www.analyticsvidhya.com/blog/2017/09/common-machine-learning-algorithms</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138046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Theorem</a:t>
            </a:r>
            <a:endParaRPr lang="en-US" dirty="0"/>
          </a:p>
        </p:txBody>
      </p:sp>
      <p:sp>
        <p:nvSpPr>
          <p:cNvPr id="3" name="Content Placeholder 2"/>
          <p:cNvSpPr>
            <a:spLocks noGrp="1"/>
          </p:cNvSpPr>
          <p:nvPr>
            <p:ph idx="1"/>
          </p:nvPr>
        </p:nvSpPr>
        <p:spPr/>
        <p:txBody>
          <a:bodyPr/>
          <a:lstStyle/>
          <a:p>
            <a:r>
              <a:rPr lang="en-US" dirty="0" smtClean="0"/>
              <a:t>Probability of an event A = P(A) is between 0 and 1</a:t>
            </a:r>
          </a:p>
          <a:p>
            <a:r>
              <a:rPr lang="en-US" dirty="0" smtClean="0"/>
              <a:t>Bayes’ theorem gives the conditional probability of an event A given event B has already occurred</a:t>
            </a:r>
          </a:p>
          <a:p>
            <a:pPr marL="457200" lvl="1" indent="0">
              <a:buNone/>
            </a:pPr>
            <a:r>
              <a:rPr lang="en-US" dirty="0" smtClean="0"/>
              <a:t>P(A/B) = P(A intersect B) * P(A) / P(B)</a:t>
            </a:r>
          </a:p>
          <a:p>
            <a:r>
              <a:rPr lang="en-US" dirty="0" smtClean="0"/>
              <a:t>Example</a:t>
            </a:r>
          </a:p>
          <a:p>
            <a:pPr lvl="1"/>
            <a:r>
              <a:rPr lang="en-US" dirty="0" smtClean="0"/>
              <a:t>There are 100 patients</a:t>
            </a:r>
          </a:p>
          <a:p>
            <a:pPr lvl="1"/>
            <a:r>
              <a:rPr lang="en-US" dirty="0" smtClean="0"/>
              <a:t>Probability of a patient having diabetes is P(A) = 0.2</a:t>
            </a:r>
          </a:p>
          <a:p>
            <a:pPr lvl="1"/>
            <a:r>
              <a:rPr lang="en-US" dirty="0" smtClean="0"/>
              <a:t>Probability of patient having diabetes (A) given that patient’s age is &gt; 50 P(B) is P(A/B) = 0.4</a:t>
            </a:r>
          </a:p>
          <a:p>
            <a:pPr marL="457200" lvl="1" indent="0">
              <a:buNone/>
            </a:pPr>
            <a:endParaRPr lang="en-US" dirty="0"/>
          </a:p>
        </p:txBody>
      </p:sp>
    </p:spTree>
    <p:extLst>
      <p:ext uri="{BB962C8B-B14F-4D97-AF65-F5344CB8AC3E}">
        <p14:creationId xmlns:p14="http://schemas.microsoft.com/office/powerpoint/2010/main" val="326165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Classification</a:t>
            </a:r>
            <a:endParaRPr lang="en-US" dirty="0"/>
          </a:p>
        </p:txBody>
      </p:sp>
      <p:sp>
        <p:nvSpPr>
          <p:cNvPr id="3" name="Content Placeholder 2"/>
          <p:cNvSpPr>
            <a:spLocks noGrp="1"/>
          </p:cNvSpPr>
          <p:nvPr>
            <p:ph idx="1"/>
          </p:nvPr>
        </p:nvSpPr>
        <p:spPr>
          <a:xfrm>
            <a:off x="838200" y="1825625"/>
            <a:ext cx="10515600" cy="2159521"/>
          </a:xfrm>
        </p:spPr>
        <p:txBody>
          <a:bodyPr/>
          <a:lstStyle/>
          <a:p>
            <a:r>
              <a:rPr lang="en-US" dirty="0" smtClean="0"/>
              <a:t>Application of Bayes’ theorem to ML</a:t>
            </a:r>
          </a:p>
          <a:p>
            <a:r>
              <a:rPr lang="en-US" dirty="0" smtClean="0"/>
              <a:t>The target variable becomes event A</a:t>
            </a:r>
          </a:p>
          <a:p>
            <a:r>
              <a:rPr lang="en-US" dirty="0" smtClean="0"/>
              <a:t>The predictors become events B1 - </a:t>
            </a:r>
            <a:r>
              <a:rPr lang="en-US" dirty="0" err="1" smtClean="0"/>
              <a:t>Bn</a:t>
            </a:r>
            <a:endParaRPr lang="en-US" dirty="0" smtClean="0"/>
          </a:p>
          <a:p>
            <a:r>
              <a:rPr lang="en-US" dirty="0" smtClean="0"/>
              <a:t>We try to find P(A/B1-Bn)</a:t>
            </a:r>
          </a:p>
          <a:p>
            <a:pPr marL="0" indent="0">
              <a:buNone/>
            </a:pPr>
            <a:endParaRPr lang="en-US" dirty="0"/>
          </a:p>
        </p:txBody>
      </p:sp>
      <p:pic>
        <p:nvPicPr>
          <p:cNvPr id="4" name="Picture 3"/>
          <p:cNvPicPr>
            <a:picLocks noChangeAspect="1"/>
          </p:cNvPicPr>
          <p:nvPr/>
        </p:nvPicPr>
        <p:blipFill>
          <a:blip r:embed="rId2"/>
          <a:stretch>
            <a:fillRect/>
          </a:stretch>
        </p:blipFill>
        <p:spPr>
          <a:xfrm>
            <a:off x="838200" y="4120083"/>
            <a:ext cx="10515600" cy="1709554"/>
          </a:xfrm>
          <a:prstGeom prst="rect">
            <a:avLst/>
          </a:prstGeom>
        </p:spPr>
      </p:pic>
    </p:spTree>
    <p:extLst>
      <p:ext uri="{BB962C8B-B14F-4D97-AF65-F5344CB8AC3E}">
        <p14:creationId xmlns:p14="http://schemas.microsoft.com/office/powerpoint/2010/main" val="317048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and Prediction</a:t>
            </a:r>
            <a:endParaRPr lang="en-US" dirty="0"/>
          </a:p>
        </p:txBody>
      </p:sp>
      <p:sp>
        <p:nvSpPr>
          <p:cNvPr id="3" name="Content Placeholder 2"/>
          <p:cNvSpPr>
            <a:spLocks noGrp="1"/>
          </p:cNvSpPr>
          <p:nvPr>
            <p:ph idx="1"/>
          </p:nvPr>
        </p:nvSpPr>
        <p:spPr>
          <a:xfrm>
            <a:off x="838200" y="1825625"/>
            <a:ext cx="10515600" cy="876632"/>
          </a:xfrm>
        </p:spPr>
        <p:txBody>
          <a:bodyPr/>
          <a:lstStyle/>
          <a:p>
            <a:r>
              <a:rPr lang="en-US" dirty="0" smtClean="0"/>
              <a:t>The model generated stores the conditional probability of the target for every possible value of the predictor.</a:t>
            </a:r>
          </a:p>
          <a:p>
            <a:pPr marL="0" indent="0">
              <a:buNone/>
            </a:pPr>
            <a:endParaRPr lang="en-US" dirty="0"/>
          </a:p>
        </p:txBody>
      </p:sp>
      <p:pic>
        <p:nvPicPr>
          <p:cNvPr id="4" name="Picture 3"/>
          <p:cNvPicPr>
            <a:picLocks noChangeAspect="1"/>
          </p:cNvPicPr>
          <p:nvPr/>
        </p:nvPicPr>
        <p:blipFill>
          <a:blip r:embed="rId2"/>
          <a:stretch>
            <a:fillRect/>
          </a:stretch>
        </p:blipFill>
        <p:spPr>
          <a:xfrm>
            <a:off x="1043199" y="2837194"/>
            <a:ext cx="10310601" cy="1789397"/>
          </a:xfrm>
          <a:prstGeom prst="rect">
            <a:avLst/>
          </a:prstGeom>
        </p:spPr>
      </p:pic>
      <p:sp>
        <p:nvSpPr>
          <p:cNvPr id="7" name="Content Placeholder 2"/>
          <p:cNvSpPr txBox="1">
            <a:spLocks/>
          </p:cNvSpPr>
          <p:nvPr/>
        </p:nvSpPr>
        <p:spPr>
          <a:xfrm>
            <a:off x="838200" y="4761527"/>
            <a:ext cx="10515600" cy="18303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When a new prediction needs to be done, the conditional probabilities are applied using Bayes’ formula to find probability</a:t>
            </a:r>
          </a:p>
          <a:p>
            <a:r>
              <a:rPr lang="en-US" dirty="0" smtClean="0"/>
              <a:t>To predict for Age = 25</a:t>
            </a:r>
          </a:p>
          <a:p>
            <a:r>
              <a:rPr lang="en-US" dirty="0" smtClean="0"/>
              <a:t>P (Salary &lt; 50K / Age=25) = 0.3 * 0.75 / 0.24 = ~ 0.92</a:t>
            </a:r>
          </a:p>
          <a:p>
            <a:r>
              <a:rPr lang="en-US" dirty="0" smtClean="0"/>
              <a:t>P (Salary &gt; 50K / Age=25) = 0.08 * 0.25 / 0.24 = ~ 0.08</a:t>
            </a:r>
          </a:p>
        </p:txBody>
      </p:sp>
    </p:spTree>
    <p:extLst>
      <p:ext uri="{BB962C8B-B14F-4D97-AF65-F5344CB8AC3E}">
        <p14:creationId xmlns:p14="http://schemas.microsoft.com/office/powerpoint/2010/main" val="288803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Formulae</a:t>
            </a:r>
            <a:endParaRPr lang="en-US" dirty="0"/>
          </a:p>
        </p:txBody>
      </p:sp>
      <p:sp>
        <p:nvSpPr>
          <p:cNvPr id="3" name="Content Placeholder 2"/>
          <p:cNvSpPr>
            <a:spLocks noGrp="1"/>
          </p:cNvSpPr>
          <p:nvPr>
            <p:ph idx="1"/>
          </p:nvPr>
        </p:nvSpPr>
        <p:spPr>
          <a:xfrm>
            <a:off x="838200" y="1802179"/>
            <a:ext cx="10515600" cy="878498"/>
          </a:xfrm>
        </p:spPr>
        <p:txBody>
          <a:bodyPr>
            <a:normAutofit fontScale="85000" lnSpcReduction="20000"/>
          </a:bodyPr>
          <a:lstStyle/>
          <a:p>
            <a:pPr marL="0" indent="0">
              <a:buNone/>
            </a:pPr>
            <a:r>
              <a:rPr lang="en-US" dirty="0"/>
              <a:t>Bayes theorem provides a way of calculating posterior probability P(</a:t>
            </a:r>
            <a:r>
              <a:rPr lang="en-US" dirty="0" err="1"/>
              <a:t>c|x</a:t>
            </a:r>
            <a:r>
              <a:rPr lang="en-US" dirty="0"/>
              <a:t>) from P(c), P(x) and P(</a:t>
            </a:r>
            <a:r>
              <a:rPr lang="en-US" dirty="0" err="1"/>
              <a:t>x|c</a:t>
            </a:r>
            <a:r>
              <a:rPr lang="en-US" dirty="0"/>
              <a:t>). Look at the equation below:</a:t>
            </a:r>
            <a:r>
              <a:rPr lang="en-US" dirty="0"/>
              <a:t/>
            </a:r>
            <a:br>
              <a:rPr lang="en-US" dirty="0"/>
            </a:br>
            <a:endParaRPr lang="en-US" u="sng" dirty="0" smtClean="0"/>
          </a:p>
        </p:txBody>
      </p:sp>
      <p:pic>
        <p:nvPicPr>
          <p:cNvPr id="1026" name="Picture 2" descr="Bayes_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792168"/>
            <a:ext cx="4382477" cy="22331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55323" y="2792168"/>
            <a:ext cx="4876800" cy="2031325"/>
          </a:xfrm>
          <a:prstGeom prst="rect">
            <a:avLst/>
          </a:prstGeom>
          <a:noFill/>
        </p:spPr>
        <p:txBody>
          <a:bodyPr wrap="square" rtlCol="0">
            <a:spAutoFit/>
          </a:bodyPr>
          <a:lstStyle/>
          <a:p>
            <a:r>
              <a:rPr lang="en-US" dirty="0"/>
              <a:t>Here,</a:t>
            </a:r>
          </a:p>
          <a:p>
            <a:r>
              <a:rPr lang="en-US" i="1" dirty="0"/>
              <a:t>P</a:t>
            </a:r>
            <a:r>
              <a:rPr lang="en-US" dirty="0"/>
              <a:t>(</a:t>
            </a:r>
            <a:r>
              <a:rPr lang="en-US" i="1" dirty="0" err="1"/>
              <a:t>c|x</a:t>
            </a:r>
            <a:r>
              <a:rPr lang="en-US" dirty="0"/>
              <a:t>) is the posterior probability of </a:t>
            </a:r>
            <a:r>
              <a:rPr lang="en-US" i="1" dirty="0"/>
              <a:t>class</a:t>
            </a:r>
            <a:r>
              <a:rPr lang="en-US" dirty="0"/>
              <a:t> (</a:t>
            </a:r>
            <a:r>
              <a:rPr lang="en-US" i="1" dirty="0"/>
              <a:t>target</a:t>
            </a:r>
            <a:r>
              <a:rPr lang="en-US" dirty="0"/>
              <a:t>) given </a:t>
            </a:r>
            <a:r>
              <a:rPr lang="en-US" i="1" dirty="0"/>
              <a:t>predictor</a:t>
            </a:r>
            <a:r>
              <a:rPr lang="en-US" dirty="0"/>
              <a:t> (</a:t>
            </a:r>
            <a:r>
              <a:rPr lang="en-US" i="1" dirty="0"/>
              <a:t>attribute</a:t>
            </a:r>
            <a:r>
              <a:rPr lang="en-US" dirty="0"/>
              <a:t>). </a:t>
            </a:r>
          </a:p>
          <a:p>
            <a:r>
              <a:rPr lang="en-US" i="1" dirty="0"/>
              <a:t>P</a:t>
            </a:r>
            <a:r>
              <a:rPr lang="en-US" dirty="0"/>
              <a:t>(</a:t>
            </a:r>
            <a:r>
              <a:rPr lang="en-US" i="1" dirty="0"/>
              <a:t>c</a:t>
            </a:r>
            <a:r>
              <a:rPr lang="en-US" dirty="0"/>
              <a:t>) is the prior probability of </a:t>
            </a:r>
            <a:r>
              <a:rPr lang="en-US" i="1" dirty="0"/>
              <a:t>class</a:t>
            </a:r>
            <a:r>
              <a:rPr lang="en-US" dirty="0"/>
              <a:t>. </a:t>
            </a:r>
          </a:p>
          <a:p>
            <a:r>
              <a:rPr lang="en-US" i="1" dirty="0"/>
              <a:t>P</a:t>
            </a:r>
            <a:r>
              <a:rPr lang="en-US" dirty="0"/>
              <a:t>(</a:t>
            </a:r>
            <a:r>
              <a:rPr lang="en-US" i="1" dirty="0" err="1"/>
              <a:t>x|c</a:t>
            </a:r>
            <a:r>
              <a:rPr lang="en-US" dirty="0"/>
              <a:t>) is the likelihood which is the probability of </a:t>
            </a:r>
            <a:r>
              <a:rPr lang="en-US" i="1" dirty="0"/>
              <a:t>predictor</a:t>
            </a:r>
            <a:r>
              <a:rPr lang="en-US" dirty="0"/>
              <a:t> given </a:t>
            </a:r>
            <a:r>
              <a:rPr lang="en-US" i="1" dirty="0"/>
              <a:t>class</a:t>
            </a:r>
            <a:r>
              <a:rPr lang="en-US" dirty="0"/>
              <a:t>. </a:t>
            </a:r>
          </a:p>
          <a:p>
            <a:r>
              <a:rPr lang="en-US" i="1" dirty="0"/>
              <a:t>P</a:t>
            </a:r>
            <a:r>
              <a:rPr lang="en-US" dirty="0"/>
              <a:t>(</a:t>
            </a:r>
            <a:r>
              <a:rPr lang="en-US" i="1" dirty="0"/>
              <a:t>x</a:t>
            </a:r>
            <a:r>
              <a:rPr lang="en-US" dirty="0"/>
              <a:t>) is the prior probability of </a:t>
            </a:r>
            <a:r>
              <a:rPr lang="en-US" i="1" dirty="0"/>
              <a:t>predictor</a:t>
            </a:r>
            <a:r>
              <a:rPr lang="en-US" dirty="0" smtClean="0"/>
              <a:t>.</a:t>
            </a:r>
            <a:endParaRPr lang="en-US" dirty="0"/>
          </a:p>
        </p:txBody>
      </p:sp>
    </p:spTree>
    <p:extLst>
      <p:ext uri="{BB962C8B-B14F-4D97-AF65-F5344CB8AC3E}">
        <p14:creationId xmlns:p14="http://schemas.microsoft.com/office/powerpoint/2010/main" val="369510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a:t>
            </a:r>
            <a:r>
              <a:rPr lang="en-US" dirty="0" smtClean="0"/>
              <a:t>Bayes Example</a:t>
            </a:r>
            <a:endParaRPr lang="en-US" dirty="0"/>
          </a:p>
        </p:txBody>
      </p:sp>
      <p:sp>
        <p:nvSpPr>
          <p:cNvPr id="3" name="Content Placeholder 2"/>
          <p:cNvSpPr>
            <a:spLocks noGrp="1"/>
          </p:cNvSpPr>
          <p:nvPr>
            <p:ph idx="1"/>
          </p:nvPr>
        </p:nvSpPr>
        <p:spPr/>
        <p:txBody>
          <a:bodyPr/>
          <a:lstStyle/>
          <a:p>
            <a:r>
              <a:rPr lang="en-US" dirty="0"/>
              <a:t>Let’s understand it using an example. Below I have a training data set of weather and corresponding target variable ‘Play’. Now, we need to classify whether players will play or not based on weather condition. Let’s follow the below steps to perform it</a:t>
            </a:r>
            <a:r>
              <a:rPr lang="en-US" dirty="0" smtClean="0"/>
              <a:t>.</a:t>
            </a:r>
          </a:p>
          <a:p>
            <a:r>
              <a:rPr lang="en-US" dirty="0"/>
              <a:t>Step 1: Convert the data set to frequency </a:t>
            </a:r>
            <a:r>
              <a:rPr lang="en-US" dirty="0" smtClean="0"/>
              <a:t>table</a:t>
            </a:r>
          </a:p>
          <a:p>
            <a:r>
              <a:rPr lang="en-US" dirty="0"/>
              <a:t>Step 2: Create Likelihood table by finding the probabilities like Overcast probability = 0.29 and probability of playing is 0.64.</a:t>
            </a:r>
            <a:endParaRPr lang="en-US" dirty="0"/>
          </a:p>
        </p:txBody>
      </p:sp>
    </p:spTree>
    <p:extLst>
      <p:ext uri="{BB962C8B-B14F-4D97-AF65-F5344CB8AC3E}">
        <p14:creationId xmlns:p14="http://schemas.microsoft.com/office/powerpoint/2010/main" val="67306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analyticsvidhya.com/wp-content/uploads/2015/08/Bayes_4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9025" y="1695938"/>
            <a:ext cx="9525546" cy="408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61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508"/>
            <a:ext cx="10515600" cy="5309455"/>
          </a:xfrm>
        </p:spPr>
        <p:txBody>
          <a:bodyPr>
            <a:normAutofit fontScale="92500" lnSpcReduction="10000"/>
          </a:bodyPr>
          <a:lstStyle/>
          <a:p>
            <a:r>
              <a:rPr lang="en-US" dirty="0"/>
              <a:t>Step 3: Now, use Naive Bayesian equation to calculate the posterior probability for each class. The class with the highest posterior probability is the outcome of prediction.</a:t>
            </a:r>
          </a:p>
          <a:p>
            <a:pPr marL="0" indent="0">
              <a:buNone/>
            </a:pPr>
            <a:r>
              <a:rPr lang="en-US" b="1" dirty="0"/>
              <a:t>Problem: </a:t>
            </a:r>
            <a:r>
              <a:rPr lang="en-US" dirty="0"/>
              <a:t>Players will pay if weather is sunny, is this statement is correct?</a:t>
            </a:r>
          </a:p>
          <a:p>
            <a:r>
              <a:rPr lang="en-US" dirty="0"/>
              <a:t>We can solve it using above discussed method, so P(Yes | Sunny) = P( Sunny | Yes) * P(Yes) / P (Sunny)</a:t>
            </a:r>
          </a:p>
          <a:p>
            <a:r>
              <a:rPr lang="en-US" dirty="0"/>
              <a:t>Here we have P (Sunny |Yes) = 3/9 = 0.33, P(Sunny) = 5/14 = 0.36, P( Yes)= 9/14 = 0.64</a:t>
            </a:r>
          </a:p>
          <a:p>
            <a:r>
              <a:rPr lang="en-US" dirty="0"/>
              <a:t>Now, P (Yes | Sunny) = 0.33 * 0.64 / 0.36 = 0.60, which has higher probability.</a:t>
            </a:r>
          </a:p>
          <a:p>
            <a:r>
              <a:rPr lang="en-US" dirty="0"/>
              <a:t>Naive Bayes uses a similar method to predict the probability of different class based on various attributes. This algorithm is mostly used in text classification and with problems having multiple classes.</a:t>
            </a:r>
          </a:p>
          <a:p>
            <a:endParaRPr lang="en-US" dirty="0"/>
          </a:p>
        </p:txBody>
      </p:sp>
    </p:spTree>
    <p:extLst>
      <p:ext uri="{BB962C8B-B14F-4D97-AF65-F5344CB8AC3E}">
        <p14:creationId xmlns:p14="http://schemas.microsoft.com/office/powerpoint/2010/main" val="107805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Naïve Bayes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Advanges</a:t>
            </a:r>
            <a:endParaRPr lang="en-US" dirty="0" smtClean="0"/>
          </a:p>
          <a:p>
            <a:pPr lvl="1"/>
            <a:r>
              <a:rPr lang="en-US" dirty="0" smtClean="0"/>
              <a:t>Simple and fast</a:t>
            </a:r>
          </a:p>
          <a:p>
            <a:pPr lvl="1"/>
            <a:r>
              <a:rPr lang="en-US" dirty="0" smtClean="0"/>
              <a:t>Works well with noisy and missing data</a:t>
            </a:r>
          </a:p>
          <a:p>
            <a:pPr lvl="1"/>
            <a:r>
              <a:rPr lang="en-US" dirty="0" smtClean="0"/>
              <a:t>Provides probabilities of the result</a:t>
            </a:r>
          </a:p>
          <a:p>
            <a:pPr lvl="1"/>
            <a:r>
              <a:rPr lang="en-US" dirty="0" smtClean="0"/>
              <a:t>very good with categorical data</a:t>
            </a:r>
          </a:p>
          <a:p>
            <a:r>
              <a:rPr lang="en-US" dirty="0" smtClean="0"/>
              <a:t>Shortcomings</a:t>
            </a:r>
          </a:p>
          <a:p>
            <a:pPr lvl="1"/>
            <a:r>
              <a:rPr lang="en-US" dirty="0" smtClean="0"/>
              <a:t>Limited Accuracy</a:t>
            </a:r>
          </a:p>
          <a:p>
            <a:pPr lvl="1"/>
            <a:r>
              <a:rPr lang="en-US" dirty="0" smtClean="0"/>
              <a:t>Expects predictors to be independent </a:t>
            </a:r>
          </a:p>
          <a:p>
            <a:pPr lvl="1"/>
            <a:r>
              <a:rPr lang="en-US" dirty="0" smtClean="0"/>
              <a:t>Not good with large numeric features</a:t>
            </a:r>
          </a:p>
          <a:p>
            <a:r>
              <a:rPr lang="en-US" dirty="0" smtClean="0"/>
              <a:t>Used in</a:t>
            </a:r>
          </a:p>
          <a:p>
            <a:pPr lvl="1"/>
            <a:r>
              <a:rPr lang="en-US" dirty="0" smtClean="0"/>
              <a:t>Medical diagnosis</a:t>
            </a:r>
          </a:p>
          <a:p>
            <a:pPr lvl="1"/>
            <a:r>
              <a:rPr lang="en-US" dirty="0" smtClean="0"/>
              <a:t>Spam filtering</a:t>
            </a:r>
          </a:p>
          <a:p>
            <a:pPr lvl="1"/>
            <a:r>
              <a:rPr lang="en-US" dirty="0" smtClean="0"/>
              <a:t>document classification</a:t>
            </a:r>
          </a:p>
          <a:p>
            <a:pPr lvl="1"/>
            <a:r>
              <a:rPr lang="en-US" smtClean="0"/>
              <a:t>Sport predictions</a:t>
            </a:r>
            <a:endParaRPr lang="en-US"/>
          </a:p>
        </p:txBody>
      </p:sp>
    </p:spTree>
    <p:extLst>
      <p:ext uri="{BB962C8B-B14F-4D97-AF65-F5344CB8AC3E}">
        <p14:creationId xmlns:p14="http://schemas.microsoft.com/office/powerpoint/2010/main" val="321216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373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Naïve Bayes</vt:lpstr>
      <vt:lpstr>Naïve Bayes’  Theorem</vt:lpstr>
      <vt:lpstr>Naïve Bayes Classification</vt:lpstr>
      <vt:lpstr>Model Building and Prediction</vt:lpstr>
      <vt:lpstr>Formulae</vt:lpstr>
      <vt:lpstr>Naïve Bayes Example</vt:lpstr>
      <vt:lpstr>PowerPoint Presentation</vt:lpstr>
      <vt:lpstr>PowerPoint Presentation</vt:lpstr>
      <vt:lpstr>Summary - Naïve Bayes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nitin</dc:creator>
  <cp:lastModifiedBy>Kapse, Nitin(AWF)</cp:lastModifiedBy>
  <cp:revision>11</cp:revision>
  <dcterms:created xsi:type="dcterms:W3CDTF">2017-06-23T06:44:27Z</dcterms:created>
  <dcterms:modified xsi:type="dcterms:W3CDTF">2018-03-28T13:29:53Z</dcterms:modified>
</cp:coreProperties>
</file>