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1EA9-503E-4FE6-B828-6DF79F0252B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A1CF-1185-4D83-B12A-CFE437FB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1EA9-503E-4FE6-B828-6DF79F0252B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A1CF-1185-4D83-B12A-CFE437FB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8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1EA9-503E-4FE6-B828-6DF79F0252B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A1CF-1185-4D83-B12A-CFE437FB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1EA9-503E-4FE6-B828-6DF79F0252B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A1CF-1185-4D83-B12A-CFE437FB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1EA9-503E-4FE6-B828-6DF79F0252B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A1CF-1185-4D83-B12A-CFE437FB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6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1EA9-503E-4FE6-B828-6DF79F0252B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A1CF-1185-4D83-B12A-CFE437FB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1EA9-503E-4FE6-B828-6DF79F0252B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A1CF-1185-4D83-B12A-CFE437FB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5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1EA9-503E-4FE6-B828-6DF79F0252B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A1CF-1185-4D83-B12A-CFE437FB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3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1EA9-503E-4FE6-B828-6DF79F0252B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A1CF-1185-4D83-B12A-CFE437FB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0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1EA9-503E-4FE6-B828-6DF79F0252B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A1CF-1185-4D83-B12A-CFE437FB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1EA9-503E-4FE6-B828-6DF79F0252B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A1CF-1185-4D83-B12A-CFE437FB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91EA9-503E-4FE6-B828-6DF79F0252B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4A1CF-1185-4D83-B12A-CFE437FB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pr.com/blog/churn-prediction-sparkm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latest/ml-pipelin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ml-pipelin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with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1097"/>
          </a:xfrm>
        </p:spPr>
        <p:txBody>
          <a:bodyPr/>
          <a:lstStyle/>
          <a:p>
            <a:r>
              <a:rPr lang="en-US" dirty="0" smtClean="0"/>
              <a:t>Plots the predictions against the actuals for the test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49" y="2741659"/>
            <a:ext cx="6237027" cy="34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0088"/>
          </a:xfrm>
        </p:spPr>
        <p:txBody>
          <a:bodyPr/>
          <a:lstStyle/>
          <a:p>
            <a:r>
              <a:rPr lang="en-US" dirty="0" smtClean="0"/>
              <a:t>The importance of prediction types vary by the domain</a:t>
            </a:r>
          </a:p>
          <a:p>
            <a:r>
              <a:rPr lang="en-US" dirty="0" smtClean="0"/>
              <a:t>True Positive (TP) and True Negative (TN) are the correct predictions</a:t>
            </a:r>
          </a:p>
          <a:p>
            <a:r>
              <a:rPr lang="en-US" dirty="0" smtClean="0"/>
              <a:t>False Negative (FN) can be critical in medical field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370" y="3575713"/>
            <a:ext cx="6264323" cy="32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9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99579" cy="47525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Accuracy </a:t>
            </a:r>
          </a:p>
          <a:p>
            <a:pPr lvl="1"/>
            <a:r>
              <a:rPr lang="en-US" dirty="0" smtClean="0"/>
              <a:t>Measures the accuracy of the prediction</a:t>
            </a:r>
          </a:p>
          <a:p>
            <a:pPr lvl="1"/>
            <a:r>
              <a:rPr lang="en-US" dirty="0" smtClean="0"/>
              <a:t>Accuracy = (TP + TN) / (TP + TN + FP + FN)</a:t>
            </a:r>
          </a:p>
          <a:p>
            <a:r>
              <a:rPr lang="en-US" dirty="0" smtClean="0"/>
              <a:t>Sensitivity</a:t>
            </a:r>
          </a:p>
          <a:p>
            <a:pPr lvl="1"/>
            <a:r>
              <a:rPr lang="en-US" dirty="0" smtClean="0"/>
              <a:t>Hit rate or recall</a:t>
            </a:r>
          </a:p>
          <a:p>
            <a:pPr lvl="1"/>
            <a:r>
              <a:rPr lang="en-US" dirty="0" smtClean="0"/>
              <a:t>Sensitivity = TP / (TP + FN)</a:t>
            </a:r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True negative rate</a:t>
            </a:r>
          </a:p>
          <a:p>
            <a:pPr lvl="1"/>
            <a:r>
              <a:rPr lang="en-US" dirty="0" smtClean="0"/>
              <a:t>Specificity = TN / (TN + FP)</a:t>
            </a:r>
          </a:p>
          <a:p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Precision = TP / (TP + FP)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48" y="1825625"/>
            <a:ext cx="4749077" cy="3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4045" cy="4643414"/>
          </a:xfrm>
        </p:spPr>
        <p:txBody>
          <a:bodyPr/>
          <a:lstStyle/>
          <a:p>
            <a:r>
              <a:rPr lang="en-US" dirty="0" smtClean="0"/>
              <a:t>Bias happens when the model “skews” itself to certain aspects of the predictors while ignoring others. It is the error between predictions and actuals.</a:t>
            </a:r>
          </a:p>
          <a:p>
            <a:r>
              <a:rPr lang="en-US" dirty="0" smtClean="0"/>
              <a:t>Variance refers to the stability of a model - keep predicting consistency for new datasets. It is the variance between predictions for different data sets.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831" y="1340252"/>
            <a:ext cx="4426039" cy="47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4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In-sample error is the prediction error when the model is used to predict on the training dataset it is built upon.</a:t>
            </a:r>
          </a:p>
          <a:p>
            <a:r>
              <a:rPr lang="en-US" dirty="0" smtClean="0"/>
              <a:t>Out-of-sample error is the prediction error when the model is used to predict on a new dataset.</a:t>
            </a:r>
          </a:p>
          <a:p>
            <a:r>
              <a:rPr lang="en-US" dirty="0" smtClean="0"/>
              <a:t>Over fitting refers to the situation where the model has very low in-sample error but very out-of-sample error. The model has “</a:t>
            </a:r>
            <a:r>
              <a:rPr lang="en-US" dirty="0" err="1" smtClean="0"/>
              <a:t>overfit</a:t>
            </a:r>
            <a:r>
              <a:rPr lang="en-US" dirty="0" smtClean="0"/>
              <a:t>” itself to the </a:t>
            </a:r>
            <a:r>
              <a:rPr lang="en-US" smtClean="0"/>
              <a:t>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7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https://mapr.com/blog/churn-prediction-sparkml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4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 Machine Learning libraries make ML practical and easy</a:t>
            </a:r>
          </a:p>
          <a:p>
            <a:r>
              <a:rPr lang="en-US" dirty="0" smtClean="0"/>
              <a:t>Contain algorithms and utilities</a:t>
            </a:r>
          </a:p>
          <a:p>
            <a:r>
              <a:rPr lang="en-US" dirty="0" smtClean="0"/>
              <a:t>Packages</a:t>
            </a:r>
          </a:p>
          <a:p>
            <a:pPr lvl="1"/>
            <a:r>
              <a:rPr lang="en-US" dirty="0" err="1" smtClean="0"/>
              <a:t>spark.mllib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original APIs built on RDDs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spark.ml  new higher level API built on </a:t>
            </a:r>
            <a:r>
              <a:rPr lang="en-US" dirty="0" err="1" smtClean="0">
                <a:sym typeface="Wingdings" panose="05000000000000000000" pitchFamily="2" charset="2"/>
              </a:rPr>
              <a:t>DataFrames</a:t>
            </a:r>
            <a:r>
              <a:rPr lang="en-US" dirty="0" smtClean="0">
                <a:sym typeface="Wingdings" panose="05000000000000000000" pitchFamily="2" charset="2"/>
              </a:rPr>
              <a:t> (Spark SQL) and pipelines</a:t>
            </a:r>
          </a:p>
          <a:p>
            <a:r>
              <a:rPr lang="en-US" dirty="0" smtClean="0">
                <a:hlinkClick r:id="rId2"/>
              </a:rPr>
              <a:t>http://spark.apache.org/docs/latest/ml-pipeline.html</a:t>
            </a:r>
            <a:endParaRPr lang="en-US" dirty="0" smtClean="0"/>
          </a:p>
          <a:p>
            <a:r>
              <a:rPr lang="en-US" dirty="0" smtClean="0"/>
              <a:t>Special data types</a:t>
            </a:r>
          </a:p>
          <a:p>
            <a:pPr lvl="1"/>
            <a:r>
              <a:rPr lang="en-US" dirty="0" smtClean="0"/>
              <a:t>Local vector</a:t>
            </a:r>
          </a:p>
          <a:p>
            <a:pPr lvl="1"/>
            <a:r>
              <a:rPr lang="en-US" dirty="0" smtClean="0"/>
              <a:t>Labeled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Algorithms: common learning algorithms such as classification, regression, clustering, and collaborative filtering</a:t>
            </a:r>
          </a:p>
          <a:p>
            <a:r>
              <a:rPr lang="en-US" dirty="0" err="1"/>
              <a:t>Featurization</a:t>
            </a:r>
            <a:r>
              <a:rPr lang="en-US" dirty="0"/>
              <a:t>: feature extraction, transformation, dimensionality reduction, and selection</a:t>
            </a:r>
          </a:p>
          <a:p>
            <a:r>
              <a:rPr lang="en-US" dirty="0"/>
              <a:t>Pipelines: tools for constructing, evaluating, and tuning ML Pipelines</a:t>
            </a:r>
          </a:p>
          <a:p>
            <a:r>
              <a:rPr lang="en-US" dirty="0"/>
              <a:t>Persistence: saving and load algorithms, models, and Pipelines</a:t>
            </a:r>
          </a:p>
          <a:p>
            <a:r>
              <a:rPr lang="en-US" dirty="0"/>
              <a:t>Utilities: linear algebra, statistics, data handling,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8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 </a:t>
            </a:r>
            <a:r>
              <a:rPr lang="en-US" dirty="0" err="1" smtClean="0"/>
              <a:t>DataFrame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“Spark ML” is </a:t>
            </a:r>
            <a:r>
              <a:rPr lang="en-US" dirty="0" smtClean="0"/>
              <a:t>used </a:t>
            </a:r>
            <a:r>
              <a:rPr lang="en-US" dirty="0"/>
              <a:t>to refer to the </a:t>
            </a:r>
            <a:r>
              <a:rPr lang="en-US" dirty="0" err="1"/>
              <a:t>MLlib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-based API. This is majorly due to the org.apache.spark.ml Scala package name used by the </a:t>
            </a:r>
            <a:r>
              <a:rPr lang="en-US" dirty="0" err="1"/>
              <a:t>DataFrame</a:t>
            </a:r>
            <a:r>
              <a:rPr lang="en-US" dirty="0"/>
              <a:t>-based API, and the “Spark ML Pipelines” term we used initially to emphasize the pipeline concept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DataFrames</a:t>
            </a:r>
            <a:r>
              <a:rPr lang="en-US" dirty="0" smtClean="0"/>
              <a:t> </a:t>
            </a:r>
            <a:r>
              <a:rPr lang="en-US" dirty="0"/>
              <a:t>provide a more user-friendly API than RDDs. The many benefits of </a:t>
            </a:r>
            <a:r>
              <a:rPr lang="en-US" dirty="0" err="1"/>
              <a:t>DataFrames</a:t>
            </a:r>
            <a:r>
              <a:rPr lang="en-US" dirty="0"/>
              <a:t> include Spark </a:t>
            </a:r>
            <a:r>
              <a:rPr lang="en-US" dirty="0" err="1"/>
              <a:t>Datasources</a:t>
            </a:r>
            <a:r>
              <a:rPr lang="en-US" dirty="0"/>
              <a:t>, SQL/</a:t>
            </a:r>
            <a:r>
              <a:rPr lang="en-US" dirty="0" err="1"/>
              <a:t>DataFrame</a:t>
            </a:r>
            <a:r>
              <a:rPr lang="en-US" dirty="0"/>
              <a:t> queries, Tungsten and Catalyst optimizations, and uniform APIs across languages.</a:t>
            </a:r>
          </a:p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-based API for </a:t>
            </a:r>
            <a:r>
              <a:rPr lang="en-US" dirty="0" err="1"/>
              <a:t>MLlib</a:t>
            </a:r>
            <a:r>
              <a:rPr lang="en-US" dirty="0"/>
              <a:t> provides a uniform API across ML algorithms and across multiple languages.</a:t>
            </a:r>
          </a:p>
          <a:p>
            <a:r>
              <a:rPr lang="en-US" dirty="0" err="1"/>
              <a:t>DataFrames</a:t>
            </a:r>
            <a:r>
              <a:rPr lang="en-US" dirty="0"/>
              <a:t> facilitate practical ML Pipelines, particularly feature transformations. See the </a:t>
            </a:r>
            <a:r>
              <a:rPr lang="en-US" dirty="0">
                <a:hlinkClick r:id="rId2"/>
              </a:rPr>
              <a:t>Pipelines guide</a:t>
            </a:r>
            <a:r>
              <a:rPr lang="en-US" dirty="0"/>
              <a:t> for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vector of double values</a:t>
            </a:r>
          </a:p>
          <a:p>
            <a:r>
              <a:rPr lang="en-US" dirty="0" smtClean="0"/>
              <a:t>Dense Vector </a:t>
            </a:r>
          </a:p>
          <a:p>
            <a:pPr lvl="1"/>
            <a:r>
              <a:rPr lang="en-US" dirty="0" smtClean="0"/>
              <a:t>(1.0,3.0.4.50)</a:t>
            </a:r>
          </a:p>
          <a:p>
            <a:r>
              <a:rPr lang="en-US" dirty="0" smtClean="0"/>
              <a:t>Sparse Vector</a:t>
            </a:r>
          </a:p>
          <a:p>
            <a:pPr lvl="1"/>
            <a:r>
              <a:rPr lang="en-US" dirty="0" smtClean="0"/>
              <a:t>Original: (1.0, 0.0, 0.0,2.0,0.0)</a:t>
            </a:r>
          </a:p>
          <a:p>
            <a:pPr lvl="1"/>
            <a:r>
              <a:rPr lang="en-US" dirty="0" smtClean="0"/>
              <a:t>Representation: (5</a:t>
            </a:r>
            <a:r>
              <a:rPr lang="en-US" smtClean="0"/>
              <a:t>,(0,3),(</a:t>
            </a:r>
            <a:r>
              <a:rPr lang="en-US" dirty="0" smtClean="0"/>
              <a:t>1.0,2.0))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8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a Data point in ML</a:t>
            </a:r>
          </a:p>
          <a:p>
            <a:r>
              <a:rPr lang="en-US" dirty="0" smtClean="0"/>
              <a:t>Contains a ‘label’ (the target variable) and a list of ‘features’ (the predictors)</a:t>
            </a:r>
          </a:p>
          <a:p>
            <a:r>
              <a:rPr lang="en-US" dirty="0" err="1" smtClean="0"/>
              <a:t>LabeledPoint</a:t>
            </a:r>
            <a:r>
              <a:rPr lang="en-US" dirty="0" smtClean="0"/>
              <a:t>(1.0, </a:t>
            </a:r>
            <a:r>
              <a:rPr lang="en-US" dirty="0" err="1" smtClean="0"/>
              <a:t>Vectors.dense</a:t>
            </a:r>
            <a:r>
              <a:rPr lang="en-US" dirty="0" smtClean="0"/>
              <a:t>(1.0,0.0,3.0)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4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pipelines consist of a series of transformations and actions that need to be performed to create a model</a:t>
            </a:r>
          </a:p>
          <a:p>
            <a:pPr lvl="1"/>
            <a:r>
              <a:rPr lang="en-US" dirty="0" err="1" smtClean="0"/>
              <a:t>DataFrame</a:t>
            </a:r>
            <a:r>
              <a:rPr lang="en-US" dirty="0" smtClean="0"/>
              <a:t> (the source0</a:t>
            </a:r>
          </a:p>
          <a:p>
            <a:pPr lvl="1"/>
            <a:r>
              <a:rPr lang="en-US" dirty="0" smtClean="0"/>
              <a:t>Transformers (data transformations)</a:t>
            </a:r>
          </a:p>
          <a:p>
            <a:pPr lvl="1"/>
            <a:r>
              <a:rPr lang="en-US" dirty="0" smtClean="0"/>
              <a:t>Estimators (model building)</a:t>
            </a:r>
          </a:p>
          <a:p>
            <a:pPr lvl="1"/>
            <a:r>
              <a:rPr lang="en-US" dirty="0" smtClean="0"/>
              <a:t>Parameters (common parameters across algorithms)</a:t>
            </a:r>
          </a:p>
        </p:txBody>
      </p:sp>
    </p:spTree>
    <p:extLst>
      <p:ext uri="{BB962C8B-B14F-4D97-AF65-F5344CB8AC3E}">
        <p14:creationId xmlns:p14="http://schemas.microsoft.com/office/powerpoint/2010/main" val="145678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Spark ML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Load data into RDD</a:t>
            </a:r>
          </a:p>
          <a:p>
            <a:r>
              <a:rPr lang="en-US" dirty="0" smtClean="0"/>
              <a:t>Transform RDD</a:t>
            </a:r>
          </a:p>
          <a:p>
            <a:pPr lvl="1"/>
            <a:r>
              <a:rPr lang="en-US" dirty="0" smtClean="0"/>
              <a:t>Filtering features</a:t>
            </a:r>
          </a:p>
          <a:p>
            <a:pPr lvl="1"/>
            <a:r>
              <a:rPr lang="en-US" dirty="0" smtClean="0"/>
              <a:t>Strings to float</a:t>
            </a:r>
          </a:p>
          <a:p>
            <a:pPr lvl="1"/>
            <a:r>
              <a:rPr lang="en-US" dirty="0" smtClean="0"/>
              <a:t>Indicator variables</a:t>
            </a:r>
          </a:p>
          <a:p>
            <a:pPr lvl="1"/>
            <a:r>
              <a:rPr lang="en-US" dirty="0" smtClean="0"/>
              <a:t>Centering and Scaling</a:t>
            </a:r>
          </a:p>
          <a:p>
            <a:r>
              <a:rPr lang="en-US" dirty="0" smtClean="0"/>
              <a:t>Convert to </a:t>
            </a:r>
            <a:r>
              <a:rPr lang="en-US" dirty="0" err="1" smtClean="0"/>
              <a:t>LabeledPoint</a:t>
            </a:r>
            <a:r>
              <a:rPr lang="en-US" dirty="0" smtClean="0"/>
              <a:t> and create a </a:t>
            </a:r>
            <a:r>
              <a:rPr lang="en-US" dirty="0" err="1" smtClean="0"/>
              <a:t>DataFrame</a:t>
            </a:r>
            <a:r>
              <a:rPr lang="en-US" dirty="0" smtClean="0"/>
              <a:t> (label, features)</a:t>
            </a:r>
          </a:p>
          <a:p>
            <a:r>
              <a:rPr lang="en-US" dirty="0" smtClean="0"/>
              <a:t>Split training and testing</a:t>
            </a:r>
          </a:p>
          <a:p>
            <a:r>
              <a:rPr lang="en-US" dirty="0" smtClean="0"/>
              <a:t>Create model</a:t>
            </a:r>
          </a:p>
          <a:p>
            <a:r>
              <a:rPr lang="en-US" dirty="0" smtClean="0"/>
              <a:t>Perform predictions</a:t>
            </a:r>
          </a:p>
        </p:txBody>
      </p:sp>
    </p:spTree>
    <p:extLst>
      <p:ext uri="{BB962C8B-B14F-4D97-AF65-F5344CB8AC3E}">
        <p14:creationId xmlns:p14="http://schemas.microsoft.com/office/powerpoint/2010/main" val="64861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268524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Compare 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228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627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Machine Learning with Spark</vt:lpstr>
      <vt:lpstr>Overview</vt:lpstr>
      <vt:lpstr>SPARK MLlib</vt:lpstr>
      <vt:lpstr>SPARK ML DataFrame API</vt:lpstr>
      <vt:lpstr>Local Vector</vt:lpstr>
      <vt:lpstr>Labeled Point</vt:lpstr>
      <vt:lpstr>Pipelines</vt:lpstr>
      <vt:lpstr>Typical Spark ML workflow</vt:lpstr>
      <vt:lpstr>Compare Results</vt:lpstr>
      <vt:lpstr>Confusion Matrix</vt:lpstr>
      <vt:lpstr>Prediction Types</vt:lpstr>
      <vt:lpstr>Confusion Matrix metrics</vt:lpstr>
      <vt:lpstr>Bias and Variance</vt:lpstr>
      <vt:lpstr>Types of Errors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Spark</dc:title>
  <dc:creator>nitin</dc:creator>
  <cp:lastModifiedBy>nitin</cp:lastModifiedBy>
  <cp:revision>22</cp:revision>
  <dcterms:created xsi:type="dcterms:W3CDTF">2017-06-22T14:00:28Z</dcterms:created>
  <dcterms:modified xsi:type="dcterms:W3CDTF">2017-06-28T04:08:10Z</dcterms:modified>
</cp:coreProperties>
</file>