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9084-6BFA-4876-A783-086603E2CA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523-EF47-46BF-B63E-D3443073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9084-6BFA-4876-A783-086603E2CA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523-EF47-46BF-B63E-D3443073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9084-6BFA-4876-A783-086603E2CA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523-EF47-46BF-B63E-D3443073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9084-6BFA-4876-A783-086603E2CA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523-EF47-46BF-B63E-D3443073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9084-6BFA-4876-A783-086603E2CA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523-EF47-46BF-B63E-D3443073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9084-6BFA-4876-A783-086603E2CA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523-EF47-46BF-B63E-D3443073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9084-6BFA-4876-A783-086603E2CA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523-EF47-46BF-B63E-D3443073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3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9084-6BFA-4876-A783-086603E2CA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523-EF47-46BF-B63E-D3443073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9084-6BFA-4876-A783-086603E2CA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523-EF47-46BF-B63E-D3443073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9084-6BFA-4876-A783-086603E2CA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523-EF47-46BF-B63E-D3443073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8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9084-6BFA-4876-A783-086603E2CA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523-EF47-46BF-B63E-D3443073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9084-6BFA-4876-A783-086603E2CA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B523-EF47-46BF-B63E-D3443073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9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ml-features.html" TargetMode="External"/><Relationship Id="rId2" Type="http://schemas.openxmlformats.org/officeDocument/2006/relationships/hyperlink" Target="https://mapr.com/blog/churn-prediction-sparkm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ml-pipeline.html#pipeline-components" TargetMode="External"/><Relationship Id="rId2" Type="http://schemas.openxmlformats.org/officeDocument/2006/relationships/hyperlink" Target="http://spark.apache.org/docs/latest/ml-gui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latest/ml-featur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THE SPARK ML </a:t>
            </a:r>
            <a:r>
              <a:rPr lang="en-US" b="1" dirty="0" smtClean="0"/>
              <a:t>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machine learning, it is common to run a sequence of algorithms to process and learn from data. E.g., a simple text document processing workflow might include several stages:</a:t>
            </a:r>
          </a:p>
          <a:p>
            <a:pPr lvl="1"/>
            <a:r>
              <a:rPr lang="en-US" dirty="0" smtClean="0"/>
              <a:t>Split </a:t>
            </a:r>
            <a:r>
              <a:rPr lang="en-US" dirty="0"/>
              <a:t>each document’s text into words.</a:t>
            </a:r>
          </a:p>
          <a:p>
            <a:pPr lvl="1"/>
            <a:r>
              <a:rPr lang="en-US" dirty="0"/>
              <a:t>Convert each document’s words into a numerical feature vector.</a:t>
            </a:r>
          </a:p>
          <a:p>
            <a:pPr lvl="1"/>
            <a:r>
              <a:rPr lang="en-US" dirty="0"/>
              <a:t>Learn a prediction model using the feature vectors and labels.</a:t>
            </a:r>
          </a:p>
          <a:p>
            <a:r>
              <a:rPr lang="en-US" dirty="0" err="1"/>
              <a:t>MLlib</a:t>
            </a:r>
            <a:r>
              <a:rPr lang="en-US" dirty="0"/>
              <a:t> represents such a workflow as a Pipeline, which consists of a sequence of </a:t>
            </a:r>
            <a:r>
              <a:rPr lang="en-US" dirty="0" err="1"/>
              <a:t>PipelineStages</a:t>
            </a:r>
            <a:r>
              <a:rPr lang="en-US" dirty="0"/>
              <a:t> (Transformers and Estimators) to be run in a specific order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1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https://mapr.com/blog/churn-prediction-sparkml/</a:t>
            </a:r>
            <a:endParaRPr lang="en-US" dirty="0" smtClean="0"/>
          </a:p>
          <a:p>
            <a:pPr marL="0" indent="0">
              <a:buNone/>
            </a:pPr>
            <a:r>
              <a:rPr lang="en-US" smtClean="0">
                <a:hlinkClick r:id="rId3"/>
              </a:rPr>
              <a:t>http://spark.apache.org/docs/latest/ml-features.html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3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ML package</a:t>
            </a:r>
            <a:r>
              <a:rPr lang="en-US" dirty="0"/>
              <a:t> is the newer library of machine learning routines. 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Spark </a:t>
            </a:r>
            <a:r>
              <a:rPr lang="en-US" dirty="0">
                <a:hlinkClick r:id="rId3"/>
              </a:rPr>
              <a:t>ML provides a uniform set of high-level APIs built on top of </a:t>
            </a:r>
            <a:r>
              <a:rPr lang="en-US" dirty="0" err="1">
                <a:hlinkClick r:id="rId3"/>
              </a:rPr>
              <a:t>DataFrames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9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Pipeline</a:t>
            </a:r>
            <a:endParaRPr lang="en-US" dirty="0"/>
          </a:p>
        </p:txBody>
      </p:sp>
      <p:pic>
        <p:nvPicPr>
          <p:cNvPr id="1026" name="Picture 2" descr="Picture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6316"/>
            <a:ext cx="10515600" cy="43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4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an ML Pipeline to pass the data through transformers in order to extract the features and an estimator to produce the model</a:t>
            </a:r>
            <a:r>
              <a:rPr lang="en-US" dirty="0" smtClean="0"/>
              <a:t>.</a:t>
            </a:r>
          </a:p>
          <a:p>
            <a:r>
              <a:rPr lang="en-US" b="1" dirty="0" err="1"/>
              <a:t>DataFrame</a:t>
            </a:r>
            <a:r>
              <a:rPr lang="en-US" b="1" dirty="0"/>
              <a:t>: </a:t>
            </a:r>
            <a:r>
              <a:rPr lang="en-US" dirty="0"/>
              <a:t>This ML API uses </a:t>
            </a:r>
            <a:r>
              <a:rPr lang="en-US" dirty="0" err="1"/>
              <a:t>DataFrame</a:t>
            </a:r>
            <a:r>
              <a:rPr lang="en-US" dirty="0"/>
              <a:t> from Spark SQL as an ML dataset, which can hold a variety of data types. E.g., a </a:t>
            </a:r>
            <a:r>
              <a:rPr lang="en-US" dirty="0" err="1"/>
              <a:t>DataFrame</a:t>
            </a:r>
            <a:r>
              <a:rPr lang="en-US" dirty="0"/>
              <a:t> could have different columns storing text, feature vectors, true labels, and predictions.</a:t>
            </a:r>
          </a:p>
          <a:p>
            <a:r>
              <a:rPr lang="en-US" b="1" dirty="0"/>
              <a:t>Transformer: </a:t>
            </a:r>
            <a:r>
              <a:rPr lang="en-US" dirty="0"/>
              <a:t>A Transformer is an algorithm which transforms one </a:t>
            </a:r>
            <a:r>
              <a:rPr lang="en-US" dirty="0" err="1"/>
              <a:t>DataFrame</a:t>
            </a:r>
            <a:r>
              <a:rPr lang="en-US" dirty="0"/>
              <a:t> into another </a:t>
            </a:r>
            <a:r>
              <a:rPr lang="en-US" dirty="0" err="1"/>
              <a:t>DataFrame</a:t>
            </a:r>
            <a:r>
              <a:rPr lang="en-US" dirty="0"/>
              <a:t>. We will use a transformer to get a </a:t>
            </a:r>
            <a:r>
              <a:rPr lang="en-US" dirty="0" err="1"/>
              <a:t>DataFrame</a:t>
            </a:r>
            <a:r>
              <a:rPr lang="en-US" dirty="0"/>
              <a:t> with a features vector column.</a:t>
            </a:r>
          </a:p>
          <a:p>
            <a:r>
              <a:rPr lang="en-US" b="1" dirty="0"/>
              <a:t>Estimator: </a:t>
            </a:r>
            <a:r>
              <a:rPr lang="en-US" dirty="0"/>
              <a:t>An Estimator is an algorithm which can be fit on a </a:t>
            </a:r>
            <a:r>
              <a:rPr lang="en-US" dirty="0" err="1"/>
              <a:t>DataFrame</a:t>
            </a:r>
            <a:r>
              <a:rPr lang="en-US" dirty="0"/>
              <a:t> to produce a Transformer (e.g., training/tuning on a </a:t>
            </a:r>
            <a:r>
              <a:rPr lang="en-US" dirty="0" err="1"/>
              <a:t>DataFrame</a:t>
            </a:r>
            <a:r>
              <a:rPr lang="en-US" dirty="0"/>
              <a:t> and producing a model).</a:t>
            </a:r>
          </a:p>
          <a:p>
            <a:r>
              <a:rPr lang="en-US" b="1" dirty="0"/>
              <a:t>Pipeline: </a:t>
            </a:r>
            <a:r>
              <a:rPr lang="en-US" dirty="0"/>
              <a:t>A Pipeline chains multiple Transformers and Estimators together to specify a ML workflow</a:t>
            </a:r>
            <a:r>
              <a:rPr lang="en-US" dirty="0" smtClean="0"/>
              <a:t>.</a:t>
            </a:r>
          </a:p>
          <a:p>
            <a:r>
              <a:rPr lang="en-US" b="1" dirty="0"/>
              <a:t>Parameter:</a:t>
            </a:r>
            <a:r>
              <a:rPr lang="en-US" dirty="0"/>
              <a:t> All Transformers and Estimators now share a common API for specifying parameters.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9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EXTRACTION AND </a:t>
            </a:r>
            <a:r>
              <a:rPr lang="en-US" b="1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ML package needs data to be put in a (label: Double, features: Vector) </a:t>
            </a:r>
            <a:r>
              <a:rPr lang="en-US" dirty="0" err="1"/>
              <a:t>DataFrame</a:t>
            </a:r>
            <a:r>
              <a:rPr lang="en-US" dirty="0"/>
              <a:t> format with correspondingly named fields. We set up a pipeline to pass the data through 3 </a:t>
            </a:r>
            <a:r>
              <a:rPr lang="en-US" dirty="0">
                <a:hlinkClick r:id="rId2"/>
              </a:rPr>
              <a:t>transformers in order to extract the features</a:t>
            </a:r>
            <a:r>
              <a:rPr lang="en-US" dirty="0"/>
              <a:t>: 2 </a:t>
            </a:r>
            <a:r>
              <a:rPr lang="en-US" dirty="0" err="1"/>
              <a:t>StringIndexers</a:t>
            </a:r>
            <a:r>
              <a:rPr lang="en-US" dirty="0"/>
              <a:t> and a </a:t>
            </a:r>
            <a:r>
              <a:rPr lang="en-US" dirty="0" err="1"/>
              <a:t>VectorAssembler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 the </a:t>
            </a:r>
            <a:r>
              <a:rPr lang="en-US" dirty="0" err="1"/>
              <a:t>StringIndexers</a:t>
            </a:r>
            <a:r>
              <a:rPr lang="en-US" dirty="0"/>
              <a:t> to convert the String </a:t>
            </a:r>
            <a:r>
              <a:rPr lang="en-US" dirty="0" err="1"/>
              <a:t>Categorial</a:t>
            </a:r>
            <a:r>
              <a:rPr lang="en-US" dirty="0"/>
              <a:t> feature </a:t>
            </a:r>
            <a:r>
              <a:rPr lang="en-US" dirty="0" err="1"/>
              <a:t>intlplan</a:t>
            </a:r>
            <a:r>
              <a:rPr lang="en-US" dirty="0"/>
              <a:t> and label into number indices. Indexing categorical features allows decision trees to treat categorical features appropriately, improving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8511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learning can be applied to a wide variety of data types, such as vectors, text, images, and structured data. This API adopts the </a:t>
            </a:r>
            <a:r>
              <a:rPr lang="en-US" dirty="0" err="1"/>
              <a:t>DataFrame</a:t>
            </a:r>
            <a:r>
              <a:rPr lang="en-US" dirty="0"/>
              <a:t> from Spark SQL in order to support a variety of data types.</a:t>
            </a:r>
          </a:p>
          <a:p>
            <a:r>
              <a:rPr lang="en-US" dirty="0" err="1"/>
              <a:t>DataFrame</a:t>
            </a:r>
            <a:r>
              <a:rPr lang="en-US" dirty="0"/>
              <a:t> supports many basic and structured types; see the Spark SQL datatype reference for a list of supported types. In addition to the types listed in the Spark SQL guide, </a:t>
            </a:r>
            <a:r>
              <a:rPr lang="en-US" dirty="0" err="1"/>
              <a:t>DataFrame</a:t>
            </a:r>
            <a:r>
              <a:rPr lang="en-US" dirty="0"/>
              <a:t> can use ML Vector types.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can be created either implicitly or explicitly from a regular RDD. See the code examples below and the Spark SQL programming guide for examples.</a:t>
            </a:r>
          </a:p>
          <a:p>
            <a:r>
              <a:rPr lang="en-US" dirty="0"/>
              <a:t>Columns in a </a:t>
            </a:r>
            <a:r>
              <a:rPr lang="en-US" dirty="0" err="1"/>
              <a:t>DataFrame</a:t>
            </a:r>
            <a:r>
              <a:rPr lang="en-US" dirty="0"/>
              <a:t> are named. The code examples below use names such as “text,” “features,” and “label.”</a:t>
            </a:r>
          </a:p>
        </p:txBody>
      </p:sp>
    </p:spTree>
    <p:extLst>
      <p:ext uri="{BB962C8B-B14F-4D97-AF65-F5344CB8AC3E}">
        <p14:creationId xmlns:p14="http://schemas.microsoft.com/office/powerpoint/2010/main" val="343075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Transformers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Transformer is an abstraction that includes feature transformers and learned models. Technically, a Transformer implements a method transform(), which converts one </a:t>
            </a:r>
            <a:r>
              <a:rPr lang="en-US" dirty="0" err="1"/>
              <a:t>DataFrame</a:t>
            </a:r>
            <a:r>
              <a:rPr lang="en-US" dirty="0"/>
              <a:t> into another, generally by appending one or more columns. For example:</a:t>
            </a:r>
          </a:p>
          <a:p>
            <a:r>
              <a:rPr lang="en-US" dirty="0"/>
              <a:t>A feature transformer might take a </a:t>
            </a:r>
            <a:r>
              <a:rPr lang="en-US" dirty="0" err="1"/>
              <a:t>DataFrame</a:t>
            </a:r>
            <a:r>
              <a:rPr lang="en-US" dirty="0"/>
              <a:t>, read a column (e.g., text), map it into a new column (e.g., feature vectors), and output a new </a:t>
            </a:r>
            <a:r>
              <a:rPr lang="en-US" dirty="0" err="1"/>
              <a:t>DataFrame</a:t>
            </a:r>
            <a:r>
              <a:rPr lang="en-US" dirty="0"/>
              <a:t> with the mapped column appended.</a:t>
            </a:r>
          </a:p>
          <a:p>
            <a:r>
              <a:rPr lang="en-US" dirty="0"/>
              <a:t>A learning model might take a </a:t>
            </a:r>
            <a:r>
              <a:rPr lang="en-US" dirty="0" err="1"/>
              <a:t>DataFrame</a:t>
            </a:r>
            <a:r>
              <a:rPr lang="en-US" dirty="0"/>
              <a:t>, read the column containing feature vectors, predict the label for each feature vector, and output a new </a:t>
            </a:r>
            <a:r>
              <a:rPr lang="en-US" dirty="0" err="1"/>
              <a:t>DataFrame</a:t>
            </a:r>
            <a:r>
              <a:rPr lang="en-US" dirty="0"/>
              <a:t> with predicted labels appended as a column.</a:t>
            </a:r>
          </a:p>
        </p:txBody>
      </p:sp>
    </p:spTree>
    <p:extLst>
      <p:ext uri="{BB962C8B-B14F-4D97-AF65-F5344CB8AC3E}">
        <p14:creationId xmlns:p14="http://schemas.microsoft.com/office/powerpoint/2010/main" val="249746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Estimator abstracts the concept of a learning algorithm or any algorithm that fits or trains on data. Technically, an Estimator implements a method fit(), which accepts a </a:t>
            </a:r>
            <a:r>
              <a:rPr lang="en-US" dirty="0" err="1"/>
              <a:t>DataFrame</a:t>
            </a:r>
            <a:r>
              <a:rPr lang="en-US" dirty="0"/>
              <a:t> and produces a Model, which is a Transformer. For example, a learning algorithm such as </a:t>
            </a:r>
            <a:r>
              <a:rPr lang="en-US" dirty="0" err="1"/>
              <a:t>LogisticRegression</a:t>
            </a:r>
            <a:r>
              <a:rPr lang="en-US" dirty="0"/>
              <a:t> is an Estimator, and calling fit() trains a </a:t>
            </a:r>
            <a:r>
              <a:rPr lang="en-US" dirty="0" err="1"/>
              <a:t>LogisticRegressionModel</a:t>
            </a:r>
            <a:r>
              <a:rPr lang="en-US" dirty="0"/>
              <a:t>, which is a Model and hence a Transformer.</a:t>
            </a:r>
          </a:p>
        </p:txBody>
      </p:sp>
    </p:spTree>
    <p:extLst>
      <p:ext uri="{BB962C8B-B14F-4D97-AF65-F5344CB8AC3E}">
        <p14:creationId xmlns:p14="http://schemas.microsoft.com/office/powerpoint/2010/main" val="174546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pipeline </a:t>
            </a:r>
            <a:r>
              <a:rPr lang="en-US" b="1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Transformer.transforms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dirty="0" err="1"/>
              <a:t>Estimator.fit</a:t>
            </a:r>
            <a:r>
              <a:rPr lang="en-US" dirty="0"/>
              <a:t>()s are both stateless. In the future, </a:t>
            </a:r>
            <a:r>
              <a:rPr lang="en-US" dirty="0" err="1"/>
              <a:t>stateful</a:t>
            </a:r>
            <a:r>
              <a:rPr lang="en-US" dirty="0"/>
              <a:t> algorithms may be supported via alternative concepts.</a:t>
            </a:r>
          </a:p>
          <a:p>
            <a:r>
              <a:rPr lang="en-US" dirty="0"/>
              <a:t>Each instance of a Transformer or Estimator has a unique ID, which is useful in specifying parameters </a:t>
            </a:r>
          </a:p>
        </p:txBody>
      </p:sp>
    </p:spTree>
    <p:extLst>
      <p:ext uri="{BB962C8B-B14F-4D97-AF65-F5344CB8AC3E}">
        <p14:creationId xmlns:p14="http://schemas.microsoft.com/office/powerpoint/2010/main" val="31627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683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USING THE SPARK ML PACKAGE</vt:lpstr>
      <vt:lpstr>Spark ML Package</vt:lpstr>
      <vt:lpstr>ML Pipeline</vt:lpstr>
      <vt:lpstr>ML Concept</vt:lpstr>
      <vt:lpstr>FEATURE EXTRACTION AND PIPELINING</vt:lpstr>
      <vt:lpstr>DataFrame</vt:lpstr>
      <vt:lpstr>Transformers</vt:lpstr>
      <vt:lpstr>Estimators</vt:lpstr>
      <vt:lpstr>Properties of pipeline components</vt:lpstr>
      <vt:lpstr>Pipeline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SPARK ML PACKAGE</dc:title>
  <dc:creator>nitin</dc:creator>
  <cp:lastModifiedBy>Kapse, Nitin(AWF)</cp:lastModifiedBy>
  <cp:revision>12</cp:revision>
  <dcterms:created xsi:type="dcterms:W3CDTF">2017-06-26T12:50:07Z</dcterms:created>
  <dcterms:modified xsi:type="dcterms:W3CDTF">2018-03-26T13:48:14Z</dcterms:modified>
</cp:coreProperties>
</file>