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5" r:id="rId1"/>
  </p:sldMasterIdLst>
  <p:notesMasterIdLst>
    <p:notesMasterId r:id="rId53"/>
  </p:notesMasterIdLst>
  <p:sldIdLst>
    <p:sldId id="259" r:id="rId2"/>
    <p:sldId id="299" r:id="rId3"/>
    <p:sldId id="260" r:id="rId4"/>
    <p:sldId id="298" r:id="rId5"/>
    <p:sldId id="300" r:id="rId6"/>
    <p:sldId id="301" r:id="rId7"/>
    <p:sldId id="303" r:id="rId8"/>
    <p:sldId id="304" r:id="rId9"/>
    <p:sldId id="305" r:id="rId10"/>
    <p:sldId id="317" r:id="rId11"/>
    <p:sldId id="318" r:id="rId12"/>
    <p:sldId id="262" r:id="rId13"/>
    <p:sldId id="261" r:id="rId14"/>
    <p:sldId id="267" r:id="rId15"/>
    <p:sldId id="319" r:id="rId16"/>
    <p:sldId id="306" r:id="rId17"/>
    <p:sldId id="308" r:id="rId18"/>
    <p:sldId id="264" r:id="rId19"/>
    <p:sldId id="266" r:id="rId20"/>
    <p:sldId id="322" r:id="rId21"/>
    <p:sldId id="286" r:id="rId22"/>
    <p:sldId id="289" r:id="rId23"/>
    <p:sldId id="285" r:id="rId24"/>
    <p:sldId id="269" r:id="rId25"/>
    <p:sldId id="270" r:id="rId26"/>
    <p:sldId id="271" r:id="rId27"/>
    <p:sldId id="272" r:id="rId28"/>
    <p:sldId id="307" r:id="rId29"/>
    <p:sldId id="309" r:id="rId30"/>
    <p:sldId id="320" r:id="rId31"/>
    <p:sldId id="321" r:id="rId32"/>
    <p:sldId id="292" r:id="rId33"/>
    <p:sldId id="297" r:id="rId34"/>
    <p:sldId id="296" r:id="rId35"/>
    <p:sldId id="273" r:id="rId36"/>
    <p:sldId id="276" r:id="rId37"/>
    <p:sldId id="277" r:id="rId38"/>
    <p:sldId id="278" r:id="rId39"/>
    <p:sldId id="279" r:id="rId40"/>
    <p:sldId id="310" r:id="rId41"/>
    <p:sldId id="316" r:id="rId42"/>
    <p:sldId id="312" r:id="rId43"/>
    <p:sldId id="313" r:id="rId44"/>
    <p:sldId id="314" r:id="rId45"/>
    <p:sldId id="315" r:id="rId46"/>
    <p:sldId id="280" r:id="rId47"/>
    <p:sldId id="287" r:id="rId48"/>
    <p:sldId id="294" r:id="rId49"/>
    <p:sldId id="295" r:id="rId50"/>
    <p:sldId id="282" r:id="rId51"/>
    <p:sldId id="281" r:id="rId52"/>
  </p:sldIdLst>
  <p:sldSz cx="12192000" cy="6858000"/>
  <p:notesSz cx="6858000" cy="9144000"/>
  <p:embeddedFontLst>
    <p:embeddedFont>
      <p:font typeface="Wingdings 3" panose="05040102010807070707" pitchFamily="18" charset="2"/>
      <p:regular r:id="rId54"/>
    </p:embeddedFont>
    <p:embeddedFont>
      <p:font typeface="Traditional Arabic" panose="02020603050405020304" pitchFamily="18" charset="-78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Trebuchet MS" panose="020B0603020202020204" pitchFamily="34" charset="0"/>
      <p:regular r:id="rId61"/>
      <p:bold r:id="rId62"/>
      <p:italic r:id="rId63"/>
      <p:boldItalic r:id="rId64"/>
    </p:embeddedFont>
    <p:embeddedFont>
      <p:font typeface="Verdana" panose="020B0604030504040204" pitchFamily="34" charset="0"/>
      <p:regular r:id="rId65"/>
      <p:bold r:id="rId66"/>
      <p:italic r:id="rId67"/>
      <p:boldItalic r:id="rId68"/>
    </p:embeddedFont>
    <p:embeddedFont>
      <p:font typeface="Andalus" panose="02020603050405020304" pitchFamily="18" charset="-78"/>
      <p:regular r:id="rId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GRAPH FOR DIAMOND SQUARE NON-CUDA PROGRAM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Iterations in Non-CUDA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82</c:v>
                </c:pt>
                <c:pt idx="5">
                  <c:v>1220.5</c:v>
                </c:pt>
                <c:pt idx="6">
                  <c:v>4773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of Iterations in CUDA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152</c:v>
                </c:pt>
                <c:pt idx="1">
                  <c:v>152.52000000000001</c:v>
                </c:pt>
                <c:pt idx="2">
                  <c:v>144.19999999999999</c:v>
                </c:pt>
                <c:pt idx="3">
                  <c:v>206.5</c:v>
                </c:pt>
                <c:pt idx="4">
                  <c:v>206.75</c:v>
                </c:pt>
                <c:pt idx="5">
                  <c:v>990.75</c:v>
                </c:pt>
                <c:pt idx="6">
                  <c:v>1367.33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4498832"/>
        <c:axId val="400108656"/>
      </c:lineChart>
      <c:catAx>
        <c:axId val="3944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108656"/>
        <c:crosses val="autoZero"/>
        <c:auto val="1"/>
        <c:lblAlgn val="ctr"/>
        <c:lblOffset val="100"/>
        <c:noMultiLvlLbl val="0"/>
      </c:catAx>
      <c:valAx>
        <c:axId val="40010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- CUDA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Denser points</c:v>
                </c:pt>
                <c:pt idx="1">
                  <c:v>Distributed points</c:v>
                </c:pt>
                <c:pt idx="2">
                  <c:v>Horizontal points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52.332999999999998</c:v>
                </c:pt>
                <c:pt idx="1">
                  <c:v>20.332999999999998</c:v>
                </c:pt>
                <c:pt idx="2">
                  <c:v>93.665999999999997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Denser points</c:v>
                </c:pt>
                <c:pt idx="1">
                  <c:v>Distributed points</c:v>
                </c:pt>
                <c:pt idx="2">
                  <c:v>Horizontal points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30.347000000000001</c:v>
                </c:pt>
                <c:pt idx="1">
                  <c:v>24.308</c:v>
                </c:pt>
                <c:pt idx="2">
                  <c:v>64.927999999999997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3306928"/>
        <c:axId val="253309168"/>
      </c:barChart>
      <c:catAx>
        <c:axId val="25330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09168"/>
        <c:crosses val="autoZero"/>
        <c:auto val="1"/>
        <c:lblAlgn val="ctr"/>
        <c:lblOffset val="100"/>
        <c:noMultiLvlLbl val="0"/>
      </c:catAx>
      <c:valAx>
        <c:axId val="25330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0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- CUDA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Denser points</c:v>
                </c:pt>
                <c:pt idx="1">
                  <c:v>Distributed points</c:v>
                </c:pt>
                <c:pt idx="2">
                  <c:v>Horizontal points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229</c:v>
                </c:pt>
                <c:pt idx="1">
                  <c:v>114.33</c:v>
                </c:pt>
                <c:pt idx="2">
                  <c:v>135.66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Denser points</c:v>
                </c:pt>
                <c:pt idx="1">
                  <c:v>Distributed points</c:v>
                </c:pt>
                <c:pt idx="2">
                  <c:v>Horizontal points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67.634</c:v>
                </c:pt>
                <c:pt idx="1">
                  <c:v>87.382999999999996</c:v>
                </c:pt>
                <c:pt idx="2">
                  <c:v>93.481999999999999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6446864"/>
        <c:axId val="396445184"/>
      </c:barChart>
      <c:catAx>
        <c:axId val="3964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45184"/>
        <c:crosses val="autoZero"/>
        <c:auto val="1"/>
        <c:lblAlgn val="ctr"/>
        <c:lblOffset val="100"/>
        <c:noMultiLvlLbl val="0"/>
      </c:catAx>
      <c:valAx>
        <c:axId val="39644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Small number of points</c:v>
                </c:pt>
                <c:pt idx="1">
                  <c:v>Medium number ofpoints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55.444000000000003</c:v>
                </c:pt>
                <c:pt idx="1">
                  <c:v>155.99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CUDA C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Small number of points</c:v>
                </c:pt>
                <c:pt idx="1">
                  <c:v>Medium number ofpoints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39.861000000000004</c:v>
                </c:pt>
                <c:pt idx="1">
                  <c:v>82.710600000000056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53710768"/>
        <c:axId val="253711328"/>
      </c:lineChart>
      <c:catAx>
        <c:axId val="25371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11328"/>
        <c:crosses val="autoZero"/>
        <c:auto val="1"/>
        <c:lblAlgn val="ctr"/>
        <c:lblOffset val="100"/>
        <c:noMultiLvlLbl val="0"/>
      </c:catAx>
      <c:valAx>
        <c:axId val="253711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10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GRAPH FOR SMITH WATERMAN C PROGRAM</a:t>
            </a:r>
            <a:endParaRPr lang="en-I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462962962962982E-2"/>
          <c:y val="0.24229346331708554"/>
          <c:w val="0.94675925925925963"/>
          <c:h val="0.56143013373328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strings of small length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sequence of different length</c:v>
                </c:pt>
                <c:pt idx="1">
                  <c:v>sequence of same length</c:v>
                </c:pt>
                <c:pt idx="2">
                  <c:v>both the sequences are completely different</c:v>
                </c:pt>
                <c:pt idx="3">
                  <c:v>sequences doesn't matche at first few characters</c:v>
                </c:pt>
                <c:pt idx="4">
                  <c:v>sequences doesn't match at last few characters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strings of medium length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sequence of different length</c:v>
                </c:pt>
                <c:pt idx="1">
                  <c:v>sequence of same length</c:v>
                </c:pt>
                <c:pt idx="2">
                  <c:v>both the sequences are completely different</c:v>
                </c:pt>
                <c:pt idx="3">
                  <c:v>sequences doesn't matche at first few characters</c:v>
                </c:pt>
                <c:pt idx="4">
                  <c:v>sequences doesn't match at last few characters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94</c:v>
                </c:pt>
                <c:pt idx="1">
                  <c:v>62</c:v>
                </c:pt>
                <c:pt idx="2">
                  <c:v>62</c:v>
                </c:pt>
                <c:pt idx="3">
                  <c:v>94</c:v>
                </c:pt>
                <c:pt idx="4">
                  <c:v>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strings of large length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sequence of different length</c:v>
                </c:pt>
                <c:pt idx="1">
                  <c:v>sequence of same length</c:v>
                </c:pt>
                <c:pt idx="2">
                  <c:v>both the sequences are completely different</c:v>
                </c:pt>
                <c:pt idx="3">
                  <c:v>sequences doesn't matche at first few characters</c:v>
                </c:pt>
                <c:pt idx="4">
                  <c:v>sequences doesn't match at last few characters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734</c:v>
                </c:pt>
                <c:pt idx="1">
                  <c:v>624</c:v>
                </c:pt>
                <c:pt idx="2">
                  <c:v>546</c:v>
                </c:pt>
                <c:pt idx="3">
                  <c:v>564</c:v>
                </c:pt>
                <c:pt idx="4">
                  <c:v>560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6297440"/>
        <c:axId val="256098800"/>
      </c:barChart>
      <c:catAx>
        <c:axId val="186297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098800"/>
        <c:crosses val="autoZero"/>
        <c:auto val="1"/>
        <c:lblAlgn val="ctr"/>
        <c:lblOffset val="100"/>
        <c:noMultiLvlLbl val="0"/>
      </c:catAx>
      <c:valAx>
        <c:axId val="2560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GRAPH FOR SMITH WATERMAN CUDA-PROGRAM</a:t>
            </a:r>
            <a:endParaRPr lang="en-I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strings of small length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sequence of different length</c:v>
                </c:pt>
                <c:pt idx="1">
                  <c:v>sequence of same length</c:v>
                </c:pt>
                <c:pt idx="2">
                  <c:v>both the sequences are completely different</c:v>
                </c:pt>
                <c:pt idx="3">
                  <c:v>sequences matches only at first few characters</c:v>
                </c:pt>
                <c:pt idx="4">
                  <c:v>sequences doesn't match only at first few characters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strings of medum length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sequence of different length</c:v>
                </c:pt>
                <c:pt idx="1">
                  <c:v>sequence of same length</c:v>
                </c:pt>
                <c:pt idx="2">
                  <c:v>both the sequences are completely different</c:v>
                </c:pt>
                <c:pt idx="3">
                  <c:v>sequences matches only at first few characters</c:v>
                </c:pt>
                <c:pt idx="4">
                  <c:v>sequences doesn't match only at first few characters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31</c:v>
                </c:pt>
                <c:pt idx="2">
                  <c:v>32</c:v>
                </c:pt>
                <c:pt idx="3">
                  <c:v>32</c:v>
                </c:pt>
                <c:pt idx="4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strings of large length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sequence of different length</c:v>
                </c:pt>
                <c:pt idx="1">
                  <c:v>sequence of same length</c:v>
                </c:pt>
                <c:pt idx="2">
                  <c:v>both the sequences are completely different</c:v>
                </c:pt>
                <c:pt idx="3">
                  <c:v>sequences matches only at first few characters</c:v>
                </c:pt>
                <c:pt idx="4">
                  <c:v>sequences doesn't match only at first few characters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218</c:v>
                </c:pt>
                <c:pt idx="1">
                  <c:v>280</c:v>
                </c:pt>
                <c:pt idx="2">
                  <c:v>297</c:v>
                </c:pt>
                <c:pt idx="3">
                  <c:v>281</c:v>
                </c:pt>
                <c:pt idx="4">
                  <c:v>281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56102160"/>
        <c:axId val="256102720"/>
      </c:barChart>
      <c:catAx>
        <c:axId val="256102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102720"/>
        <c:crosses val="autoZero"/>
        <c:auto val="1"/>
        <c:lblAlgn val="ctr"/>
        <c:lblOffset val="100"/>
        <c:noMultiLvlLbl val="0"/>
      </c:catAx>
      <c:valAx>
        <c:axId val="25610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1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81FF-F8BE-474C-B076-B84F20A6E9F6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33DD-C3F2-4BDF-8FB7-635A9E6FE6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91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D33DD-C3F2-4BDF-8FB7-635A9E6FE639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5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5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2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4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21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6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4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1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9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0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9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6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8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50A5-C8F7-4AA3-9652-2D5E154FE437}" type="datetimeFigureOut">
              <a:rPr lang="en-IN" smtClean="0"/>
              <a:pPr/>
              <a:t>06-06-2014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89EECA-1135-4730-9880-16CDF7D44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548681"/>
            <a:ext cx="7772400" cy="190207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Implementation of Algorithms using CUDA, and their Performance Comparison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544" y="3933056"/>
            <a:ext cx="4953000" cy="1752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1"/>
                </a:solidFill>
              </a:rPr>
              <a:t>Anuja B. S.				1NH10CS019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Chaitra J. R.				1NH10CS022</a:t>
            </a:r>
            <a:endParaRPr lang="en-US" i="1" dirty="0">
              <a:solidFill>
                <a:schemeClr val="tx1"/>
              </a:solidFill>
            </a:endParaRP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Kusuma Chandrika K.		1NH10CS047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Nitin Kaveriappa U. M.	1NH10CS061</a:t>
            </a: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Nitin Kaveriappa\Downloads\DRD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93305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6700"/>
            <a:ext cx="8596668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__global__ void </a:t>
            </a:r>
            <a:r>
              <a:rPr lang="en-IN" dirty="0" err="1"/>
              <a:t>subhtKernel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*limit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extern </a:t>
            </a:r>
            <a:r>
              <a:rPr lang="en-IN" dirty="0"/>
              <a:t>__shared__ </a:t>
            </a:r>
            <a:r>
              <a:rPr lang="en-IN" dirty="0" err="1"/>
              <a:t>kernel_shared_type</a:t>
            </a:r>
            <a:r>
              <a:rPr lang="en-IN" dirty="0"/>
              <a:t> </a:t>
            </a:r>
            <a:r>
              <a:rPr lang="en-IN" dirty="0" err="1"/>
              <a:t>sdata</a:t>
            </a:r>
            <a:r>
              <a:rPr lang="en-IN" dirty="0" smtClean="0"/>
              <a:t>[];</a:t>
            </a:r>
            <a:br>
              <a:rPr lang="en-IN" dirty="0" smtClean="0"/>
            </a:br>
            <a:r>
              <a:rPr lang="en-IN" dirty="0" smtClean="0"/>
              <a:t>	unsigned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tid</a:t>
            </a:r>
            <a:r>
              <a:rPr lang="en-IN" dirty="0"/>
              <a:t> = </a:t>
            </a:r>
            <a:r>
              <a:rPr lang="en-IN" dirty="0" err="1" smtClean="0"/>
              <a:t>threadIdx.x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	if </a:t>
            </a:r>
            <a:r>
              <a:rPr lang="en-IN" dirty="0"/>
              <a:t>(</a:t>
            </a:r>
            <a:r>
              <a:rPr lang="en-IN" dirty="0" err="1"/>
              <a:t>tid</a:t>
            </a:r>
            <a:r>
              <a:rPr lang="en-IN" dirty="0"/>
              <a:t> &lt; *limit)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{</a:t>
            </a:r>
            <a:br>
              <a:rPr lang="en-IN" dirty="0" smtClean="0"/>
            </a:br>
            <a:r>
              <a:rPr lang="en-IN" dirty="0" smtClean="0"/>
              <a:t>		__</a:t>
            </a:r>
            <a:r>
              <a:rPr lang="en-IN" dirty="0" err="1"/>
              <a:t>syncthreads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	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points </a:t>
            </a:r>
            <a:r>
              <a:rPr lang="en-IN" dirty="0" err="1"/>
              <a:t>subht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j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*</a:t>
            </a:r>
            <a:r>
              <a:rPr lang="en-IN" dirty="0" err="1" smtClean="0"/>
              <a:t>d_j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cudaMalloc</a:t>
            </a:r>
            <a:r>
              <a:rPr lang="en-IN" dirty="0"/>
              <a:t>((void**) &amp;</a:t>
            </a:r>
            <a:r>
              <a:rPr lang="en-IN" dirty="0" err="1"/>
              <a:t>d_j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 smtClean="0"/>
              <a:t>));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cudaMemcpy</a:t>
            </a:r>
            <a:r>
              <a:rPr lang="en-IN" dirty="0" smtClean="0"/>
              <a:t>(</a:t>
            </a:r>
            <a:r>
              <a:rPr lang="en-IN" dirty="0" err="1" smtClean="0"/>
              <a:t>d_j</a:t>
            </a:r>
            <a:r>
              <a:rPr lang="en-IN" dirty="0"/>
              <a:t>, &amp;j,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), </a:t>
            </a:r>
            <a:r>
              <a:rPr lang="en-IN" dirty="0" err="1"/>
              <a:t>cudaMemcpyHostToDevice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subhtKernel</a:t>
            </a:r>
            <a:r>
              <a:rPr lang="en-IN" dirty="0"/>
              <a:t>&lt;&lt;&lt;1, j&gt;&gt;&gt;(</a:t>
            </a:r>
            <a:r>
              <a:rPr lang="en-IN" dirty="0" err="1"/>
              <a:t>d_j</a:t>
            </a:r>
            <a:r>
              <a:rPr lang="en-IN" dirty="0" smtClean="0"/>
              <a:t>,);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cudaDeviceSynchronize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cudaMemcpy</a:t>
            </a:r>
            <a:r>
              <a:rPr lang="en-IN" dirty="0"/>
              <a:t>(&amp;j, </a:t>
            </a:r>
            <a:r>
              <a:rPr lang="en-IN" dirty="0" err="1"/>
              <a:t>d_j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), </a:t>
            </a:r>
            <a:r>
              <a:rPr lang="en-IN" dirty="0" err="1"/>
              <a:t>cudaMemcpyDeviceToHost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cudaFree</a:t>
            </a:r>
            <a:r>
              <a:rPr lang="en-IN" dirty="0" smtClean="0"/>
              <a:t>(</a:t>
            </a:r>
            <a:r>
              <a:rPr lang="en-IN" dirty="0" err="1" smtClean="0"/>
              <a:t>d_j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- CUDA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35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points </a:t>
            </a:r>
            <a:r>
              <a:rPr lang="en-IN" dirty="0" err="1"/>
              <a:t>subht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j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double </a:t>
            </a:r>
            <a:r>
              <a:rPr lang="en-IN" dirty="0"/>
              <a:t>h[200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smtClean="0"/>
              <a:t>	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j;i</a:t>
            </a:r>
            <a:r>
              <a:rPr lang="en-IN" dirty="0" smtClean="0"/>
              <a:t>++)</a:t>
            </a:r>
            <a:br>
              <a:rPr lang="en-IN" dirty="0" smtClean="0"/>
            </a:br>
            <a:r>
              <a:rPr lang="en-IN" dirty="0" smtClean="0"/>
              <a:t>	{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//</a:t>
            </a:r>
            <a:r>
              <a:rPr lang="en-IN" dirty="0"/>
              <a:t>find the point with max distance from the baseline</a:t>
            </a:r>
            <a:br>
              <a:rPr lang="en-IN" dirty="0"/>
            </a:br>
            <a:r>
              <a:rPr lang="en-IN" dirty="0" smtClean="0"/>
              <a:t>	}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5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CUDA</a:t>
            </a:r>
            <a:r>
              <a:rPr lang="en-US" sz="4000" dirty="0"/>
              <a:t> AND IT’S DOMAINS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Autofit/>
          </a:bodyPr>
          <a:lstStyle/>
          <a:p>
            <a:r>
              <a:rPr lang="en-US" sz="2000" i="1" dirty="0">
                <a:cs typeface="Traditional Arabic" panose="02020603050405020304" pitchFamily="18" charset="-78"/>
              </a:rPr>
              <a:t>Graphical Rendering</a:t>
            </a:r>
          </a:p>
          <a:p>
            <a:pPr marL="0" indent="0">
              <a:buNone/>
            </a:pPr>
            <a:r>
              <a:rPr lang="en-US" sz="2000" dirty="0">
                <a:cs typeface="Traditional Arabic" panose="02020603050405020304" pitchFamily="18" charset="-78"/>
              </a:rPr>
              <a:t>Volume rendering using 2-3 swap image compositing</a:t>
            </a:r>
          </a:p>
          <a:p>
            <a:pPr marL="0" indent="0">
              <a:buNone/>
            </a:pPr>
            <a:r>
              <a:rPr lang="en-US" sz="2000" dirty="0">
                <a:cs typeface="Traditional Arabic" panose="02020603050405020304" pitchFamily="18" charset="-78"/>
              </a:rPr>
              <a:t>GPU accelerated volume rendering on an interactive light field display</a:t>
            </a:r>
          </a:p>
          <a:p>
            <a:pPr marL="0" indent="0">
              <a:buNone/>
            </a:pPr>
            <a:r>
              <a:rPr lang="en-US" sz="2000" dirty="0">
                <a:cs typeface="Traditional Arabic" panose="02020603050405020304" pitchFamily="18" charset="-78"/>
              </a:rPr>
              <a:t>Diamond Square Algorithm</a:t>
            </a:r>
          </a:p>
          <a:p>
            <a:r>
              <a:rPr lang="en-US" sz="2000" i="1" dirty="0">
                <a:cs typeface="Traditional Arabic" panose="02020603050405020304" pitchFamily="18" charset="-78"/>
              </a:rPr>
              <a:t>Geometric Computation</a:t>
            </a:r>
          </a:p>
          <a:p>
            <a:pPr marL="0" indent="0">
              <a:buNone/>
            </a:pPr>
            <a:r>
              <a:rPr lang="en-US" sz="2000" dirty="0">
                <a:cs typeface="Traditional Arabic" panose="02020603050405020304" pitchFamily="18" charset="-78"/>
              </a:rPr>
              <a:t>Geometric problems on 3D meshes</a:t>
            </a:r>
          </a:p>
          <a:p>
            <a:pPr marL="0" indent="0">
              <a:buNone/>
            </a:pPr>
            <a:r>
              <a:rPr lang="en-US" sz="2000" dirty="0">
                <a:cs typeface="Traditional Arabic" panose="02020603050405020304" pitchFamily="18" charset="-78"/>
              </a:rPr>
              <a:t>Parallel Convex Hull Algorithm</a:t>
            </a:r>
          </a:p>
          <a:p>
            <a:pPr marL="0" indent="0">
              <a:buNone/>
            </a:pPr>
            <a:r>
              <a:rPr lang="en-US" sz="2000" dirty="0" err="1">
                <a:cs typeface="Traditional Arabic" panose="02020603050405020304" pitchFamily="18" charset="-78"/>
              </a:rPr>
              <a:t>Quickhull</a:t>
            </a:r>
            <a:r>
              <a:rPr lang="en-US" sz="2000" dirty="0">
                <a:cs typeface="Traditional Arabic" panose="02020603050405020304" pitchFamily="18" charset="-78"/>
              </a:rPr>
              <a:t> </a:t>
            </a:r>
            <a:r>
              <a:rPr lang="en-US" sz="2000" dirty="0" smtClean="0">
                <a:cs typeface="Traditional Arabic" panose="02020603050405020304" pitchFamily="18" charset="-78"/>
              </a:rPr>
              <a:t>Algorithm</a:t>
            </a:r>
          </a:p>
          <a:p>
            <a:pPr marL="342900" indent="-342900"/>
            <a:r>
              <a:rPr lang="en-US" sz="2000" i="1" dirty="0">
                <a:cs typeface="Traditional Arabic" panose="02020603050405020304" pitchFamily="18" charset="-78"/>
              </a:rPr>
              <a:t>Genomics</a:t>
            </a:r>
          </a:p>
          <a:p>
            <a:pPr marL="0" indent="0">
              <a:buNone/>
            </a:pPr>
            <a:r>
              <a:rPr lang="en-US" sz="2000" dirty="0">
                <a:cs typeface="Traditional Arabic" panose="02020603050405020304" pitchFamily="18" charset="-78"/>
              </a:rPr>
              <a:t>Smith Waterman Algorithm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2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44" y="5615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Diamond Square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44" y="1603648"/>
            <a:ext cx="8229600" cy="432511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The </a:t>
            </a:r>
            <a:r>
              <a:rPr lang="en-IN" sz="3200" b="1" dirty="0">
                <a:latin typeface="+mj-lt"/>
              </a:rPr>
              <a:t>diamond-square algorithm</a:t>
            </a:r>
            <a:r>
              <a:rPr lang="en-IN" sz="3200" dirty="0">
                <a:latin typeface="+mj-lt"/>
              </a:rPr>
              <a:t> is a method for generating height-maps for computer graphics</a:t>
            </a:r>
            <a:r>
              <a:rPr lang="en-IN" sz="3200" dirty="0" smtClean="0">
                <a:latin typeface="+mj-lt"/>
              </a:rPr>
              <a:t>.</a:t>
            </a:r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8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44" y="256580"/>
            <a:ext cx="8229600" cy="835620"/>
          </a:xfrm>
        </p:spPr>
        <p:txBody>
          <a:bodyPr>
            <a:normAutofit/>
          </a:bodyPr>
          <a:lstStyle/>
          <a:p>
            <a:r>
              <a:rPr lang="en-US" dirty="0" smtClean="0"/>
              <a:t>Diamond Square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44" y="1092200"/>
            <a:ext cx="8229600" cy="4525963"/>
          </a:xfrm>
        </p:spPr>
        <p:txBody>
          <a:bodyPr>
            <a:noAutofit/>
          </a:bodyPr>
          <a:lstStyle/>
          <a:p>
            <a:r>
              <a:rPr lang="en-IN" sz="2200" dirty="0">
                <a:cs typeface="Andalus" panose="02020603050405020304" pitchFamily="18" charset="-78"/>
              </a:rPr>
              <a:t>Step 1: Create a 2D array. The size of the array is determined by the amount of iterations (i.e. 1 iteration-3x3 array, 2 iterations-5x5 array </a:t>
            </a:r>
            <a:r>
              <a:rPr lang="en-IN" sz="2200" dirty="0" err="1">
                <a:cs typeface="Andalus" panose="02020603050405020304" pitchFamily="18" charset="-78"/>
              </a:rPr>
              <a:t>etc</a:t>
            </a:r>
            <a:r>
              <a:rPr lang="en-IN" sz="2200" dirty="0" smtClean="0">
                <a:cs typeface="Andalus" panose="02020603050405020304" pitchFamily="18" charset="-78"/>
              </a:rPr>
              <a:t>).</a:t>
            </a:r>
          </a:p>
          <a:p>
            <a:r>
              <a:rPr lang="en-IN" sz="2200" dirty="0" smtClean="0">
                <a:cs typeface="Andalus" panose="02020603050405020304" pitchFamily="18" charset="-78"/>
              </a:rPr>
              <a:t>Step </a:t>
            </a:r>
            <a:r>
              <a:rPr lang="en-IN" sz="2200" dirty="0">
                <a:cs typeface="Andalus" panose="02020603050405020304" pitchFamily="18" charset="-78"/>
              </a:rPr>
              <a:t>2: Assign a start value to the four corners of the map</a:t>
            </a:r>
            <a:r>
              <a:rPr lang="en-IN" sz="2200" dirty="0" smtClean="0">
                <a:cs typeface="Andalus" panose="02020603050405020304" pitchFamily="18" charset="-78"/>
              </a:rPr>
              <a:t>.</a:t>
            </a:r>
          </a:p>
          <a:p>
            <a:endParaRPr lang="en-US" sz="2200" dirty="0">
              <a:cs typeface="Andalus" panose="02020603050405020304" pitchFamily="18" charset="-78"/>
            </a:endParaRPr>
          </a:p>
          <a:p>
            <a:endParaRPr lang="en-US" sz="2200" dirty="0" smtClean="0">
              <a:cs typeface="Andalus" panose="02020603050405020304" pitchFamily="18" charset="-78"/>
            </a:endParaRPr>
          </a:p>
          <a:p>
            <a:endParaRPr lang="en-US" sz="2200" dirty="0">
              <a:cs typeface="Andalus" panose="02020603050405020304" pitchFamily="18" charset="-78"/>
            </a:endParaRPr>
          </a:p>
          <a:p>
            <a:endParaRPr lang="en-IN" sz="2200" dirty="0">
              <a:cs typeface="Andalus" panose="02020603050405020304" pitchFamily="18" charset="-78"/>
            </a:endParaRPr>
          </a:p>
          <a:p>
            <a:r>
              <a:rPr lang="en-IN" sz="2200" dirty="0">
                <a:cs typeface="Andalus" panose="02020603050405020304" pitchFamily="18" charset="-78"/>
              </a:rPr>
              <a:t>Step 3: Call the Diamond() method</a:t>
            </a:r>
            <a:r>
              <a:rPr lang="en-IN" sz="2200" dirty="0" smtClean="0">
                <a:cs typeface="Andalus" panose="02020603050405020304" pitchFamily="18" charset="-78"/>
              </a:rPr>
              <a:t>.</a:t>
            </a:r>
          </a:p>
          <a:p>
            <a:endParaRPr lang="en-IN" sz="2200" dirty="0"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IN" sz="2200" dirty="0"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75" y="2727326"/>
            <a:ext cx="16192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5118102"/>
            <a:ext cx="1685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44" y="25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Diamond Square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44" y="1016000"/>
            <a:ext cx="8229600" cy="5626100"/>
          </a:xfrm>
        </p:spPr>
        <p:txBody>
          <a:bodyPr>
            <a:noAutofit/>
          </a:bodyPr>
          <a:lstStyle/>
          <a:p>
            <a:r>
              <a:rPr lang="en-IN" sz="2400" dirty="0" smtClean="0">
                <a:cs typeface="Andalus" panose="02020603050405020304" pitchFamily="18" charset="-78"/>
              </a:rPr>
              <a:t>Step </a:t>
            </a:r>
            <a:r>
              <a:rPr lang="en-IN" sz="2400" dirty="0">
                <a:cs typeface="Andalus" panose="02020603050405020304" pitchFamily="18" charset="-78"/>
              </a:rPr>
              <a:t>4: Call the </a:t>
            </a:r>
            <a:r>
              <a:rPr lang="en-IN" sz="2400" dirty="0" err="1">
                <a:cs typeface="Andalus" panose="02020603050405020304" pitchFamily="18" charset="-78"/>
              </a:rPr>
              <a:t>SquareEven</a:t>
            </a:r>
            <a:r>
              <a:rPr lang="en-IN" sz="2400" dirty="0">
                <a:cs typeface="Andalus" panose="02020603050405020304" pitchFamily="18" charset="-78"/>
              </a:rPr>
              <a:t>() method</a:t>
            </a:r>
            <a:r>
              <a:rPr lang="en-IN" sz="2400" dirty="0" smtClean="0">
                <a:cs typeface="Andalus" panose="02020603050405020304" pitchFamily="18" charset="-78"/>
              </a:rPr>
              <a:t>.</a:t>
            </a:r>
          </a:p>
          <a:p>
            <a:r>
              <a:rPr lang="en-IN" sz="2400" dirty="0" smtClean="0"/>
              <a:t>Step </a:t>
            </a:r>
            <a:r>
              <a:rPr lang="en-IN" sz="2400" dirty="0"/>
              <a:t>5: Call the </a:t>
            </a:r>
            <a:r>
              <a:rPr lang="en-IN" sz="2400" dirty="0" err="1"/>
              <a:t>SquareOdd</a:t>
            </a:r>
            <a:r>
              <a:rPr lang="en-IN" sz="2400" dirty="0"/>
              <a:t>()  method</a:t>
            </a:r>
            <a:r>
              <a:rPr lang="en-IN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IN" sz="2400" dirty="0" smtClean="0"/>
              <a:t>Step </a:t>
            </a:r>
            <a:r>
              <a:rPr lang="en-IN" sz="2400" dirty="0"/>
              <a:t>6: Go back to step 3 and repeat the steps until iterations &gt;= 0</a:t>
            </a:r>
            <a:r>
              <a:rPr lang="en-IN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Step 7: Display the map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69" y="2016126"/>
            <a:ext cx="174307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68" y="4324350"/>
            <a:ext cx="32670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33"/>
          <p:cNvSpPr>
            <a:spLocks noChangeArrowheads="1"/>
          </p:cNvSpPr>
          <p:nvPr/>
        </p:nvSpPr>
        <p:spPr bwMode="auto">
          <a:xfrm>
            <a:off x="4775199" y="619125"/>
            <a:ext cx="1476375" cy="47625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Process 331"/>
          <p:cNvSpPr>
            <a:spLocks noChangeArrowheads="1"/>
          </p:cNvSpPr>
          <p:nvPr/>
        </p:nvSpPr>
        <p:spPr bwMode="auto">
          <a:xfrm>
            <a:off x="4160836" y="1428750"/>
            <a:ext cx="2705100" cy="5048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2D array and assign an initial value to the corner of the map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traight Arrow Connector 330"/>
          <p:cNvSpPr>
            <a:spLocks noChangeShapeType="1"/>
          </p:cNvSpPr>
          <p:nvPr/>
        </p:nvSpPr>
        <p:spPr bwMode="auto">
          <a:xfrm>
            <a:off x="5524500" y="1941513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lowchart: Decision 329"/>
          <p:cNvSpPr>
            <a:spLocks noChangeArrowheads="1"/>
          </p:cNvSpPr>
          <p:nvPr/>
        </p:nvSpPr>
        <p:spPr bwMode="auto">
          <a:xfrm>
            <a:off x="4714875" y="2276475"/>
            <a:ext cx="1619250" cy="8477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&gt;= 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traight Arrow Connector 302"/>
          <p:cNvSpPr>
            <a:spLocks noChangeShapeType="1"/>
          </p:cNvSpPr>
          <p:nvPr/>
        </p:nvSpPr>
        <p:spPr bwMode="auto">
          <a:xfrm>
            <a:off x="2962275" y="4752975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Straight Arrow Connector 327"/>
          <p:cNvSpPr>
            <a:spLocks noChangeShapeType="1"/>
          </p:cNvSpPr>
          <p:nvPr/>
        </p:nvSpPr>
        <p:spPr bwMode="auto">
          <a:xfrm flipH="1">
            <a:off x="3416300" y="3336925"/>
            <a:ext cx="4162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Straight Arrow Connector 326"/>
          <p:cNvSpPr>
            <a:spLocks noChangeShapeType="1"/>
          </p:cNvSpPr>
          <p:nvPr/>
        </p:nvSpPr>
        <p:spPr bwMode="auto">
          <a:xfrm>
            <a:off x="3416300" y="3336925"/>
            <a:ext cx="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Straight Arrow Connector 324"/>
          <p:cNvSpPr>
            <a:spLocks noChangeShapeType="1"/>
          </p:cNvSpPr>
          <p:nvPr/>
        </p:nvSpPr>
        <p:spPr bwMode="auto">
          <a:xfrm>
            <a:off x="7578725" y="3336925"/>
            <a:ext cx="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Straight Arrow Connector 303"/>
          <p:cNvSpPr>
            <a:spLocks noChangeShapeType="1"/>
          </p:cNvSpPr>
          <p:nvPr/>
        </p:nvSpPr>
        <p:spPr bwMode="auto">
          <a:xfrm>
            <a:off x="876300" y="4665663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Straight Arrow Connector 304"/>
          <p:cNvSpPr>
            <a:spLocks noChangeShapeType="1"/>
          </p:cNvSpPr>
          <p:nvPr/>
        </p:nvSpPr>
        <p:spPr bwMode="auto">
          <a:xfrm>
            <a:off x="7585075" y="4168775"/>
            <a:ext cx="0" cy="350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Straight Arrow Connector 309"/>
          <p:cNvSpPr>
            <a:spLocks noChangeShapeType="1"/>
          </p:cNvSpPr>
          <p:nvPr/>
        </p:nvSpPr>
        <p:spPr bwMode="auto">
          <a:xfrm>
            <a:off x="5567363" y="4529138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lowchart: Decision 310"/>
          <p:cNvSpPr>
            <a:spLocks noChangeArrowheads="1"/>
          </p:cNvSpPr>
          <p:nvPr/>
        </p:nvSpPr>
        <p:spPr bwMode="auto">
          <a:xfrm>
            <a:off x="5267325" y="4779963"/>
            <a:ext cx="571500" cy="3048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Straight Arrow Connector 322"/>
          <p:cNvSpPr>
            <a:spLocks noChangeShapeType="1"/>
          </p:cNvSpPr>
          <p:nvPr/>
        </p:nvSpPr>
        <p:spPr bwMode="auto">
          <a:xfrm>
            <a:off x="2447925" y="2698750"/>
            <a:ext cx="2286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lowchart: Process 314"/>
          <p:cNvSpPr>
            <a:spLocks noChangeArrowheads="1"/>
          </p:cNvSpPr>
          <p:nvPr/>
        </p:nvSpPr>
        <p:spPr bwMode="auto">
          <a:xfrm>
            <a:off x="4800600" y="5446713"/>
            <a:ext cx="1543050" cy="46831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map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lowchart: Terminator 316"/>
          <p:cNvSpPr>
            <a:spLocks noChangeArrowheads="1"/>
          </p:cNvSpPr>
          <p:nvPr/>
        </p:nvSpPr>
        <p:spPr bwMode="auto">
          <a:xfrm>
            <a:off x="4937125" y="6167438"/>
            <a:ext cx="1228725" cy="4095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lowchart: Predefined Process 319"/>
          <p:cNvSpPr>
            <a:spLocks noChangeArrowheads="1"/>
          </p:cNvSpPr>
          <p:nvPr/>
        </p:nvSpPr>
        <p:spPr bwMode="auto">
          <a:xfrm>
            <a:off x="2714625" y="3752850"/>
            <a:ext cx="1409700" cy="409575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Diamond( 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lowchart: Predefined Process 318"/>
          <p:cNvSpPr>
            <a:spLocks noChangeArrowheads="1"/>
          </p:cNvSpPr>
          <p:nvPr/>
        </p:nvSpPr>
        <p:spPr bwMode="auto">
          <a:xfrm>
            <a:off x="4783138" y="3746500"/>
            <a:ext cx="1476375" cy="409575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SquareEven( 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lowchart: Predefined Process 317"/>
          <p:cNvSpPr>
            <a:spLocks noChangeArrowheads="1"/>
          </p:cNvSpPr>
          <p:nvPr/>
        </p:nvSpPr>
        <p:spPr bwMode="auto">
          <a:xfrm>
            <a:off x="6886575" y="3740150"/>
            <a:ext cx="1409700" cy="409575"/>
          </a:xfrm>
          <a:prstGeom prst="flowChartPredefined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SquareOdd( 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3038" y="304800"/>
            <a:ext cx="4389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Flowchart for Diamond Square Algorithm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38" name="Straight Connector 37"/>
          <p:cNvCxnSpPr/>
          <p:nvPr/>
        </p:nvCxnSpPr>
        <p:spPr>
          <a:xfrm>
            <a:off x="8670925" y="2698750"/>
            <a:ext cx="0" cy="2227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419475" y="4519613"/>
            <a:ext cx="41687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416300" y="4181475"/>
            <a:ext cx="0" cy="3381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traight Arrow Connector 330"/>
          <p:cNvSpPr>
            <a:spLocks noChangeShapeType="1"/>
          </p:cNvSpPr>
          <p:nvPr/>
        </p:nvSpPr>
        <p:spPr bwMode="auto">
          <a:xfrm>
            <a:off x="5514975" y="1095375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47925" y="2705100"/>
            <a:ext cx="0" cy="2227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447925" y="4913313"/>
            <a:ext cx="2819400" cy="6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35650" y="4926013"/>
            <a:ext cx="2819400" cy="6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 flipV="1">
            <a:off x="6334125" y="2700338"/>
            <a:ext cx="2336800" cy="47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raight Arrow Connector 315"/>
          <p:cNvSpPr>
            <a:spLocks noChangeShapeType="1"/>
          </p:cNvSpPr>
          <p:nvPr/>
        </p:nvSpPr>
        <p:spPr bwMode="auto">
          <a:xfrm>
            <a:off x="5554663" y="5084763"/>
            <a:ext cx="0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Straight Arrow Connector 309"/>
          <p:cNvSpPr>
            <a:spLocks noChangeShapeType="1"/>
          </p:cNvSpPr>
          <p:nvPr/>
        </p:nvSpPr>
        <p:spPr bwMode="auto">
          <a:xfrm>
            <a:off x="5546726" y="5915026"/>
            <a:ext cx="0" cy="247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Arrow Connector 56"/>
          <p:cNvCxnSpPr>
            <a:stCxn id="8" idx="2"/>
            <a:endCxn id="31" idx="0"/>
          </p:cNvCxnSpPr>
          <p:nvPr/>
        </p:nvCxnSpPr>
        <p:spPr>
          <a:xfrm flipH="1">
            <a:off x="5521326" y="3124200"/>
            <a:ext cx="3174" cy="6223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540000"/>
            <a:ext cx="1657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527300"/>
            <a:ext cx="16573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Terminator 52"/>
          <p:cNvSpPr>
            <a:spLocks noChangeArrowheads="1"/>
          </p:cNvSpPr>
          <p:nvPr/>
        </p:nvSpPr>
        <p:spPr bwMode="auto">
          <a:xfrm>
            <a:off x="987425" y="763588"/>
            <a:ext cx="1009650" cy="3810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Diamond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traight Arrow Connector 53"/>
          <p:cNvSpPr>
            <a:spLocks noChangeShapeType="1"/>
          </p:cNvSpPr>
          <p:nvPr/>
        </p:nvSpPr>
        <p:spPr bwMode="auto">
          <a:xfrm>
            <a:off x="1466850" y="1144588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546100" y="1477963"/>
            <a:ext cx="1847850" cy="700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average values of the four corners of smallest possible square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traight Arrow Connector 55"/>
          <p:cNvSpPr>
            <a:spLocks noChangeShapeType="1"/>
          </p:cNvSpPr>
          <p:nvPr/>
        </p:nvSpPr>
        <p:spPr bwMode="auto">
          <a:xfrm>
            <a:off x="1466850" y="2178050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lowchart: Process 56"/>
          <p:cNvSpPr>
            <a:spLocks noChangeArrowheads="1"/>
          </p:cNvSpPr>
          <p:nvPr/>
        </p:nvSpPr>
        <p:spPr bwMode="auto">
          <a:xfrm>
            <a:off x="558800" y="2520950"/>
            <a:ext cx="1847850" cy="6762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random value to the average and insert into the map.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traight Arrow Connector 57"/>
          <p:cNvSpPr>
            <a:spLocks noChangeShapeType="1"/>
          </p:cNvSpPr>
          <p:nvPr/>
        </p:nvSpPr>
        <p:spPr bwMode="auto">
          <a:xfrm>
            <a:off x="1466850" y="3197225"/>
            <a:ext cx="0" cy="361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lowchart: Process 63"/>
          <p:cNvSpPr>
            <a:spLocks noChangeArrowheads="1"/>
          </p:cNvSpPr>
          <p:nvPr/>
        </p:nvSpPr>
        <p:spPr bwMode="auto">
          <a:xfrm>
            <a:off x="774700" y="3559175"/>
            <a:ext cx="1362075" cy="3714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Height map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lowchart: Terminator 58"/>
          <p:cNvSpPr>
            <a:spLocks noChangeArrowheads="1"/>
          </p:cNvSpPr>
          <p:nvPr/>
        </p:nvSpPr>
        <p:spPr bwMode="auto">
          <a:xfrm>
            <a:off x="3651250" y="763588"/>
            <a:ext cx="1162050" cy="3810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SquareEven()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traight Arrow Connector 59"/>
          <p:cNvSpPr>
            <a:spLocks noChangeShapeType="1"/>
          </p:cNvSpPr>
          <p:nvPr/>
        </p:nvSpPr>
        <p:spPr bwMode="auto">
          <a:xfrm>
            <a:off x="4222750" y="1144588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308350" y="1477963"/>
            <a:ext cx="1847850" cy="700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average values of the four corners of smallest possible diamond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Process 289"/>
          <p:cNvSpPr>
            <a:spLocks noChangeArrowheads="1"/>
          </p:cNvSpPr>
          <p:nvPr/>
        </p:nvSpPr>
        <p:spPr bwMode="auto">
          <a:xfrm>
            <a:off x="3578225" y="3457575"/>
            <a:ext cx="1362075" cy="3714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Height map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traight Arrow Connector 292"/>
          <p:cNvSpPr>
            <a:spLocks noChangeShapeType="1"/>
          </p:cNvSpPr>
          <p:nvPr/>
        </p:nvSpPr>
        <p:spPr bwMode="auto">
          <a:xfrm>
            <a:off x="4222750" y="2187575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Straight Arrow Connector 293"/>
          <p:cNvSpPr>
            <a:spLocks noChangeShapeType="1"/>
          </p:cNvSpPr>
          <p:nvPr/>
        </p:nvSpPr>
        <p:spPr bwMode="auto">
          <a:xfrm>
            <a:off x="4248150" y="3124200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lowchart: Terminator 294"/>
          <p:cNvSpPr>
            <a:spLocks noChangeArrowheads="1"/>
          </p:cNvSpPr>
          <p:nvPr/>
        </p:nvSpPr>
        <p:spPr bwMode="auto">
          <a:xfrm>
            <a:off x="6483350" y="754063"/>
            <a:ext cx="1162050" cy="3810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SquareOdd()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95"/>
          <p:cNvSpPr>
            <a:spLocks noChangeArrowheads="1"/>
          </p:cNvSpPr>
          <p:nvPr/>
        </p:nvSpPr>
        <p:spPr bwMode="auto">
          <a:xfrm>
            <a:off x="6137275" y="1487488"/>
            <a:ext cx="1847850" cy="700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average values of the four corners of smallest possible diamond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Flowchart: Process 298"/>
          <p:cNvSpPr>
            <a:spLocks noChangeArrowheads="1"/>
          </p:cNvSpPr>
          <p:nvPr/>
        </p:nvSpPr>
        <p:spPr bwMode="auto">
          <a:xfrm>
            <a:off x="6388100" y="3482975"/>
            <a:ext cx="1362075" cy="3714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Height map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Straight Arrow Connector 299"/>
          <p:cNvSpPr>
            <a:spLocks noChangeShapeType="1"/>
          </p:cNvSpPr>
          <p:nvPr/>
        </p:nvSpPr>
        <p:spPr bwMode="auto">
          <a:xfrm>
            <a:off x="7061200" y="1141413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Straight Arrow Connector 300"/>
          <p:cNvSpPr>
            <a:spLocks noChangeShapeType="1"/>
          </p:cNvSpPr>
          <p:nvPr/>
        </p:nvSpPr>
        <p:spPr bwMode="auto">
          <a:xfrm>
            <a:off x="7061200" y="2187575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traight Arrow Connector 301"/>
          <p:cNvSpPr>
            <a:spLocks noChangeShapeType="1"/>
          </p:cNvSpPr>
          <p:nvPr/>
        </p:nvSpPr>
        <p:spPr bwMode="auto">
          <a:xfrm>
            <a:off x="7061200" y="3121025"/>
            <a:ext cx="0" cy="333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0" y="10668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0" y="167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7054"/>
            <a:ext cx="8596668" cy="6985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5555"/>
            <a:ext cx="8596668" cy="4935808"/>
          </a:xfrm>
        </p:spPr>
        <p:txBody>
          <a:bodyPr>
            <a:normAutofit/>
          </a:bodyPr>
          <a:lstStyle/>
          <a:p>
            <a:r>
              <a:rPr lang="en-IN" sz="2000" dirty="0"/>
              <a:t>After the first pass if we were to connect the nine points , we might get a wireframe surface which looks like this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IN" sz="2000" dirty="0"/>
              <a:t>When we perform the second pass with 12 diamond centres ,we need to calculate 12 new values . 25 elements of the array have been arranged and the wireframe would look </a:t>
            </a:r>
            <a:r>
              <a:rPr lang="en-IN" sz="2000" dirty="0" smtClean="0"/>
              <a:t>like above:</a:t>
            </a:r>
            <a:endParaRPr lang="en-IN" sz="2000" dirty="0"/>
          </a:p>
          <a:p>
            <a:endParaRPr lang="en-US" sz="2000" dirty="0" smtClean="0"/>
          </a:p>
        </p:txBody>
      </p:sp>
      <p:pic>
        <p:nvPicPr>
          <p:cNvPr id="4" name="Picture 3" descr="http://www.gameprogrammer.com/fractal/dsap1.gif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7334" y="2260601"/>
            <a:ext cx="3517888" cy="169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gameprogrammer.com/fractal/dsap2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5668" y="2260601"/>
            <a:ext cx="3581416" cy="169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21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14896"/>
            <a:ext cx="8229600" cy="5881840"/>
          </a:xfrm>
        </p:spPr>
        <p:txBody>
          <a:bodyPr>
            <a:normAutofit/>
          </a:bodyPr>
          <a:lstStyle/>
          <a:p>
            <a:r>
              <a:rPr lang="en-IN" sz="2000" dirty="0"/>
              <a:t>Had a larger array been allocated we could add more detail in each pass and the surface would like </a:t>
            </a:r>
            <a:r>
              <a:rPr lang="en-IN" sz="2000" dirty="0" smtClean="0"/>
              <a:t>this 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 descr="http://www.gameprogrammer.com/fractal/dsap5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22" y="2158996"/>
            <a:ext cx="46291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42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This </a:t>
            </a:r>
            <a:r>
              <a:rPr lang="en-IN" sz="2000" dirty="0"/>
              <a:t>project is focused on exploiting GPU (Graphics Processing Unit) for general purpose computing based on </a:t>
            </a:r>
            <a:r>
              <a:rPr lang="en-IN" sz="2000" dirty="0" smtClean="0"/>
              <a:t>CUDA (Compute Unified Device Architecture).</a:t>
            </a:r>
          </a:p>
          <a:p>
            <a:r>
              <a:rPr lang="en-IN" sz="2000" dirty="0" smtClean="0"/>
              <a:t>It </a:t>
            </a:r>
            <a:r>
              <a:rPr lang="en-IN" sz="2000" dirty="0"/>
              <a:t>aims at utilization of GPU cores through direct access of GPU computing using CUDA that enables straightforward implementation of parallel algorithms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 smtClean="0"/>
              <a:t>Diamond </a:t>
            </a:r>
            <a:r>
              <a:rPr lang="en-IN" sz="2000" dirty="0"/>
              <a:t>Square, Quickhull and Smith Waterman algorithms were implemented in CUDA </a:t>
            </a:r>
            <a:r>
              <a:rPr lang="en-IN" sz="2000" dirty="0" smtClean="0"/>
              <a:t>C and C language and the </a:t>
            </a:r>
            <a:r>
              <a:rPr lang="en-IN" sz="2000" dirty="0"/>
              <a:t>algorithms were compared on performance and efficiency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73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Non-CUDA Performance Graph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74986"/>
              </p:ext>
            </p:extLst>
          </p:nvPr>
        </p:nvGraphicFramePr>
        <p:xfrm>
          <a:off x="677863" y="1295400"/>
          <a:ext cx="8596312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5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49063"/>
              </p:ext>
            </p:extLst>
          </p:nvPr>
        </p:nvGraphicFramePr>
        <p:xfrm>
          <a:off x="677863" y="2057400"/>
          <a:ext cx="8732838" cy="3682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0946"/>
                <a:gridCol w="2910946"/>
                <a:gridCol w="2910946"/>
              </a:tblGrid>
              <a:tr h="496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No. of iterations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Non CUDA execution </a:t>
                      </a:r>
                      <a:r>
                        <a:rPr lang="en-IN" sz="1400" dirty="0" smtClean="0">
                          <a:effectLst/>
                        </a:rPr>
                        <a:t>time(</a:t>
                      </a:r>
                      <a:r>
                        <a:rPr lang="en-IN" sz="1400" dirty="0" err="1" smtClean="0">
                          <a:effectLst/>
                        </a:rPr>
                        <a:t>ms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CUDA execution </a:t>
                      </a:r>
                      <a:r>
                        <a:rPr lang="en-IN" sz="1400" dirty="0" smtClean="0">
                          <a:effectLst/>
                        </a:rPr>
                        <a:t>time(</a:t>
                      </a:r>
                      <a:r>
                        <a:rPr lang="en-IN" sz="1400" dirty="0" err="1" smtClean="0">
                          <a:effectLst/>
                        </a:rPr>
                        <a:t>ms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152.00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152.25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144.25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156.00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10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82.00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206.75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1220.50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990.75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52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4779.00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1367.33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Non-CUDA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3" t="18610" r="8574" b="36564"/>
          <a:stretch/>
        </p:blipFill>
        <p:spPr>
          <a:xfrm>
            <a:off x="5105399" y="1930400"/>
            <a:ext cx="6682425" cy="36956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4052" r="60417" b="26285"/>
          <a:stretch/>
        </p:blipFill>
        <p:spPr>
          <a:xfrm>
            <a:off x="677334" y="1549399"/>
            <a:ext cx="4085166" cy="424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t="1596" r="61187" b="28383"/>
          <a:stretch/>
        </p:blipFill>
        <p:spPr>
          <a:xfrm>
            <a:off x="677334" y="1930400"/>
            <a:ext cx="4025901" cy="41222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21467" r="11249" b="34067"/>
          <a:stretch/>
        </p:blipFill>
        <p:spPr>
          <a:xfrm>
            <a:off x="4975668" y="1930400"/>
            <a:ext cx="6505132" cy="41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44" y="591096"/>
            <a:ext cx="8229600" cy="1066800"/>
          </a:xfrm>
        </p:spPr>
        <p:txBody>
          <a:bodyPr/>
          <a:lstStyle/>
          <a:p>
            <a:r>
              <a:rPr lang="en-US" dirty="0" smtClean="0"/>
              <a:t>Introduction to QuickHull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477872"/>
            <a:ext cx="8229600" cy="47297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QuickHull</a:t>
            </a:r>
            <a:r>
              <a:rPr lang="en-US" sz="2400" dirty="0">
                <a:latin typeface="+mn-lt"/>
              </a:rPr>
              <a:t> is a method of computing the convex hull of a finite set of points in the plane.</a:t>
            </a:r>
          </a:p>
          <a:p>
            <a:r>
              <a:rPr lang="en-US" sz="2400" dirty="0">
                <a:latin typeface="+mn-lt"/>
              </a:rPr>
              <a:t>It uses a divide and conquer </a:t>
            </a:r>
            <a:r>
              <a:rPr lang="en-US" sz="2400" dirty="0" smtClean="0">
                <a:latin typeface="+mn-lt"/>
              </a:rPr>
              <a:t>approach.</a:t>
            </a:r>
            <a:endParaRPr lang="en-US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2979128"/>
            <a:ext cx="3401012" cy="27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44" y="354236"/>
            <a:ext cx="8229600" cy="7760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rebuchet MS" panose="020B0603020202020204" pitchFamily="34" charset="0"/>
              </a:rPr>
              <a:t>QuickHull Algorithm</a:t>
            </a:r>
            <a:endParaRPr lang="en-IN" sz="40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44" y="1130300"/>
            <a:ext cx="8229600" cy="484926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Step </a:t>
            </a:r>
            <a:r>
              <a:rPr lang="en-IN" sz="2400" dirty="0">
                <a:latin typeface="+mj-lt"/>
              </a:rPr>
              <a:t>1: </a:t>
            </a:r>
            <a:r>
              <a:rPr lang="en-IN" sz="2400" dirty="0" smtClean="0">
                <a:latin typeface="+mj-lt"/>
              </a:rPr>
              <a:t>Points consists </a:t>
            </a:r>
            <a:r>
              <a:rPr lang="en-IN" sz="2400" dirty="0">
                <a:latin typeface="+mj-lt"/>
              </a:rPr>
              <a:t>of x and y coordinates</a:t>
            </a:r>
            <a:r>
              <a:rPr lang="en-I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Step 2: Find two </a:t>
            </a:r>
            <a:r>
              <a:rPr lang="en-IN" sz="2400" dirty="0" smtClean="0">
                <a:latin typeface="+mj-lt"/>
              </a:rPr>
              <a:t>points </a:t>
            </a:r>
            <a:r>
              <a:rPr lang="en-IN" sz="2400" dirty="0">
                <a:latin typeface="+mj-lt"/>
              </a:rPr>
              <a:t>furthest away from each other </a:t>
            </a:r>
            <a:r>
              <a:rPr lang="en-IN" sz="2400" dirty="0" smtClean="0">
                <a:latin typeface="+mj-lt"/>
              </a:rPr>
              <a:t>and </a:t>
            </a:r>
            <a:r>
              <a:rPr lang="en-IN" sz="2400" dirty="0">
                <a:latin typeface="+mj-lt"/>
              </a:rPr>
              <a:t>t</a:t>
            </a:r>
            <a:r>
              <a:rPr lang="en-IN" sz="2400" dirty="0" smtClean="0">
                <a:latin typeface="+mj-lt"/>
              </a:rPr>
              <a:t>his is baseline </a:t>
            </a:r>
            <a:r>
              <a:rPr lang="en-IN" sz="2400" dirty="0">
                <a:latin typeface="+mj-lt"/>
              </a:rPr>
              <a:t>PQ.</a:t>
            </a:r>
            <a:endParaRPr lang="en-US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Step 3: This PQ line </a:t>
            </a:r>
            <a:r>
              <a:rPr lang="en-IN" sz="2400" dirty="0" smtClean="0">
                <a:latin typeface="+mj-lt"/>
              </a:rPr>
              <a:t>divides </a:t>
            </a:r>
            <a:r>
              <a:rPr lang="en-IN" sz="2400" dirty="0">
                <a:latin typeface="+mj-lt"/>
              </a:rPr>
              <a:t>points into 2 subsets S</a:t>
            </a:r>
            <a:r>
              <a:rPr lang="en-IN" sz="2400" baseline="-25000" dirty="0">
                <a:latin typeface="+mj-lt"/>
              </a:rPr>
              <a:t>1</a:t>
            </a:r>
            <a:r>
              <a:rPr lang="en-IN" sz="2400" dirty="0">
                <a:latin typeface="+mj-lt"/>
              </a:rPr>
              <a:t> and S</a:t>
            </a:r>
            <a:r>
              <a:rPr lang="en-IN" sz="2400" baseline="-25000" dirty="0">
                <a:latin typeface="+mj-lt"/>
              </a:rPr>
              <a:t>2</a:t>
            </a:r>
            <a:r>
              <a:rPr lang="en-IN" sz="2400" dirty="0">
                <a:latin typeface="+mj-lt"/>
              </a:rPr>
              <a:t>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75" y="3477661"/>
            <a:ext cx="3716337" cy="2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744" y="688752"/>
            <a:ext cx="8229600" cy="518457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+mj-lt"/>
              </a:rPr>
              <a:t>Step 4: From </a:t>
            </a:r>
            <a:r>
              <a:rPr lang="en-IN" sz="2400" dirty="0">
                <a:latin typeface="+mj-lt"/>
              </a:rPr>
              <a:t>line segment PQ find the point with the maximum distance from the line.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Let it be ‘A</a:t>
            </a:r>
            <a:r>
              <a:rPr lang="en-IN" sz="2400" dirty="0" smtClean="0">
                <a:latin typeface="+mj-lt"/>
              </a:rPr>
              <a:t>’.</a:t>
            </a:r>
            <a:endParaRPr lang="en-IN" sz="2400" dirty="0">
              <a:latin typeface="+mj-lt"/>
            </a:endParaRPr>
          </a:p>
          <a:p>
            <a:r>
              <a:rPr lang="en-IN" sz="2400" dirty="0" smtClean="0">
                <a:latin typeface="+mj-lt"/>
              </a:rPr>
              <a:t>A triangle is formed and the </a:t>
            </a:r>
            <a:r>
              <a:rPr lang="en-IN" sz="2400" dirty="0">
                <a:latin typeface="+mj-lt"/>
              </a:rPr>
              <a:t>points inside the triangle </a:t>
            </a:r>
            <a:r>
              <a:rPr lang="en-IN" sz="2400" dirty="0" smtClean="0">
                <a:latin typeface="+mj-lt"/>
              </a:rPr>
              <a:t>is </a:t>
            </a:r>
            <a:r>
              <a:rPr lang="en-IN" sz="2400" dirty="0" smtClean="0">
                <a:latin typeface="+mj-lt"/>
              </a:rPr>
              <a:t>ignored.</a:t>
            </a:r>
            <a:r>
              <a:rPr lang="en-IN" sz="2400" dirty="0">
                <a:latin typeface="+mj-lt"/>
              </a:rPr>
              <a:t/>
            </a:r>
            <a:br>
              <a:rPr lang="en-IN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395478" indent="-28575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2" y="2946401"/>
            <a:ext cx="3533778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97260"/>
            <a:ext cx="8229600" cy="5305776"/>
          </a:xfrm>
        </p:spPr>
        <p:txBody>
          <a:bodyPr/>
          <a:lstStyle/>
          <a:p>
            <a:r>
              <a:rPr lang="en-IN" sz="2400" dirty="0" smtClean="0">
                <a:latin typeface="+mj-lt"/>
              </a:rPr>
              <a:t>Step </a:t>
            </a:r>
            <a:r>
              <a:rPr lang="en-IN" sz="2400" dirty="0">
                <a:latin typeface="+mj-lt"/>
              </a:rPr>
              <a:t>5</a:t>
            </a:r>
            <a:r>
              <a:rPr lang="en-IN" sz="2400" dirty="0" smtClean="0">
                <a:latin typeface="+mj-lt"/>
              </a:rPr>
              <a:t>: Repeat </a:t>
            </a:r>
            <a:r>
              <a:rPr lang="en-IN" sz="2400" dirty="0">
                <a:latin typeface="+mj-lt"/>
              </a:rPr>
              <a:t>these steps until no points are </a:t>
            </a:r>
            <a:r>
              <a:rPr lang="en-IN" sz="2400" dirty="0" smtClean="0">
                <a:latin typeface="+mj-lt"/>
              </a:rPr>
              <a:t>left and connect these points.</a:t>
            </a:r>
            <a:endParaRPr lang="en-US" sz="2400" dirty="0">
              <a:latin typeface="+mj-lt"/>
            </a:endParaRP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14" y="1727199"/>
            <a:ext cx="3178172" cy="25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traight Arrow Connector 40"/>
          <p:cNvSpPr>
            <a:spLocks noChangeShapeType="1"/>
          </p:cNvSpPr>
          <p:nvPr/>
        </p:nvSpPr>
        <p:spPr bwMode="auto">
          <a:xfrm>
            <a:off x="5057775" y="2203450"/>
            <a:ext cx="0" cy="4572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lowchart: Process 38"/>
          <p:cNvSpPr>
            <a:spLocks noChangeArrowheads="1"/>
          </p:cNvSpPr>
          <p:nvPr/>
        </p:nvSpPr>
        <p:spPr bwMode="auto">
          <a:xfrm>
            <a:off x="3544888" y="2647950"/>
            <a:ext cx="3009900" cy="796925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points with min and max y coordinate and connect them and add these points to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Final_hull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9"/>
          <p:cNvSpPr txBox="1">
            <a:spLocks/>
          </p:cNvSpPr>
          <p:nvPr/>
        </p:nvSpPr>
        <p:spPr bwMode="auto">
          <a:xfrm>
            <a:off x="2393950" y="5757863"/>
            <a:ext cx="1003300" cy="66516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43"/>
          <p:cNvSpPr>
            <a:spLocks noChangeArrowheads="1"/>
          </p:cNvSpPr>
          <p:nvPr/>
        </p:nvSpPr>
        <p:spPr bwMode="auto">
          <a:xfrm>
            <a:off x="4449763" y="1747838"/>
            <a:ext cx="1209675" cy="466725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utoShape 701"/>
          <p:cNvSpPr>
            <a:spLocks noChangeShapeType="1"/>
          </p:cNvSpPr>
          <p:nvPr/>
        </p:nvSpPr>
        <p:spPr bwMode="auto">
          <a:xfrm>
            <a:off x="5070475" y="3444875"/>
            <a:ext cx="0" cy="4572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705"/>
          <p:cNvSpPr>
            <a:spLocks noChangeArrowheads="1"/>
          </p:cNvSpPr>
          <p:nvPr/>
        </p:nvSpPr>
        <p:spPr bwMode="auto">
          <a:xfrm>
            <a:off x="4851400" y="3902075"/>
            <a:ext cx="457200" cy="457200"/>
          </a:xfrm>
          <a:prstGeom prst="flowChartConnector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dobe Fan Heiti Std B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dobe Fan Heiti Std B" charset="-128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dobe Fan Heiti Std B" charset="-128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57213" y="279400"/>
            <a:ext cx="3719512" cy="1168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Flowchart for QuickHull Algorithm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/>
          </p:cNvSpPr>
          <p:nvPr/>
        </p:nvSpPr>
        <p:spPr bwMode="auto">
          <a:xfrm>
            <a:off x="4375944" y="3645695"/>
            <a:ext cx="1003300" cy="66516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points left outside the triangle?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owchart: Process 44"/>
          <p:cNvSpPr>
            <a:spLocks noChangeArrowheads="1"/>
          </p:cNvSpPr>
          <p:nvPr/>
        </p:nvSpPr>
        <p:spPr bwMode="auto">
          <a:xfrm>
            <a:off x="3355975" y="4849019"/>
            <a:ext cx="3057525" cy="576262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 all the points in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Final_hull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These points constitute the hull.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42"/>
          <p:cNvSpPr>
            <a:spLocks noChangeArrowheads="1"/>
          </p:cNvSpPr>
          <p:nvPr/>
        </p:nvSpPr>
        <p:spPr bwMode="auto">
          <a:xfrm>
            <a:off x="4278313" y="5759450"/>
            <a:ext cx="1209675" cy="466725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-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" y="-7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0" y="381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705"/>
          <p:cNvSpPr>
            <a:spLocks noChangeArrowheads="1"/>
          </p:cNvSpPr>
          <p:nvPr/>
        </p:nvSpPr>
        <p:spPr bwMode="auto">
          <a:xfrm>
            <a:off x="4659313" y="92075"/>
            <a:ext cx="457200" cy="457200"/>
          </a:xfrm>
          <a:prstGeom prst="flowChartConnector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Flowchart: Process 36"/>
          <p:cNvSpPr>
            <a:spLocks noChangeArrowheads="1"/>
          </p:cNvSpPr>
          <p:nvPr/>
        </p:nvSpPr>
        <p:spPr bwMode="auto">
          <a:xfrm>
            <a:off x="3355975" y="911225"/>
            <a:ext cx="3057525" cy="1011238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line find the point which is farther away from the line. Connect these points to form a triangle. Add this point to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Final_hull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lowchart: Process 34"/>
          <p:cNvSpPr>
            <a:spLocks noChangeArrowheads="1"/>
          </p:cNvSpPr>
          <p:nvPr/>
        </p:nvSpPr>
        <p:spPr bwMode="auto">
          <a:xfrm>
            <a:off x="3355975" y="2273301"/>
            <a:ext cx="3057525" cy="7366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points which lies inside this triangle. Ignore these points in the next iteration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lowchart: Decision 31"/>
          <p:cNvSpPr>
            <a:spLocks noChangeArrowheads="1"/>
          </p:cNvSpPr>
          <p:nvPr/>
        </p:nvSpPr>
        <p:spPr bwMode="auto">
          <a:xfrm>
            <a:off x="3343275" y="3368676"/>
            <a:ext cx="3070225" cy="1131887"/>
          </a:xfrm>
          <a:prstGeom prst="flowChartDecision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Straight Arrow Connector 10"/>
          <p:cNvSpPr>
            <a:spLocks noChangeShapeType="1"/>
          </p:cNvSpPr>
          <p:nvPr/>
        </p:nvSpPr>
        <p:spPr bwMode="auto">
          <a:xfrm>
            <a:off x="2305050" y="1420813"/>
            <a:ext cx="10382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875213" y="549275"/>
            <a:ext cx="2381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75213" y="1912938"/>
            <a:ext cx="2381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75213" y="3013076"/>
            <a:ext cx="2381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876800" y="4491038"/>
            <a:ext cx="2381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872435" y="5426075"/>
            <a:ext cx="2381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1"/>
          </p:cNvCxnSpPr>
          <p:nvPr/>
        </p:nvCxnSpPr>
        <p:spPr>
          <a:xfrm flipH="1" flipV="1">
            <a:off x="2305050" y="3934619"/>
            <a:ext cx="1038225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05050" y="1408113"/>
            <a:ext cx="0" cy="25265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44" y="523404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9848"/>
            <a:ext cx="8229600" cy="4513688"/>
          </a:xfrm>
        </p:spPr>
        <p:txBody>
          <a:bodyPr>
            <a:normAutofit/>
          </a:bodyPr>
          <a:lstStyle/>
          <a:p>
            <a:r>
              <a:rPr lang="en-US" sz="2800" b="1" dirty="0"/>
              <a:t>Compute Unified Device Architecture (CUDA)</a:t>
            </a:r>
            <a:r>
              <a:rPr lang="en-US" sz="2800" dirty="0"/>
              <a:t> is a parallel computing </a:t>
            </a:r>
            <a:r>
              <a:rPr lang="en-US" sz="2800" dirty="0" smtClean="0"/>
              <a:t>platform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dirty="0" smtClean="0"/>
              <a:t>rogramming </a:t>
            </a:r>
            <a:r>
              <a:rPr lang="en-US" sz="2800" dirty="0"/>
              <a:t>model created by NVIDIA </a:t>
            </a:r>
            <a:endParaRPr lang="en-US" sz="2800" dirty="0"/>
          </a:p>
          <a:p>
            <a:r>
              <a:rPr lang="en-US" sz="2800" dirty="0"/>
              <a:t>I</a:t>
            </a:r>
            <a:r>
              <a:rPr lang="en-US" sz="2800" dirty="0" smtClean="0"/>
              <a:t>mplemented </a:t>
            </a:r>
            <a:r>
              <a:rPr lang="en-US" sz="2800" dirty="0"/>
              <a:t>by the graphics processing units (GPUs) that they </a:t>
            </a:r>
            <a:r>
              <a:rPr lang="en-US" sz="2800" dirty="0" smtClean="0"/>
              <a:t>produce.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560275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Graph of execution time for Quickhull C </a:t>
            </a:r>
            <a:r>
              <a:rPr lang="en-IN" b="1" dirty="0" smtClean="0"/>
              <a:t> and CUDA C program for smaller number of points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667060"/>
              </p:ext>
            </p:extLst>
          </p:nvPr>
        </p:nvGraphicFramePr>
        <p:xfrm>
          <a:off x="677862" y="2120900"/>
          <a:ext cx="8631237" cy="392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3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2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Graph of execution time for </a:t>
            </a:r>
            <a:r>
              <a:rPr lang="en-IN" b="1" dirty="0" smtClean="0"/>
              <a:t>Quickhull C and </a:t>
            </a:r>
            <a:r>
              <a:rPr lang="en-IN" b="1" dirty="0"/>
              <a:t>CUDA C </a:t>
            </a:r>
            <a:r>
              <a:rPr lang="en-IN" b="1" dirty="0" smtClean="0"/>
              <a:t>program for medium number of points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273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8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Graph of execution time for Quickhull C and Quickhull CUDA C program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06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Non-CUDA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65" b="16606"/>
          <a:stretch/>
        </p:blipFill>
        <p:spPr>
          <a:xfrm>
            <a:off x="677334" y="1460500"/>
            <a:ext cx="10181166" cy="5061199"/>
          </a:xfrm>
        </p:spPr>
      </p:pic>
    </p:spTree>
    <p:extLst>
      <p:ext uri="{BB962C8B-B14F-4D97-AF65-F5344CB8AC3E}">
        <p14:creationId xmlns:p14="http://schemas.microsoft.com/office/powerpoint/2010/main" val="30038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8" b="16932"/>
          <a:stretch/>
        </p:blipFill>
        <p:spPr>
          <a:xfrm>
            <a:off x="677334" y="1500188"/>
            <a:ext cx="10485966" cy="4964112"/>
          </a:xfrm>
        </p:spPr>
      </p:pic>
    </p:spTree>
    <p:extLst>
      <p:ext uri="{BB962C8B-B14F-4D97-AF65-F5344CB8AC3E}">
        <p14:creationId xmlns:p14="http://schemas.microsoft.com/office/powerpoint/2010/main" val="1749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44" y="413296"/>
            <a:ext cx="8229600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Introduction to Smith-Waterman </a:t>
            </a:r>
            <a:r>
              <a:rPr lang="en-US" dirty="0" err="1" smtClean="0"/>
              <a:t>Algortihm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1024"/>
            <a:ext cx="8229600" cy="4174976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Optimal local alignment of two sequences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Performs </a:t>
            </a:r>
            <a:r>
              <a:rPr lang="en-US" sz="2400" dirty="0"/>
              <a:t>an exhaustive search for the optimal local Alignment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Based on the 'dynamic programming' algorithm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Fill the matrix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Find the maximal value (score) in the matrix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Trace back from the score until a 0 value is reached</a:t>
            </a:r>
          </a:p>
          <a:p>
            <a:pPr>
              <a:buFont typeface="Wingdings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77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Smithwaterman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Initialisation: </a:t>
            </a:r>
            <a:r>
              <a:rPr lang="en-IN" sz="2400" dirty="0" err="1">
                <a:latin typeface="+mj-lt"/>
              </a:rPr>
              <a:t>a,b</a:t>
            </a:r>
            <a:r>
              <a:rPr lang="en-IN" sz="2400" dirty="0">
                <a:latin typeface="+mj-lt"/>
              </a:rPr>
              <a:t>-&gt;Strings over the alphabet ∑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m-&gt;length of (a)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n-&gt;length of (b)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H(</a:t>
            </a:r>
            <a:r>
              <a:rPr lang="en-IN" sz="2400" dirty="0" err="1">
                <a:latin typeface="+mj-lt"/>
              </a:rPr>
              <a:t>i,j</a:t>
            </a:r>
            <a:r>
              <a:rPr lang="en-IN" sz="2400" dirty="0">
                <a:latin typeface="+mj-lt"/>
              </a:rPr>
              <a:t>)-&gt;is the max similarity score between a suffix of a[1....</a:t>
            </a:r>
            <a:r>
              <a:rPr lang="en-IN" sz="2400" dirty="0" err="1">
                <a:latin typeface="+mj-lt"/>
              </a:rPr>
              <a:t>i</a:t>
            </a:r>
            <a:r>
              <a:rPr lang="en-IN" sz="2400" dirty="0">
                <a:latin typeface="+mj-lt"/>
              </a:rPr>
              <a:t>] and a suffix of b[1....j]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W(</a:t>
            </a:r>
            <a:r>
              <a:rPr lang="en-IN" sz="2400" dirty="0" err="1">
                <a:latin typeface="+mj-lt"/>
              </a:rPr>
              <a:t>c,d</a:t>
            </a:r>
            <a:r>
              <a:rPr lang="en-IN" sz="2400" dirty="0">
                <a:latin typeface="+mj-lt"/>
              </a:rPr>
              <a:t>), c, d ϵ ∑ U{‘-‘},’-‘ is the gap scoring scheme</a:t>
            </a:r>
          </a:p>
          <a:p>
            <a:r>
              <a:rPr lang="en-IN" sz="2400" dirty="0">
                <a:latin typeface="+mj-lt"/>
              </a:rPr>
              <a:t>Steps: Matrix H is built as follows: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H(i,0)=0, 0 &lt;= </a:t>
            </a:r>
            <a:r>
              <a:rPr lang="en-IN" sz="2400" dirty="0" err="1">
                <a:latin typeface="+mj-lt"/>
              </a:rPr>
              <a:t>i</a:t>
            </a:r>
            <a:r>
              <a:rPr lang="en-IN" sz="2400" dirty="0">
                <a:latin typeface="+mj-lt"/>
              </a:rPr>
              <a:t> &lt;=m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H(0,j)=0, 0 &lt;=j&lt;=n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If </a:t>
            </a:r>
            <a:r>
              <a:rPr lang="en-IN" sz="2400" dirty="0" err="1">
                <a:latin typeface="+mj-lt"/>
              </a:rPr>
              <a:t>ai</a:t>
            </a:r>
            <a:r>
              <a:rPr lang="en-IN" sz="2400" dirty="0">
                <a:latin typeface="+mj-lt"/>
              </a:rPr>
              <a:t>=</a:t>
            </a:r>
            <a:r>
              <a:rPr lang="en-IN" sz="2400" dirty="0" err="1">
                <a:latin typeface="+mj-lt"/>
              </a:rPr>
              <a:t>bj</a:t>
            </a:r>
            <a:r>
              <a:rPr lang="en-IN" sz="2400" dirty="0">
                <a:latin typeface="+mj-lt"/>
              </a:rPr>
              <a:t>, then W(</a:t>
            </a:r>
            <a:r>
              <a:rPr lang="en-IN" sz="2400" dirty="0" err="1">
                <a:latin typeface="+mj-lt"/>
              </a:rPr>
              <a:t>ai,bj</a:t>
            </a:r>
            <a:r>
              <a:rPr lang="en-IN" sz="2400" dirty="0">
                <a:latin typeface="+mj-lt"/>
              </a:rPr>
              <a:t>)=W(match) or</a:t>
            </a:r>
            <a:br>
              <a:rPr lang="en-IN" sz="2400" dirty="0">
                <a:latin typeface="+mj-lt"/>
              </a:rPr>
            </a:br>
            <a:r>
              <a:rPr lang="en-IN" sz="2400" dirty="0">
                <a:latin typeface="+mj-lt"/>
              </a:rPr>
              <a:t>If </a:t>
            </a:r>
            <a:r>
              <a:rPr lang="en-IN" sz="2400" dirty="0" err="1">
                <a:latin typeface="+mj-lt"/>
              </a:rPr>
              <a:t>ai</a:t>
            </a:r>
            <a:r>
              <a:rPr lang="en-IN" sz="2400" dirty="0">
                <a:latin typeface="+mj-lt"/>
              </a:rPr>
              <a:t>!=</a:t>
            </a:r>
            <a:r>
              <a:rPr lang="en-IN" sz="2400" dirty="0" err="1">
                <a:latin typeface="+mj-lt"/>
              </a:rPr>
              <a:t>bj</a:t>
            </a:r>
            <a:r>
              <a:rPr lang="en-IN" sz="2400" dirty="0">
                <a:latin typeface="+mj-lt"/>
              </a:rPr>
              <a:t>, then W(</a:t>
            </a:r>
            <a:r>
              <a:rPr lang="en-IN" sz="2400" dirty="0" err="1">
                <a:latin typeface="+mj-lt"/>
              </a:rPr>
              <a:t>ai,bj</a:t>
            </a:r>
            <a:r>
              <a:rPr lang="en-IN" sz="2400" dirty="0">
                <a:latin typeface="+mj-lt"/>
              </a:rPr>
              <a:t>)=W(mismatch)</a:t>
            </a:r>
            <a:br>
              <a:rPr lang="en-IN" sz="2400" dirty="0">
                <a:latin typeface="+mj-lt"/>
              </a:rPr>
            </a:b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6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714029"/>
            <a:ext cx="8229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rebuchet MS" panose="020B0603020202020204" pitchFamily="34" charset="0"/>
              </a:rPr>
              <a:t>     H(</a:t>
            </a:r>
            <a:r>
              <a:rPr lang="en-IN" sz="2400" dirty="0" err="1">
                <a:latin typeface="Trebuchet MS" panose="020B0603020202020204" pitchFamily="34" charset="0"/>
              </a:rPr>
              <a:t>i,j</a:t>
            </a:r>
            <a:r>
              <a:rPr lang="en-IN" sz="2400" dirty="0">
                <a:latin typeface="Trebuchet MS" panose="020B0603020202020204" pitchFamily="34" charset="0"/>
              </a:rPr>
              <a:t>)= max {	H(i-1,j-1+w(</a:t>
            </a:r>
            <a:r>
              <a:rPr lang="en-IN" sz="2400" dirty="0" err="1">
                <a:latin typeface="Trebuchet MS" panose="020B0603020202020204" pitchFamily="34" charset="0"/>
              </a:rPr>
              <a:t>ai,bj</a:t>
            </a:r>
            <a:r>
              <a:rPr lang="en-IN" sz="2400" dirty="0">
                <a:latin typeface="Trebuchet MS" panose="020B0603020202020204" pitchFamily="34" charset="0"/>
              </a:rPr>
              <a:t>) Match/mismatch</a:t>
            </a:r>
            <a:br>
              <a:rPr lang="en-IN" sz="2400" dirty="0">
                <a:latin typeface="Trebuchet MS" panose="020B0603020202020204" pitchFamily="34" charset="0"/>
              </a:rPr>
            </a:br>
            <a:r>
              <a:rPr lang="en-IN" sz="2400" dirty="0">
                <a:latin typeface="Trebuchet MS" panose="020B0603020202020204" pitchFamily="34" charset="0"/>
              </a:rPr>
              <a:t>			H(i-1,j)+W(</a:t>
            </a:r>
            <a:r>
              <a:rPr lang="en-IN" sz="2400" dirty="0" err="1">
                <a:latin typeface="Trebuchet MS" panose="020B0603020202020204" pitchFamily="34" charset="0"/>
              </a:rPr>
              <a:t>ai</a:t>
            </a:r>
            <a:r>
              <a:rPr lang="en-IN" sz="2400" dirty="0">
                <a:latin typeface="Trebuchet MS" panose="020B0603020202020204" pitchFamily="34" charset="0"/>
              </a:rPr>
              <a:t>,-) Deletion</a:t>
            </a:r>
            <a:br>
              <a:rPr lang="en-IN" sz="2400" dirty="0">
                <a:latin typeface="Trebuchet MS" panose="020B0603020202020204" pitchFamily="34" charset="0"/>
              </a:rPr>
            </a:br>
            <a:r>
              <a:rPr lang="en-IN" sz="2400" dirty="0">
                <a:latin typeface="Trebuchet MS" panose="020B0603020202020204" pitchFamily="34" charset="0"/>
              </a:rPr>
              <a:t>			H(i,j-1)+W(-,</a:t>
            </a:r>
            <a:r>
              <a:rPr lang="en-IN" sz="2400" dirty="0" err="1">
                <a:latin typeface="Trebuchet MS" panose="020B0603020202020204" pitchFamily="34" charset="0"/>
              </a:rPr>
              <a:t>bj</a:t>
            </a:r>
            <a:r>
              <a:rPr lang="en-IN" sz="2400" dirty="0">
                <a:latin typeface="Trebuchet MS" panose="020B0603020202020204" pitchFamily="34" charset="0"/>
              </a:rPr>
              <a:t>) Insertion	} for 						1&lt;=</a:t>
            </a:r>
            <a:r>
              <a:rPr lang="en-IN" sz="2400" dirty="0" err="1">
                <a:latin typeface="Trebuchet MS" panose="020B0603020202020204" pitchFamily="34" charset="0"/>
              </a:rPr>
              <a:t>i</a:t>
            </a:r>
            <a:r>
              <a:rPr lang="en-IN" sz="2400" dirty="0">
                <a:latin typeface="Trebuchet MS" panose="020B0603020202020204" pitchFamily="34" charset="0"/>
              </a:rPr>
              <a:t>&lt;=m and 1&lt;=j&lt;=n</a:t>
            </a:r>
            <a:br>
              <a:rPr lang="en-IN" sz="2400" dirty="0">
                <a:latin typeface="Trebuchet MS" panose="020B0603020202020204" pitchFamily="34" charset="0"/>
              </a:rPr>
            </a:br>
            <a:r>
              <a:rPr lang="en-IN" sz="2400" dirty="0">
                <a:latin typeface="Trebuchet MS" panose="020B0603020202020204" pitchFamily="34" charset="0"/>
              </a:rPr>
              <a:t>     Where W (match)=+2</a:t>
            </a:r>
            <a:br>
              <a:rPr lang="en-IN" sz="2400" dirty="0">
                <a:latin typeface="Trebuchet MS" panose="020B0603020202020204" pitchFamily="34" charset="0"/>
              </a:rPr>
            </a:br>
            <a:r>
              <a:rPr lang="en-IN" sz="2400" dirty="0">
                <a:latin typeface="Trebuchet MS" panose="020B0603020202020204" pitchFamily="34" charset="0"/>
              </a:rPr>
              <a:t>     W(a,-)=W(-,b)=W(mismatch)=-1</a:t>
            </a:r>
          </a:p>
          <a:p>
            <a:r>
              <a:rPr lang="en-IN" sz="2400" dirty="0">
                <a:latin typeface="Trebuchet MS" panose="020B0603020202020204" pitchFamily="34" charset="0"/>
              </a:rPr>
              <a:t>Output: Scoring matrix </a:t>
            </a:r>
            <a:r>
              <a:rPr lang="en-IN" sz="2400" dirty="0" smtClean="0">
                <a:latin typeface="Trebuchet MS" panose="020B0603020202020204" pitchFamily="34" charset="0"/>
              </a:rPr>
              <a:t>H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3517063"/>
            <a:ext cx="3098469" cy="320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107853"/>
            <a:ext cx="8229600" cy="492941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rebuchet MS" panose="020B0603020202020204" pitchFamily="34" charset="0"/>
              </a:rPr>
              <a:t>Input: Scoring matrix </a:t>
            </a:r>
            <a:r>
              <a:rPr lang="en-IN" sz="2400" dirty="0" smtClean="0">
                <a:latin typeface="Trebuchet MS" panose="020B0603020202020204" pitchFamily="34" charset="0"/>
              </a:rPr>
              <a:t>H</a:t>
            </a:r>
            <a:endParaRPr lang="en-IN" sz="2400" dirty="0">
              <a:latin typeface="Trebuchet MS" panose="020B0603020202020204" pitchFamily="34" charset="0"/>
            </a:endParaRPr>
          </a:p>
          <a:p>
            <a:r>
              <a:rPr lang="en-IN" sz="2400" dirty="0">
                <a:latin typeface="Trebuchet MS" panose="020B0603020202020204" pitchFamily="34" charset="0"/>
              </a:rPr>
              <a:t>Output: Alignment matrix T</a:t>
            </a:r>
          </a:p>
          <a:p>
            <a:endParaRPr lang="en-IN" sz="2400" dirty="0">
              <a:latin typeface="Trebuchet MS" panose="020B0603020202020204" pitchFamily="34" charset="0"/>
            </a:endParaRPr>
          </a:p>
        </p:txBody>
      </p:sp>
      <p:pic>
        <p:nvPicPr>
          <p:cNvPr id="4" name="Picture 4" descr="C:\Documents and Settings\Uday\Desktop\2c0f3e2c8093c755e73cbc3d0e1a7a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100" y="2277158"/>
            <a:ext cx="40386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2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744" y="633389"/>
            <a:ext cx="8229600" cy="578011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rebuchet MS" panose="020B0603020202020204" pitchFamily="34" charset="0"/>
              </a:rPr>
              <a:t>Input: Alignment matrix </a:t>
            </a:r>
            <a:r>
              <a:rPr lang="en-IN" sz="2400" dirty="0" smtClean="0">
                <a:latin typeface="Trebuchet MS" panose="020B0603020202020204" pitchFamily="34" charset="0"/>
              </a:rPr>
              <a:t>T.</a:t>
            </a:r>
            <a:endParaRPr lang="en-IN" sz="2400" dirty="0">
              <a:latin typeface="Trebuchet MS" panose="020B0603020202020204" pitchFamily="34" charset="0"/>
            </a:endParaRPr>
          </a:p>
          <a:p>
            <a:r>
              <a:rPr lang="en-IN" sz="2400" dirty="0">
                <a:latin typeface="Trebuchet MS" panose="020B0603020202020204" pitchFamily="34" charset="0"/>
              </a:rPr>
              <a:t>Output: Optimal local alignment of sequences a and b i.e. for determining similar regions between two strings.</a:t>
            </a:r>
            <a:br>
              <a:rPr lang="en-IN" sz="2400" dirty="0">
                <a:latin typeface="Trebuchet MS" panose="020B0603020202020204" pitchFamily="34" charset="0"/>
              </a:rPr>
            </a:br>
            <a:r>
              <a:rPr lang="en-IN" sz="2400" dirty="0">
                <a:latin typeface="Trebuchet MS" panose="020B0603020202020204" pitchFamily="34" charset="0"/>
              </a:rPr>
              <a:t> </a:t>
            </a:r>
          </a:p>
          <a:p>
            <a:endParaRPr lang="en-IN" sz="2400" dirty="0"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34" y="2306185"/>
            <a:ext cx="5035732" cy="3109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67" y="2306185"/>
            <a:ext cx="4627265" cy="3182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7009" y="54154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the example, the results are:</a:t>
            </a:r>
            <a:br>
              <a:rPr lang="en-US" dirty="0"/>
            </a:br>
            <a:r>
              <a:rPr lang="en-US" dirty="0"/>
              <a:t>	Sequence 1 = A-CACACTA</a:t>
            </a:r>
            <a:br>
              <a:rPr lang="en-US" dirty="0"/>
            </a:br>
            <a:r>
              <a:rPr lang="en-US" dirty="0"/>
              <a:t>	Sequence 2 = AGCACAC-A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0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9880" y="609600"/>
            <a:ext cx="5049520" cy="588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Flow</a:t>
            </a:r>
            <a:br>
              <a:rPr lang="en-US" dirty="0" smtClean="0"/>
            </a:br>
            <a:r>
              <a:rPr lang="en-US" dirty="0" smtClean="0"/>
              <a:t>on CUDA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8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374"/>
          <p:cNvSpPr>
            <a:spLocks noChangeArrowheads="1"/>
          </p:cNvSpPr>
          <p:nvPr/>
        </p:nvSpPr>
        <p:spPr bwMode="auto">
          <a:xfrm>
            <a:off x="4425950" y="1420813"/>
            <a:ext cx="2576513" cy="571500"/>
          </a:xfrm>
          <a:prstGeom prst="parallelogram">
            <a:avLst>
              <a:gd name="adj" fmla="val 112708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a, b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lowchart: Terminator 384"/>
          <p:cNvSpPr>
            <a:spLocks noChangeArrowheads="1"/>
          </p:cNvSpPr>
          <p:nvPr/>
        </p:nvSpPr>
        <p:spPr bwMode="auto">
          <a:xfrm>
            <a:off x="5103813" y="631825"/>
            <a:ext cx="1285875" cy="400050"/>
          </a:xfrm>
          <a:prstGeom prst="flowChartTerminator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lowchart: Process 376"/>
          <p:cNvSpPr>
            <a:spLocks noChangeArrowheads="1"/>
          </p:cNvSpPr>
          <p:nvPr/>
        </p:nvSpPr>
        <p:spPr bwMode="auto">
          <a:xfrm>
            <a:off x="4781550" y="2381250"/>
            <a:ext cx="1860550" cy="7239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 of a-&gt;m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 of b-&gt;n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Process 378"/>
          <p:cNvSpPr>
            <a:spLocks noChangeArrowheads="1"/>
          </p:cNvSpPr>
          <p:nvPr/>
        </p:nvSpPr>
        <p:spPr bwMode="auto">
          <a:xfrm>
            <a:off x="4918075" y="3543300"/>
            <a:ext cx="1597025" cy="40005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scoringmat()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lowchart: Process 379"/>
          <p:cNvSpPr>
            <a:spLocks noChangeArrowheads="1"/>
          </p:cNvSpPr>
          <p:nvPr/>
        </p:nvSpPr>
        <p:spPr bwMode="auto">
          <a:xfrm>
            <a:off x="4916488" y="4368800"/>
            <a:ext cx="1597025" cy="38735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allignmat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Process 380"/>
          <p:cNvSpPr>
            <a:spLocks noChangeArrowheads="1"/>
          </p:cNvSpPr>
          <p:nvPr/>
        </p:nvSpPr>
        <p:spPr bwMode="auto">
          <a:xfrm>
            <a:off x="4929188" y="5146675"/>
            <a:ext cx="1597025" cy="461963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localAllign()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traight Arrow Connector 383"/>
          <p:cNvSpPr>
            <a:spLocks noChangeShapeType="1"/>
          </p:cNvSpPr>
          <p:nvPr/>
        </p:nvSpPr>
        <p:spPr bwMode="auto">
          <a:xfrm>
            <a:off x="5726113" y="4756150"/>
            <a:ext cx="0" cy="38893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35"/>
          <p:cNvSpPr>
            <a:spLocks noChangeShapeType="1"/>
          </p:cNvSpPr>
          <p:nvPr/>
        </p:nvSpPr>
        <p:spPr bwMode="auto">
          <a:xfrm>
            <a:off x="5738813" y="1036638"/>
            <a:ext cx="0" cy="388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36"/>
          <p:cNvSpPr>
            <a:spLocks noChangeShapeType="1"/>
          </p:cNvSpPr>
          <p:nvPr/>
        </p:nvSpPr>
        <p:spPr bwMode="auto">
          <a:xfrm>
            <a:off x="5718175" y="1992313"/>
            <a:ext cx="0" cy="388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537"/>
          <p:cNvSpPr>
            <a:spLocks noChangeShapeType="1"/>
          </p:cNvSpPr>
          <p:nvPr/>
        </p:nvSpPr>
        <p:spPr bwMode="auto">
          <a:xfrm>
            <a:off x="5715000" y="3141663"/>
            <a:ext cx="0" cy="388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538"/>
          <p:cNvSpPr>
            <a:spLocks noChangeShapeType="1"/>
          </p:cNvSpPr>
          <p:nvPr/>
        </p:nvSpPr>
        <p:spPr bwMode="auto">
          <a:xfrm>
            <a:off x="5718175" y="3968750"/>
            <a:ext cx="0" cy="38893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4959" y="697537"/>
            <a:ext cx="302664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Flowchart for Smith Waterman Algorithm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24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95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8" algn="l"/>
              </a:tabLst>
            </a:pP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8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8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124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Hexagon 405"/>
          <p:cNvSpPr>
            <a:spLocks noChangeArrowheads="1"/>
          </p:cNvSpPr>
          <p:nvPr/>
        </p:nvSpPr>
        <p:spPr bwMode="auto">
          <a:xfrm>
            <a:off x="4168775" y="993775"/>
            <a:ext cx="2105025" cy="476250"/>
          </a:xfrm>
          <a:prstGeom prst="hexagon">
            <a:avLst>
              <a:gd name="adj" fmla="val 98754"/>
              <a:gd name="vf" fmla="val 11547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i=0 to 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Flowchart: Process 401"/>
          <p:cNvSpPr>
            <a:spLocks noChangeArrowheads="1"/>
          </p:cNvSpPr>
          <p:nvPr/>
        </p:nvSpPr>
        <p:spPr bwMode="auto">
          <a:xfrm>
            <a:off x="4614864" y="1825625"/>
            <a:ext cx="1257300" cy="327024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H(i,0)=0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Flowchart: Connector 399"/>
          <p:cNvSpPr>
            <a:spLocks noChangeArrowheads="1"/>
          </p:cNvSpPr>
          <p:nvPr/>
        </p:nvSpPr>
        <p:spPr bwMode="auto">
          <a:xfrm>
            <a:off x="5021263" y="2532058"/>
            <a:ext cx="457200" cy="366713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Hexagon 396"/>
          <p:cNvSpPr>
            <a:spLocks noChangeArrowheads="1"/>
          </p:cNvSpPr>
          <p:nvPr/>
        </p:nvSpPr>
        <p:spPr bwMode="auto">
          <a:xfrm>
            <a:off x="4230689" y="3184523"/>
            <a:ext cx="2047875" cy="438150"/>
          </a:xfrm>
          <a:prstGeom prst="hexagon">
            <a:avLst>
              <a:gd name="adj" fmla="val 116848"/>
              <a:gd name="vf" fmla="val 11547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j=0 to 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Flowchart: Process 385"/>
          <p:cNvSpPr>
            <a:spLocks noChangeArrowheads="1"/>
          </p:cNvSpPr>
          <p:nvPr/>
        </p:nvSpPr>
        <p:spPr bwMode="auto">
          <a:xfrm>
            <a:off x="4602164" y="3930648"/>
            <a:ext cx="1257300" cy="339728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H(0,j)=0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Flowchart: Connector 387"/>
          <p:cNvSpPr>
            <a:spLocks noChangeArrowheads="1"/>
          </p:cNvSpPr>
          <p:nvPr/>
        </p:nvSpPr>
        <p:spPr bwMode="auto">
          <a:xfrm>
            <a:off x="5013327" y="4559296"/>
            <a:ext cx="457200" cy="428625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Flowchart: Process 390"/>
          <p:cNvSpPr>
            <a:spLocks noChangeArrowheads="1"/>
          </p:cNvSpPr>
          <p:nvPr/>
        </p:nvSpPr>
        <p:spPr bwMode="auto">
          <a:xfrm>
            <a:off x="4033840" y="5273673"/>
            <a:ext cx="2427287" cy="71596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W(match)=0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W(match)+=2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W(a,-)=W(-,b)=W(mismatch)=-1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Flowchart: Connector 392"/>
          <p:cNvSpPr>
            <a:spLocks noChangeArrowheads="1"/>
          </p:cNvSpPr>
          <p:nvPr/>
        </p:nvSpPr>
        <p:spPr bwMode="auto">
          <a:xfrm>
            <a:off x="5043491" y="6256334"/>
            <a:ext cx="457200" cy="457200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AutoShape 562"/>
          <p:cNvSpPr>
            <a:spLocks noChangeShapeType="1"/>
          </p:cNvSpPr>
          <p:nvPr/>
        </p:nvSpPr>
        <p:spPr bwMode="auto">
          <a:xfrm>
            <a:off x="3085200" y="1231900"/>
            <a:ext cx="10985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315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431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24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24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Rounded Rectangle 409"/>
          <p:cNvSpPr>
            <a:spLocks noChangeArrowheads="1"/>
          </p:cNvSpPr>
          <p:nvPr/>
        </p:nvSpPr>
        <p:spPr bwMode="auto">
          <a:xfrm>
            <a:off x="4432300" y="249238"/>
            <a:ext cx="1627188" cy="452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Void scoringmat()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>
            <a:stCxn id="2086" idx="2"/>
          </p:cNvCxnSpPr>
          <p:nvPr/>
        </p:nvCxnSpPr>
        <p:spPr>
          <a:xfrm rot="5400000">
            <a:off x="5101035" y="845740"/>
            <a:ext cx="288925" cy="7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68" idx="4"/>
          </p:cNvCxnSpPr>
          <p:nvPr/>
        </p:nvCxnSpPr>
        <p:spPr>
          <a:xfrm flipH="1">
            <a:off x="5246689" y="2898771"/>
            <a:ext cx="3174" cy="277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62"/>
          <p:cNvSpPr>
            <a:spLocks noChangeShapeType="1"/>
          </p:cNvSpPr>
          <p:nvPr/>
        </p:nvSpPr>
        <p:spPr bwMode="auto">
          <a:xfrm>
            <a:off x="3126476" y="3408360"/>
            <a:ext cx="10985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112188" y="3408360"/>
            <a:ext cx="0" cy="14478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45100" y="1470025"/>
            <a:ext cx="0" cy="355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243514" y="2163760"/>
            <a:ext cx="0" cy="355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41927" y="3636961"/>
            <a:ext cx="3174" cy="277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238753" y="4275132"/>
            <a:ext cx="3174" cy="277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237166" y="4983158"/>
            <a:ext cx="3174" cy="277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75262" y="5992809"/>
            <a:ext cx="3174" cy="277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85200" y="2794000"/>
            <a:ext cx="192812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09008" y="4860927"/>
            <a:ext cx="192812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85200" y="1231900"/>
            <a:ext cx="0" cy="1562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0" name="Flowchart: Connector 493"/>
          <p:cNvSpPr>
            <a:spLocks noChangeArrowheads="1"/>
          </p:cNvSpPr>
          <p:nvPr/>
        </p:nvSpPr>
        <p:spPr bwMode="auto">
          <a:xfrm>
            <a:off x="5016500" y="38100"/>
            <a:ext cx="428625" cy="398463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8" name="Flowchart: Decision 495"/>
          <p:cNvSpPr>
            <a:spLocks noChangeArrowheads="1"/>
          </p:cNvSpPr>
          <p:nvPr/>
        </p:nvSpPr>
        <p:spPr bwMode="auto">
          <a:xfrm>
            <a:off x="4468813" y="623888"/>
            <a:ext cx="1511300" cy="817563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ai=bj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3" name="Flowchart: Process 488"/>
          <p:cNvSpPr>
            <a:spLocks noChangeArrowheads="1"/>
          </p:cNvSpPr>
          <p:nvPr/>
        </p:nvSpPr>
        <p:spPr bwMode="auto">
          <a:xfrm>
            <a:off x="4359275" y="1704975"/>
            <a:ext cx="1816100" cy="38735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W(ai,bj)=W(match)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4" name="Flowchart: Process 489"/>
          <p:cNvSpPr>
            <a:spLocks noChangeArrowheads="1"/>
          </p:cNvSpPr>
          <p:nvPr/>
        </p:nvSpPr>
        <p:spPr bwMode="auto">
          <a:xfrm>
            <a:off x="6767513" y="1566863"/>
            <a:ext cx="1673225" cy="34925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W(ai,bj)=W(mismatch)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2" name="Hexagon 486"/>
          <p:cNvSpPr>
            <a:spLocks noChangeArrowheads="1"/>
          </p:cNvSpPr>
          <p:nvPr/>
        </p:nvSpPr>
        <p:spPr bwMode="auto">
          <a:xfrm>
            <a:off x="4086225" y="2387600"/>
            <a:ext cx="2347913" cy="428625"/>
          </a:xfrm>
          <a:prstGeom prst="hexagon">
            <a:avLst>
              <a:gd name="adj" fmla="val 136944"/>
              <a:gd name="vf" fmla="val 11547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i=0 to 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1" name="Hexagon 482"/>
          <p:cNvSpPr>
            <a:spLocks noChangeArrowheads="1"/>
          </p:cNvSpPr>
          <p:nvPr/>
        </p:nvSpPr>
        <p:spPr bwMode="auto">
          <a:xfrm>
            <a:off x="4146550" y="4684713"/>
            <a:ext cx="2247900" cy="392112"/>
          </a:xfrm>
          <a:prstGeom prst="hexagon">
            <a:avLst>
              <a:gd name="adj" fmla="val 143320"/>
              <a:gd name="vf" fmla="val 115470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j=0 to 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54" name="Flowchart: Decision 478"/>
          <p:cNvSpPr>
            <a:spLocks noChangeArrowheads="1"/>
          </p:cNvSpPr>
          <p:nvPr/>
        </p:nvSpPr>
        <p:spPr bwMode="auto">
          <a:xfrm>
            <a:off x="3881438" y="3095625"/>
            <a:ext cx="2822575" cy="1317625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H(i-1,j-1)+W(ai,bj)&gt;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H(i-1,j)+W(ai,-) 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67" name="Straight Arrow Connector 491"/>
          <p:cNvSpPr>
            <a:spLocks noChangeShapeType="1"/>
          </p:cNvSpPr>
          <p:nvPr/>
        </p:nvSpPr>
        <p:spPr bwMode="auto">
          <a:xfrm>
            <a:off x="5978525" y="1014413"/>
            <a:ext cx="16002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69" name="AutoShape 330"/>
          <p:cNvSpPr>
            <a:spLocks noChangeShapeType="1"/>
          </p:cNvSpPr>
          <p:nvPr/>
        </p:nvSpPr>
        <p:spPr bwMode="auto">
          <a:xfrm rot="5400000">
            <a:off x="5113337" y="541338"/>
            <a:ext cx="21907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58" name="AutoShape 565"/>
          <p:cNvSpPr>
            <a:spLocks noChangeShapeType="1"/>
          </p:cNvSpPr>
          <p:nvPr/>
        </p:nvSpPr>
        <p:spPr bwMode="auto">
          <a:xfrm rot="5400000">
            <a:off x="5152231" y="2953544"/>
            <a:ext cx="26828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57" name="AutoShape 566"/>
          <p:cNvSpPr>
            <a:spLocks noChangeShapeType="1"/>
          </p:cNvSpPr>
          <p:nvPr/>
        </p:nvSpPr>
        <p:spPr bwMode="auto">
          <a:xfrm rot="5400000">
            <a:off x="5171281" y="4536282"/>
            <a:ext cx="26828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53" name="AutoShape 567"/>
          <p:cNvSpPr>
            <a:spLocks noChangeShapeType="1"/>
          </p:cNvSpPr>
          <p:nvPr/>
        </p:nvSpPr>
        <p:spPr bwMode="auto">
          <a:xfrm rot="5400000">
            <a:off x="5110956" y="2255044"/>
            <a:ext cx="26828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65" name="AutoShape 568"/>
          <p:cNvSpPr>
            <a:spLocks noChangeShapeType="1"/>
          </p:cNvSpPr>
          <p:nvPr/>
        </p:nvSpPr>
        <p:spPr bwMode="auto">
          <a:xfrm rot="5400000">
            <a:off x="5091906" y="1553369"/>
            <a:ext cx="26828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66" name="AutoShape 569"/>
          <p:cNvSpPr>
            <a:spLocks noChangeShapeType="1"/>
          </p:cNvSpPr>
          <p:nvPr/>
        </p:nvSpPr>
        <p:spPr bwMode="auto">
          <a:xfrm rot="5400000">
            <a:off x="7273131" y="1294607"/>
            <a:ext cx="534987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56" name="AutoShape 571"/>
          <p:cNvSpPr>
            <a:spLocks noChangeShapeType="1"/>
          </p:cNvSpPr>
          <p:nvPr/>
        </p:nvSpPr>
        <p:spPr bwMode="auto">
          <a:xfrm rot="10800000">
            <a:off x="6403975" y="4894263"/>
            <a:ext cx="2641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0" y="914400"/>
            <a:ext cx="81660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14900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149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False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149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0" y="914400"/>
            <a:ext cx="516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                                        </a:t>
            </a:r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95775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957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owchart: Connector 493"/>
          <p:cNvSpPr>
            <a:spLocks noChangeArrowheads="1"/>
          </p:cNvSpPr>
          <p:nvPr/>
        </p:nvSpPr>
        <p:spPr bwMode="auto">
          <a:xfrm>
            <a:off x="5080000" y="5372100"/>
            <a:ext cx="428625" cy="398463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utoShape 566"/>
          <p:cNvSpPr>
            <a:spLocks noChangeShapeType="1"/>
          </p:cNvSpPr>
          <p:nvPr/>
        </p:nvSpPr>
        <p:spPr bwMode="auto">
          <a:xfrm rot="5400000">
            <a:off x="5171281" y="5220494"/>
            <a:ext cx="26828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3" name="Straight Arrow Connector 42"/>
          <p:cNvCxnSpPr>
            <a:endCxn id="74762" idx="0"/>
          </p:cNvCxnSpPr>
          <p:nvPr/>
        </p:nvCxnSpPr>
        <p:spPr>
          <a:xfrm rot="10800000" flipV="1">
            <a:off x="6434138" y="2578099"/>
            <a:ext cx="2646362" cy="238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547"/>
          <p:cNvSpPr>
            <a:spLocks noChangeArrowheads="1"/>
          </p:cNvSpPr>
          <p:nvPr/>
        </p:nvSpPr>
        <p:spPr bwMode="auto">
          <a:xfrm>
            <a:off x="9080500" y="2415380"/>
            <a:ext cx="371475" cy="349250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47"/>
          <p:cNvSpPr>
            <a:spLocks noChangeArrowheads="1"/>
          </p:cNvSpPr>
          <p:nvPr/>
        </p:nvSpPr>
        <p:spPr bwMode="auto">
          <a:xfrm>
            <a:off x="9018586" y="4745830"/>
            <a:ext cx="366712" cy="301625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6" name="Picture 3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123825" cy="9525"/>
          </a:xfrm>
          <a:prstGeom prst="rect">
            <a:avLst/>
          </a:prstGeom>
          <a:noFill/>
        </p:spPr>
      </p:pic>
      <p:sp>
        <p:nvSpPr>
          <p:cNvPr id="75810" name="Flowchart: Decision 478"/>
          <p:cNvSpPr>
            <a:spLocks noChangeArrowheads="1"/>
          </p:cNvSpPr>
          <p:nvPr/>
        </p:nvSpPr>
        <p:spPr bwMode="auto">
          <a:xfrm>
            <a:off x="4422774" y="507206"/>
            <a:ext cx="2822575" cy="1317625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H(i-1,j-1)+W(ai,bj)&gt;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H(i-1,j)+W(ai,-) 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5" name="Flowchart: Decision 472"/>
          <p:cNvSpPr>
            <a:spLocks noChangeArrowheads="1"/>
          </p:cNvSpPr>
          <p:nvPr/>
        </p:nvSpPr>
        <p:spPr bwMode="auto">
          <a:xfrm>
            <a:off x="2606675" y="1477965"/>
            <a:ext cx="2751138" cy="1336675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H(i-1,j-1+W(ai,bj)&gt;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H(i,j-1)+W(-,bj) 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8" name="Flowchart: Decision 473"/>
          <p:cNvSpPr>
            <a:spLocks noChangeArrowheads="1"/>
          </p:cNvSpPr>
          <p:nvPr/>
        </p:nvSpPr>
        <p:spPr bwMode="auto">
          <a:xfrm>
            <a:off x="6170613" y="1518446"/>
            <a:ext cx="2913063" cy="1257300"/>
          </a:xfrm>
          <a:prstGeom prst="flowChartDecision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H(i-1,j)+W(ai,-)&gt;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H(i,j-1+W(-,bj) ?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4" name="Flowchart: Process 464"/>
          <p:cNvSpPr>
            <a:spLocks noChangeArrowheads="1"/>
          </p:cNvSpPr>
          <p:nvPr/>
        </p:nvSpPr>
        <p:spPr bwMode="auto">
          <a:xfrm>
            <a:off x="2925764" y="3184527"/>
            <a:ext cx="2133600" cy="41910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H(i,j)=H(i-1,j-1)+W(a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9" name="Flowchart: Process 461"/>
          <p:cNvSpPr>
            <a:spLocks noChangeArrowheads="1"/>
          </p:cNvSpPr>
          <p:nvPr/>
        </p:nvSpPr>
        <p:spPr bwMode="auto">
          <a:xfrm>
            <a:off x="4964113" y="3709988"/>
            <a:ext cx="1760537" cy="417512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H(i,j)=H(i,j-1)+W(-,bj)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7" name="Flowchart: Process 465"/>
          <p:cNvSpPr>
            <a:spLocks noChangeArrowheads="1"/>
          </p:cNvSpPr>
          <p:nvPr/>
        </p:nvSpPr>
        <p:spPr bwMode="auto">
          <a:xfrm>
            <a:off x="6721475" y="3160713"/>
            <a:ext cx="1819275" cy="400050"/>
          </a:xfrm>
          <a:prstGeom prst="flowChartProcess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H(i,j)=H(i-1,j)+W(a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,-)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81" name="Flowchart: Connector 455"/>
          <p:cNvSpPr>
            <a:spLocks noChangeArrowheads="1"/>
          </p:cNvSpPr>
          <p:nvPr/>
        </p:nvSpPr>
        <p:spPr bwMode="auto">
          <a:xfrm>
            <a:off x="5646738" y="4962525"/>
            <a:ext cx="366712" cy="298450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3" name="AutoShape 338"/>
          <p:cNvSpPr>
            <a:spLocks noChangeShapeType="1"/>
          </p:cNvSpPr>
          <p:nvPr/>
        </p:nvSpPr>
        <p:spPr bwMode="auto">
          <a:xfrm rot="5400000">
            <a:off x="3797300" y="3003553"/>
            <a:ext cx="3651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801" name="AutoShape 343"/>
          <p:cNvSpPr>
            <a:spLocks noChangeShapeType="1"/>
          </p:cNvSpPr>
          <p:nvPr/>
        </p:nvSpPr>
        <p:spPr bwMode="auto">
          <a:xfrm rot="5400000">
            <a:off x="4836319" y="2920208"/>
            <a:ext cx="155416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795" name="AutoShape 344"/>
          <p:cNvSpPr>
            <a:spLocks noChangeShapeType="1"/>
          </p:cNvSpPr>
          <p:nvPr/>
        </p:nvSpPr>
        <p:spPr bwMode="auto">
          <a:xfrm rot="5400000">
            <a:off x="5148262" y="2936478"/>
            <a:ext cx="155416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794" name="Text Box 345"/>
          <p:cNvSpPr txBox="1">
            <a:spLocks noChangeArrowheads="1"/>
          </p:cNvSpPr>
          <p:nvPr/>
        </p:nvSpPr>
        <p:spPr bwMode="auto">
          <a:xfrm>
            <a:off x="5670549" y="1874837"/>
            <a:ext cx="527050" cy="20716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False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00" name="Text Box 346"/>
          <p:cNvSpPr txBox="1">
            <a:spLocks noChangeArrowheads="1"/>
          </p:cNvSpPr>
          <p:nvPr/>
        </p:nvSpPr>
        <p:spPr bwMode="auto">
          <a:xfrm>
            <a:off x="5076032" y="1762126"/>
            <a:ext cx="527050" cy="152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False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9" name="Text Box 349"/>
          <p:cNvSpPr txBox="1">
            <a:spLocks noChangeArrowheads="1"/>
          </p:cNvSpPr>
          <p:nvPr/>
        </p:nvSpPr>
        <p:spPr bwMode="auto">
          <a:xfrm>
            <a:off x="3303587" y="2762250"/>
            <a:ext cx="471488" cy="254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2" name="Text Box 350"/>
          <p:cNvSpPr txBox="1">
            <a:spLocks noChangeArrowheads="1"/>
          </p:cNvSpPr>
          <p:nvPr/>
        </p:nvSpPr>
        <p:spPr bwMode="auto">
          <a:xfrm>
            <a:off x="7904163" y="2779713"/>
            <a:ext cx="52705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90" name="AutoShape 355"/>
          <p:cNvSpPr>
            <a:spLocks noChangeShapeType="1"/>
          </p:cNvSpPr>
          <p:nvPr/>
        </p:nvSpPr>
        <p:spPr bwMode="auto">
          <a:xfrm rot="5400000">
            <a:off x="3654424" y="3921126"/>
            <a:ext cx="6667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791" name="AutoShape 356"/>
          <p:cNvSpPr>
            <a:spLocks noChangeShapeType="1"/>
          </p:cNvSpPr>
          <p:nvPr/>
        </p:nvSpPr>
        <p:spPr bwMode="auto">
          <a:xfrm rot="5400000">
            <a:off x="7308850" y="3908425"/>
            <a:ext cx="6667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779" name="AutoShape 359"/>
          <p:cNvSpPr>
            <a:spLocks noChangeShapeType="1"/>
          </p:cNvSpPr>
          <p:nvPr/>
        </p:nvSpPr>
        <p:spPr bwMode="auto">
          <a:xfrm rot="5400000">
            <a:off x="5734050" y="4872038"/>
            <a:ext cx="1778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809" name="AutoShape 542"/>
          <p:cNvSpPr>
            <a:spLocks noChangeShapeType="1"/>
          </p:cNvSpPr>
          <p:nvPr/>
        </p:nvSpPr>
        <p:spPr bwMode="auto">
          <a:xfrm rot="5400000">
            <a:off x="5661025" y="4284663"/>
            <a:ext cx="34607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785" name="AutoShape 547"/>
          <p:cNvSpPr>
            <a:spLocks noChangeArrowheads="1"/>
          </p:cNvSpPr>
          <p:nvPr/>
        </p:nvSpPr>
        <p:spPr bwMode="auto">
          <a:xfrm>
            <a:off x="5656263" y="4457700"/>
            <a:ext cx="366712" cy="301625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77" name="AutoShape 548"/>
          <p:cNvSpPr>
            <a:spLocks noChangeShapeType="1"/>
          </p:cNvSpPr>
          <p:nvPr/>
        </p:nvSpPr>
        <p:spPr bwMode="auto">
          <a:xfrm rot="5400000">
            <a:off x="5695950" y="5375275"/>
            <a:ext cx="2540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171450" y="13493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155575" y="79176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530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0" y="9144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9077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90775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907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0" y="92392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Parallelogram 505"/>
          <p:cNvSpPr>
            <a:spLocks noChangeArrowheads="1"/>
          </p:cNvSpPr>
          <p:nvPr/>
        </p:nvSpPr>
        <p:spPr bwMode="auto">
          <a:xfrm>
            <a:off x="4759325" y="5503863"/>
            <a:ext cx="2159000" cy="504825"/>
          </a:xfrm>
          <a:prstGeom prst="parallelogram">
            <a:avLst>
              <a:gd name="adj" fmla="val 106918"/>
            </a:avLst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Output H(i,j)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Straight Arrow Connector 504"/>
          <p:cNvSpPr>
            <a:spLocks noChangeShapeType="1"/>
          </p:cNvSpPr>
          <p:nvPr/>
        </p:nvSpPr>
        <p:spPr bwMode="auto">
          <a:xfrm rot="5400000">
            <a:off x="5661025" y="6153150"/>
            <a:ext cx="3175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Flowchart: Terminator 503"/>
          <p:cNvSpPr>
            <a:spLocks noChangeArrowheads="1"/>
          </p:cNvSpPr>
          <p:nvPr/>
        </p:nvSpPr>
        <p:spPr bwMode="auto">
          <a:xfrm>
            <a:off x="5235575" y="6310313"/>
            <a:ext cx="1184275" cy="411162"/>
          </a:xfrm>
          <a:prstGeom prst="flowChartTerminator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Stop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75805" idx="3"/>
          </p:cNvCxnSpPr>
          <p:nvPr/>
        </p:nvCxnSpPr>
        <p:spPr>
          <a:xfrm>
            <a:off x="5357813" y="2146303"/>
            <a:ext cx="280987" cy="79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9"/>
          <p:cNvSpPr txBox="1">
            <a:spLocks noChangeArrowheads="1"/>
          </p:cNvSpPr>
          <p:nvPr/>
        </p:nvSpPr>
        <p:spPr bwMode="auto">
          <a:xfrm>
            <a:off x="3919536" y="750489"/>
            <a:ext cx="471488" cy="254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 Box 345"/>
          <p:cNvSpPr txBox="1">
            <a:spLocks noChangeArrowheads="1"/>
          </p:cNvSpPr>
          <p:nvPr/>
        </p:nvSpPr>
        <p:spPr bwMode="auto">
          <a:xfrm>
            <a:off x="7042149" y="806053"/>
            <a:ext cx="527050" cy="22463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False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5785" idx="6"/>
          </p:cNvCxnSpPr>
          <p:nvPr/>
        </p:nvCxnSpPr>
        <p:spPr>
          <a:xfrm flipV="1">
            <a:off x="6022975" y="4586288"/>
            <a:ext cx="2206625" cy="22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547"/>
          <p:cNvSpPr>
            <a:spLocks noChangeArrowheads="1"/>
          </p:cNvSpPr>
          <p:nvPr/>
        </p:nvSpPr>
        <p:spPr bwMode="auto">
          <a:xfrm>
            <a:off x="8229600" y="4435475"/>
            <a:ext cx="366712" cy="301625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021388" y="5109368"/>
            <a:ext cx="2206625" cy="22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47"/>
          <p:cNvSpPr>
            <a:spLocks noChangeArrowheads="1"/>
          </p:cNvSpPr>
          <p:nvPr/>
        </p:nvSpPr>
        <p:spPr bwMode="auto">
          <a:xfrm>
            <a:off x="8235951" y="4989511"/>
            <a:ext cx="366712" cy="301625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lowchart: Connector 493"/>
          <p:cNvSpPr>
            <a:spLocks noChangeArrowheads="1"/>
          </p:cNvSpPr>
          <p:nvPr/>
        </p:nvSpPr>
        <p:spPr bwMode="auto">
          <a:xfrm>
            <a:off x="5632053" y="0"/>
            <a:ext cx="428625" cy="312737"/>
          </a:xfrm>
          <a:prstGeom prst="flowChartConnector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31061" y="1150938"/>
            <a:ext cx="37941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338"/>
          <p:cNvSpPr>
            <a:spLocks noChangeShapeType="1"/>
          </p:cNvSpPr>
          <p:nvPr/>
        </p:nvSpPr>
        <p:spPr bwMode="auto">
          <a:xfrm rot="5400000">
            <a:off x="7427910" y="1327151"/>
            <a:ext cx="3651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AutoShape 338"/>
          <p:cNvSpPr>
            <a:spLocks noChangeShapeType="1"/>
          </p:cNvSpPr>
          <p:nvPr/>
        </p:nvSpPr>
        <p:spPr bwMode="auto">
          <a:xfrm rot="5400000">
            <a:off x="3797299" y="1323187"/>
            <a:ext cx="3651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79861" y="1140624"/>
            <a:ext cx="442913" cy="103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5798" idx="2"/>
            <a:endCxn id="75797" idx="0"/>
          </p:cNvCxnSpPr>
          <p:nvPr/>
        </p:nvCxnSpPr>
        <p:spPr>
          <a:xfrm>
            <a:off x="7627145" y="2775746"/>
            <a:ext cx="3968" cy="3849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87799" y="4241800"/>
            <a:ext cx="365442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5798" idx="1"/>
          </p:cNvCxnSpPr>
          <p:nvPr/>
        </p:nvCxnSpPr>
        <p:spPr>
          <a:xfrm flipH="1">
            <a:off x="5925343" y="2147096"/>
            <a:ext cx="245270" cy="71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359"/>
          <p:cNvSpPr>
            <a:spLocks noChangeShapeType="1"/>
          </p:cNvSpPr>
          <p:nvPr/>
        </p:nvSpPr>
        <p:spPr bwMode="auto">
          <a:xfrm rot="5400000">
            <a:off x="5745162" y="422275"/>
            <a:ext cx="1778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747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ounded Rectangle 501"/>
          <p:cNvSpPr>
            <a:spLocks noChangeArrowheads="1"/>
          </p:cNvSpPr>
          <p:nvPr/>
        </p:nvSpPr>
        <p:spPr bwMode="auto">
          <a:xfrm>
            <a:off x="4779963" y="596900"/>
            <a:ext cx="1790700" cy="514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allignmat()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500"/>
          <p:cNvSpPr>
            <a:spLocks noChangeArrowheads="1"/>
          </p:cNvSpPr>
          <p:nvPr/>
        </p:nvSpPr>
        <p:spPr bwMode="auto">
          <a:xfrm>
            <a:off x="4319588" y="1557338"/>
            <a:ext cx="2659062" cy="5461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the matrix cell with highest value in the matrix(i,j)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498"/>
          <p:cNvSpPr>
            <a:spLocks noChangeArrowheads="1"/>
          </p:cNvSpPr>
          <p:nvPr/>
        </p:nvSpPr>
        <p:spPr bwMode="auto">
          <a:xfrm>
            <a:off x="3946525" y="2543175"/>
            <a:ext cx="3321050" cy="8826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 backwards to one of the positions (i-1, j),       (i, j-1) and (i-1, j-1) depending on the direction used to construct the matrix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496"/>
          <p:cNvSpPr>
            <a:spLocks noChangeArrowheads="1"/>
          </p:cNvSpPr>
          <p:nvPr/>
        </p:nvSpPr>
        <p:spPr bwMode="auto">
          <a:xfrm>
            <a:off x="4297363" y="3863975"/>
            <a:ext cx="2627312" cy="72548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Go backwards and repeat until a matrix cell with zero value is reached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Straight Arrow Connector 499"/>
          <p:cNvSpPr>
            <a:spLocks noChangeShapeType="1"/>
          </p:cNvSpPr>
          <p:nvPr/>
        </p:nvSpPr>
        <p:spPr bwMode="auto">
          <a:xfrm rot="5400000">
            <a:off x="5380037" y="2316163"/>
            <a:ext cx="4413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0" name="AutoShape 572"/>
          <p:cNvSpPr>
            <a:spLocks noChangeShapeType="1"/>
          </p:cNvSpPr>
          <p:nvPr/>
        </p:nvSpPr>
        <p:spPr bwMode="auto">
          <a:xfrm rot="5400000">
            <a:off x="5418137" y="1325563"/>
            <a:ext cx="4413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9" name="AutoShape 573"/>
          <p:cNvSpPr>
            <a:spLocks noChangeShapeType="1"/>
          </p:cNvSpPr>
          <p:nvPr/>
        </p:nvSpPr>
        <p:spPr bwMode="auto">
          <a:xfrm rot="5400000">
            <a:off x="5376862" y="3638551"/>
            <a:ext cx="44132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1" name="AutoShape 299"/>
          <p:cNvSpPr>
            <a:spLocks noChangeArrowheads="1"/>
          </p:cNvSpPr>
          <p:nvPr/>
        </p:nvSpPr>
        <p:spPr bwMode="auto">
          <a:xfrm>
            <a:off x="4651375" y="495300"/>
            <a:ext cx="1838325" cy="3984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void localAllign()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0" name="Rectangle 300"/>
          <p:cNvSpPr>
            <a:spLocks noChangeArrowheads="1"/>
          </p:cNvSpPr>
          <p:nvPr/>
        </p:nvSpPr>
        <p:spPr bwMode="auto">
          <a:xfrm>
            <a:off x="4254500" y="1220788"/>
            <a:ext cx="2606675" cy="6413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Starting with the last value, reach (i, j) using previously calculated path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29" name="Rectangle 301"/>
          <p:cNvSpPr>
            <a:spLocks noChangeArrowheads="1"/>
          </p:cNvSpPr>
          <p:nvPr/>
        </p:nvSpPr>
        <p:spPr bwMode="auto">
          <a:xfrm>
            <a:off x="3641725" y="2203450"/>
            <a:ext cx="3895725" cy="103028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Diagonal jump implies there is an alignment i.e. either a match or a mismatch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 down jump implies there is a deletion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Left right jump implies there is an insertion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28" name="Rectangle 302"/>
          <p:cNvSpPr>
            <a:spLocks noChangeArrowheads="1"/>
          </p:cNvSpPr>
          <p:nvPr/>
        </p:nvSpPr>
        <p:spPr bwMode="auto">
          <a:xfrm>
            <a:off x="3922713" y="3617913"/>
            <a:ext cx="3405187" cy="6207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Optimal local alignment of sequences a and b i.e. for determining similar regions between two strings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27" name="AutoShape 305"/>
          <p:cNvSpPr>
            <a:spLocks noChangeShapeType="1"/>
          </p:cNvSpPr>
          <p:nvPr/>
        </p:nvSpPr>
        <p:spPr bwMode="auto">
          <a:xfrm rot="5400000">
            <a:off x="5357813" y="1041400"/>
            <a:ext cx="3365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826" name="AutoShape 574"/>
          <p:cNvSpPr>
            <a:spLocks noChangeShapeType="1"/>
          </p:cNvSpPr>
          <p:nvPr/>
        </p:nvSpPr>
        <p:spPr bwMode="auto">
          <a:xfrm rot="5400000">
            <a:off x="5395913" y="2012950"/>
            <a:ext cx="3365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825" name="AutoShape 575"/>
          <p:cNvSpPr>
            <a:spLocks noChangeShapeType="1"/>
          </p:cNvSpPr>
          <p:nvPr/>
        </p:nvSpPr>
        <p:spPr bwMode="auto">
          <a:xfrm rot="5400000">
            <a:off x="5449888" y="3440113"/>
            <a:ext cx="33655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78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Non-CUDA </a:t>
            </a:r>
            <a:r>
              <a:rPr lang="en-US" dirty="0"/>
              <a:t>Performance Graph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831194"/>
              </p:ext>
            </p:extLst>
          </p:nvPr>
        </p:nvGraphicFramePr>
        <p:xfrm>
          <a:off x="677862" y="1739900"/>
          <a:ext cx="8948738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06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/>
              <a:t>Performance Graph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513451"/>
              </p:ext>
            </p:extLst>
          </p:nvPr>
        </p:nvGraphicFramePr>
        <p:xfrm>
          <a:off x="677863" y="1714500"/>
          <a:ext cx="8961438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61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Non-CUDA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1621" b="246"/>
          <a:stretch/>
        </p:blipFill>
        <p:spPr>
          <a:xfrm>
            <a:off x="4851400" y="317500"/>
            <a:ext cx="6934199" cy="6337300"/>
          </a:xfrm>
        </p:spPr>
      </p:pic>
    </p:spTree>
    <p:extLst>
      <p:ext uri="{BB962C8B-B14F-4D97-AF65-F5344CB8AC3E}">
        <p14:creationId xmlns:p14="http://schemas.microsoft.com/office/powerpoint/2010/main" val="30746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Output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1"/>
          <a:stretch/>
        </p:blipFill>
        <p:spPr>
          <a:xfrm>
            <a:off x="4648368" y="330199"/>
            <a:ext cx="6870532" cy="6215127"/>
          </a:xfrm>
        </p:spPr>
      </p:pic>
    </p:spTree>
    <p:extLst>
      <p:ext uri="{BB962C8B-B14F-4D97-AF65-F5344CB8AC3E}">
        <p14:creationId xmlns:p14="http://schemas.microsoft.com/office/powerpoint/2010/main" val="25991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Keywords and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0"/>
            <a:ext cx="8596668" cy="49149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Header file: The header file used for CUDA is #include&lt;</a:t>
            </a:r>
            <a:r>
              <a:rPr lang="en-US" dirty="0" err="1"/>
              <a:t>cuda.h</a:t>
            </a:r>
            <a:r>
              <a:rPr lang="en-US" dirty="0" smtClean="0"/>
              <a:t>&gt;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US" dirty="0"/>
              <a:t>_global</a:t>
            </a:r>
            <a:r>
              <a:rPr lang="en-US" dirty="0" smtClean="0"/>
              <a:t>_: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US" dirty="0" smtClean="0"/>
              <a:t>The </a:t>
            </a:r>
            <a:r>
              <a:rPr lang="en-US" dirty="0"/>
              <a:t>__global__ qualifier declares a function as being a kernel</a:t>
            </a:r>
            <a:r>
              <a:rPr lang="en-US" dirty="0" smtClean="0"/>
              <a:t>.</a:t>
            </a:r>
            <a:endParaRPr lang="en-IN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Executed </a:t>
            </a:r>
            <a:r>
              <a:rPr lang="en-US" dirty="0"/>
              <a:t>on the </a:t>
            </a:r>
            <a:r>
              <a:rPr lang="en-US" dirty="0" smtClean="0"/>
              <a:t>device, callable </a:t>
            </a:r>
            <a:r>
              <a:rPr lang="en-US" dirty="0"/>
              <a:t>from the host,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__</a:t>
            </a:r>
            <a:r>
              <a:rPr lang="en-US" dirty="0"/>
              <a:t>global__ functions must have void return </a:t>
            </a:r>
            <a:r>
              <a:rPr lang="en-US" dirty="0" smtClean="0"/>
              <a:t>type.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	</a:t>
            </a:r>
            <a:r>
              <a:rPr lang="en-US" dirty="0" smtClean="0"/>
              <a:t>Ex</a:t>
            </a:r>
            <a:r>
              <a:rPr lang="en-US" dirty="0"/>
              <a:t>: __global__ void </a:t>
            </a:r>
            <a:r>
              <a:rPr lang="en-US" dirty="0" err="1"/>
              <a:t>subhtKernel</a:t>
            </a:r>
            <a:r>
              <a:rPr lang="en-US" dirty="0"/>
              <a:t>( </a:t>
            </a:r>
            <a:r>
              <a:rPr lang="en-US" dirty="0" smtClean="0"/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cudaMalloc</a:t>
            </a:r>
            <a:r>
              <a:rPr lang="en-US" dirty="0"/>
              <a:t>():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A single address space is used for the host and all the devices.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Syntax: </a:t>
            </a:r>
            <a:r>
              <a:rPr lang="en-US" dirty="0" err="1"/>
              <a:t>cudaMalloc</a:t>
            </a:r>
            <a:r>
              <a:rPr lang="en-US" dirty="0"/>
              <a:t>(void ** pointer,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Ex: </a:t>
            </a:r>
            <a:r>
              <a:rPr lang="en-US" dirty="0" err="1"/>
              <a:t>cudaMalloc</a:t>
            </a:r>
            <a:r>
              <a:rPr lang="en-US" dirty="0"/>
              <a:t>((void**) &amp;</a:t>
            </a:r>
            <a:r>
              <a:rPr lang="en-US" dirty="0" err="1"/>
              <a:t>d_j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0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use of CUDA for small inputs may actually increase the execution time rather than decreasing it because of the time taken for memory transfers between the CPU and GPU</a:t>
            </a:r>
          </a:p>
          <a:p>
            <a:r>
              <a:rPr lang="en-US" sz="2000" dirty="0" smtClean="0"/>
              <a:t>As in the CPU the GPU also has a hardware </a:t>
            </a:r>
            <a:r>
              <a:rPr lang="en-US" sz="2000" smtClean="0"/>
              <a:t>limit known </a:t>
            </a:r>
            <a:r>
              <a:rPr lang="en-US" sz="2000" dirty="0" smtClean="0"/>
              <a:t>as the computational capability which is determined by the number of cores contained in the GPU. This restricts the maximum size of the input or number of iterations</a:t>
            </a:r>
          </a:p>
          <a:p>
            <a:r>
              <a:rPr lang="en-US" sz="2000" dirty="0" smtClean="0"/>
              <a:t>We have observed that as the computational need of a program increases the execution time decreases when compared with CPU vs GPU, hence improving the overall performance program execution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79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204864"/>
            <a:ext cx="8229600" cy="2448272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158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0901"/>
            <a:ext cx="8596668" cy="5168900"/>
          </a:xfrm>
        </p:spPr>
        <p:txBody>
          <a:bodyPr>
            <a:noAutofit/>
          </a:bodyPr>
          <a:lstStyle/>
          <a:p>
            <a:r>
              <a:rPr lang="en-US" b="1" u="sng" dirty="0" err="1"/>
              <a:t>cudaMemcpy</a:t>
            </a:r>
            <a:r>
              <a:rPr lang="en-US" b="1" u="sng" dirty="0" smtClean="0"/>
              <a:t>():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Memory </a:t>
            </a:r>
            <a:r>
              <a:rPr lang="en-US" dirty="0"/>
              <a:t>is typically allocated using </a:t>
            </a:r>
            <a:r>
              <a:rPr lang="en-US" b="1" dirty="0" err="1"/>
              <a:t>cudaMalloc</a:t>
            </a:r>
            <a:r>
              <a:rPr lang="en-US" b="1" dirty="0"/>
              <a:t>() </a:t>
            </a:r>
            <a:r>
              <a:rPr lang="en-US" dirty="0"/>
              <a:t>and freed using </a:t>
            </a:r>
            <a:r>
              <a:rPr lang="en-US" dirty="0" smtClean="0"/>
              <a:t>	</a:t>
            </a:r>
            <a:r>
              <a:rPr lang="en-US" b="1" dirty="0" err="1" smtClean="0"/>
              <a:t>cudaFree</a:t>
            </a:r>
            <a:r>
              <a:rPr lang="en-US" b="1" dirty="0" smtClean="0"/>
              <a:t>().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transfer between host memory and device memory are </a:t>
            </a:r>
            <a:r>
              <a:rPr lang="en-US" dirty="0" smtClean="0"/>
              <a:t>done 	through this function.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 </a:t>
            </a:r>
            <a:r>
              <a:rPr lang="en-US" dirty="0" err="1"/>
              <a:t>cudaMemcpy</a:t>
            </a:r>
            <a:r>
              <a:rPr lang="en-US" dirty="0"/>
              <a:t>(void *</a:t>
            </a:r>
            <a:r>
              <a:rPr lang="en-US" dirty="0" err="1"/>
              <a:t>dst</a:t>
            </a:r>
            <a:r>
              <a:rPr lang="en-US" dirty="0"/>
              <a:t>,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,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cudaMemcpyKind</a:t>
            </a:r>
            <a:r>
              <a:rPr lang="en-US" dirty="0" smtClean="0"/>
              <a:t> </a:t>
            </a:r>
            <a:r>
              <a:rPr lang="en-US" dirty="0"/>
              <a:t>direction);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Ex</a:t>
            </a:r>
            <a:r>
              <a:rPr lang="en-US" dirty="0"/>
              <a:t>: </a:t>
            </a:r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d_j</a:t>
            </a:r>
            <a:r>
              <a:rPr lang="en-US" dirty="0"/>
              <a:t>, &amp;j,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</a:t>
            </a:r>
            <a:r>
              <a:rPr lang="en-US" dirty="0" err="1"/>
              <a:t>cudaMemcpyHostToDevice</a:t>
            </a:r>
            <a:r>
              <a:rPr lang="en-US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d_j</a:t>
            </a:r>
            <a:r>
              <a:rPr lang="en-US" dirty="0"/>
              <a:t>, &amp;j,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</a:t>
            </a:r>
            <a:r>
              <a:rPr lang="en-US" dirty="0" err="1"/>
              <a:t>cudaMemcpyDeviceToHost</a:t>
            </a:r>
            <a:r>
              <a:rPr lang="en-US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 </a:t>
            </a:r>
            <a:r>
              <a:rPr lang="en-US" dirty="0" err="1"/>
              <a:t>cudaFree</a:t>
            </a:r>
            <a:r>
              <a:rPr lang="en-US" dirty="0"/>
              <a:t>(void* pointer)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Ex</a:t>
            </a:r>
            <a:r>
              <a:rPr lang="en-US" dirty="0"/>
              <a:t>: </a:t>
            </a:r>
            <a:r>
              <a:rPr lang="en-US" dirty="0" err="1"/>
              <a:t>cudaFree</a:t>
            </a:r>
            <a:r>
              <a:rPr lang="en-US" dirty="0"/>
              <a:t>(</a:t>
            </a:r>
            <a:r>
              <a:rPr lang="en-US" dirty="0" err="1"/>
              <a:t>d_j</a:t>
            </a:r>
            <a:r>
              <a:rPr lang="en-US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0101"/>
            <a:ext cx="8596668" cy="5241262"/>
          </a:xfrm>
        </p:spPr>
        <p:txBody>
          <a:bodyPr/>
          <a:lstStyle/>
          <a:p>
            <a:r>
              <a:rPr lang="en-US" b="1" u="sng" dirty="0" smtClean="0"/>
              <a:t>Function </a:t>
            </a:r>
            <a:r>
              <a:rPr lang="en-US" b="1" u="sng" dirty="0"/>
              <a:t>call(kernel):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CUDA </a:t>
            </a:r>
            <a:r>
              <a:rPr lang="en-US" dirty="0"/>
              <a:t>threads that execute that kernel for a given kernel call is specified </a:t>
            </a:r>
            <a:r>
              <a:rPr lang="en-US" dirty="0" smtClean="0"/>
              <a:t>	using </a:t>
            </a:r>
            <a:r>
              <a:rPr lang="en-US" dirty="0"/>
              <a:t>a new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&lt;&lt;&lt;...&gt;&gt;&gt; </a:t>
            </a:r>
            <a:r>
              <a:rPr lang="en-US" i="1" dirty="0"/>
              <a:t>execution configuration</a:t>
            </a:r>
            <a:r>
              <a:rPr lang="en-US" dirty="0"/>
              <a:t>.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Syntax</a:t>
            </a:r>
            <a:r>
              <a:rPr lang="en-US" dirty="0"/>
              <a:t>: </a:t>
            </a:r>
            <a:r>
              <a:rPr lang="en-US" dirty="0" err="1"/>
              <a:t>Function_name</a:t>
            </a:r>
            <a:r>
              <a:rPr lang="en-US" dirty="0"/>
              <a:t>&lt;&lt;&lt; </a:t>
            </a:r>
            <a:r>
              <a:rPr lang="en-US" dirty="0" err="1"/>
              <a:t>no.of</a:t>
            </a:r>
            <a:r>
              <a:rPr lang="en-US" dirty="0"/>
              <a:t> blocks, </a:t>
            </a:r>
            <a:r>
              <a:rPr lang="en-US" dirty="0" err="1"/>
              <a:t>no.of</a:t>
            </a:r>
            <a:r>
              <a:rPr lang="en-US" dirty="0"/>
              <a:t> threads/blocks&gt;&gt;&gt;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err="1"/>
              <a:t>subhtKernel</a:t>
            </a:r>
            <a:r>
              <a:rPr lang="en-US" dirty="0"/>
              <a:t>&lt;&lt;&lt;1, j&gt;&gt;&gt;( </a:t>
            </a:r>
            <a:r>
              <a:rPr lang="en-US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Each </a:t>
            </a:r>
            <a:r>
              <a:rPr lang="en-US" dirty="0"/>
              <a:t>thread that executes the kernel is given a unique </a:t>
            </a:r>
            <a:r>
              <a:rPr lang="en-US" i="1" dirty="0"/>
              <a:t>thread ID </a:t>
            </a:r>
            <a:r>
              <a:rPr lang="en-US" dirty="0"/>
              <a:t>that is </a:t>
            </a:r>
            <a:r>
              <a:rPr lang="en-US" dirty="0" smtClean="0"/>
              <a:t>	accessible </a:t>
            </a:r>
            <a:r>
              <a:rPr lang="en-US" dirty="0"/>
              <a:t>within the kernel through the built-in </a:t>
            </a:r>
            <a:r>
              <a:rPr lang="en-US" b="1" dirty="0" err="1"/>
              <a:t>threadIdx</a:t>
            </a:r>
            <a:r>
              <a:rPr lang="en-US" b="1" dirty="0"/>
              <a:t> </a:t>
            </a:r>
            <a:r>
              <a:rPr lang="en-US" dirty="0"/>
              <a:t>variable.</a:t>
            </a:r>
            <a:endParaRPr lang="en-IN" dirty="0"/>
          </a:p>
          <a:p>
            <a:r>
              <a:rPr lang="en-US" b="1" u="sng" dirty="0" err="1"/>
              <a:t>cudaDeviceSynchronize</a:t>
            </a:r>
            <a:r>
              <a:rPr lang="en-US" b="1" u="sng" dirty="0"/>
              <a:t>():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Blocks </a:t>
            </a:r>
            <a:r>
              <a:rPr lang="en-US" dirty="0"/>
              <a:t>until the device has completed all preceding requested tasks. </a:t>
            </a:r>
            <a:r>
              <a:rPr lang="en-US" dirty="0" smtClean="0"/>
              <a:t>	</a:t>
            </a:r>
            <a:r>
              <a:rPr lang="en-US" dirty="0" err="1" smtClean="0"/>
              <a:t>CudaDeviceSynchronize</a:t>
            </a:r>
            <a:r>
              <a:rPr lang="en-US" dirty="0"/>
              <a:t>() returns an error if one of the preceding tasks has </a:t>
            </a:r>
            <a:r>
              <a:rPr lang="en-US" dirty="0" smtClean="0"/>
              <a:t>	failed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US" b="1" dirty="0"/>
              <a:t>__shared__:</a:t>
            </a:r>
            <a:r>
              <a:rPr lang="en-US" dirty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__shared__ qualifier, declares a variable that: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‣ </a:t>
            </a:r>
            <a:r>
              <a:rPr lang="en-US" dirty="0"/>
              <a:t>Resides in the shared memory space of a thread block,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	‣ </a:t>
            </a:r>
            <a:r>
              <a:rPr lang="en-US" dirty="0"/>
              <a:t>Has the lifetime of the block</a:t>
            </a:r>
            <a:r>
              <a:rPr lang="en-US" dirty="0" smtClean="0"/>
              <a:t>,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US" b="1" dirty="0" smtClean="0"/>
              <a:t>‣ </a:t>
            </a:r>
            <a:r>
              <a:rPr lang="en-US" dirty="0"/>
              <a:t>Is only accessible from all the threads within the </a:t>
            </a:r>
            <a:r>
              <a:rPr lang="en-US" dirty="0" smtClean="0"/>
              <a:t>block.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 smtClean="0"/>
              <a:t>When </a:t>
            </a:r>
            <a:r>
              <a:rPr lang="en-US" dirty="0"/>
              <a:t>declaring a variable in shared memory as an external array such as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Ex</a:t>
            </a:r>
            <a:r>
              <a:rPr lang="en-US" dirty="0"/>
              <a:t>: extern __shared__ float shared[];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9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7400"/>
            <a:ext cx="8596668" cy="5253963"/>
          </a:xfrm>
        </p:spPr>
        <p:txBody>
          <a:bodyPr/>
          <a:lstStyle/>
          <a:p>
            <a:r>
              <a:rPr lang="en-US" b="1" u="sng" dirty="0" err="1"/>
              <a:t>threadIdx</a:t>
            </a:r>
            <a:r>
              <a:rPr lang="en-US" b="1" u="sng" dirty="0"/>
              <a:t>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threadIdx</a:t>
            </a:r>
            <a:r>
              <a:rPr lang="en-US" dirty="0" smtClean="0"/>
              <a:t> </a:t>
            </a:r>
            <a:r>
              <a:rPr lang="en-US" dirty="0"/>
              <a:t>is a 3-component </a:t>
            </a:r>
            <a:r>
              <a:rPr lang="en-US" dirty="0" smtClean="0"/>
              <a:t>vector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threads can be identified using a </a:t>
            </a:r>
            <a:r>
              <a:rPr lang="en-US" dirty="0" smtClean="0"/>
              <a:t>one-dimensional</a:t>
            </a:r>
            <a:r>
              <a:rPr lang="en-US" dirty="0"/>
              <a:t>, two-dimensional, or </a:t>
            </a:r>
            <a:r>
              <a:rPr lang="en-US" dirty="0" smtClean="0"/>
              <a:t>	three-dimensional </a:t>
            </a:r>
            <a:r>
              <a:rPr lang="en-US" dirty="0"/>
              <a:t>thread </a:t>
            </a:r>
            <a:r>
              <a:rPr lang="en-US" dirty="0" smtClean="0"/>
              <a:t>index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Ex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;(1-d)</a:t>
            </a:r>
            <a:endParaRPr lang="en-IN" dirty="0"/>
          </a:p>
          <a:p>
            <a:r>
              <a:rPr lang="en-US" b="1" dirty="0"/>
              <a:t>__</a:t>
            </a:r>
            <a:r>
              <a:rPr lang="en-US" b="1" dirty="0" err="1"/>
              <a:t>syncthreads</a:t>
            </a:r>
            <a:r>
              <a:rPr lang="en-US" b="1" dirty="0" smtClean="0"/>
              <a:t>():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smtClean="0"/>
              <a:t>the </a:t>
            </a:r>
            <a:r>
              <a:rPr lang="en-US" dirty="0"/>
              <a:t>threads belong to the same block, in which case they should use </a:t>
            </a:r>
            <a:r>
              <a:rPr lang="en-US" dirty="0" smtClean="0"/>
              <a:t>	</a:t>
            </a:r>
            <a:r>
              <a:rPr lang="en-US" b="1" dirty="0" smtClean="0"/>
              <a:t>__</a:t>
            </a:r>
            <a:r>
              <a:rPr lang="en-US" b="1" dirty="0" err="1"/>
              <a:t>syncthreads</a:t>
            </a:r>
            <a:r>
              <a:rPr lang="en-US" b="1" dirty="0"/>
              <a:t>() </a:t>
            </a:r>
            <a:r>
              <a:rPr lang="en-US" dirty="0"/>
              <a:t>and share data through shared </a:t>
            </a:r>
            <a:r>
              <a:rPr lang="en-US" dirty="0" smtClean="0"/>
              <a:t>memory.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4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1434</TotalTime>
  <Words>1316</Words>
  <Application>Microsoft Office PowerPoint</Application>
  <PresentationFormat>Widescreen</PresentationFormat>
  <Paragraphs>307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Wingdings 3</vt:lpstr>
      <vt:lpstr>Adobe Fan Heiti Std B</vt:lpstr>
      <vt:lpstr>Traditional Arabic</vt:lpstr>
      <vt:lpstr>Calibri</vt:lpstr>
      <vt:lpstr>Trebuchet MS</vt:lpstr>
      <vt:lpstr>Verdana</vt:lpstr>
      <vt:lpstr>Andalus</vt:lpstr>
      <vt:lpstr>Times New Roman</vt:lpstr>
      <vt:lpstr>Wingdings</vt:lpstr>
      <vt:lpstr>Facet</vt:lpstr>
      <vt:lpstr>Implementation of Algorithms using CUDA, and their Performance Comparison</vt:lpstr>
      <vt:lpstr>Objective</vt:lpstr>
      <vt:lpstr>Introduction</vt:lpstr>
      <vt:lpstr>Processing Flow on CUDA</vt:lpstr>
      <vt:lpstr>General Keywords and Functions</vt:lpstr>
      <vt:lpstr>PowerPoint Presentation</vt:lpstr>
      <vt:lpstr>PowerPoint Presentation</vt:lpstr>
      <vt:lpstr>PowerPoint Presentation</vt:lpstr>
      <vt:lpstr>PowerPoint Presentation</vt:lpstr>
      <vt:lpstr>CUDA Function</vt:lpstr>
      <vt:lpstr>Non - CUDA Function</vt:lpstr>
      <vt:lpstr>CUDA AND IT’S DOMAINS</vt:lpstr>
      <vt:lpstr>Introduction to Diamond Square Algorithm</vt:lpstr>
      <vt:lpstr>Diamond Square Algorithm</vt:lpstr>
      <vt:lpstr>Diamond Square Algorithm</vt:lpstr>
      <vt:lpstr>PowerPoint Presentation</vt:lpstr>
      <vt:lpstr>PowerPoint Presentation</vt:lpstr>
      <vt:lpstr>Implementation</vt:lpstr>
      <vt:lpstr>PowerPoint Presentation</vt:lpstr>
      <vt:lpstr>Non-CUDA Performance Graph</vt:lpstr>
      <vt:lpstr>Performance Comparison</vt:lpstr>
      <vt:lpstr>Non-CUDA Output</vt:lpstr>
      <vt:lpstr>CUDA Output</vt:lpstr>
      <vt:lpstr>Introduction to QuickHull Algorithm</vt:lpstr>
      <vt:lpstr>QuickHull Algorithm</vt:lpstr>
      <vt:lpstr>PowerPoint Presentation</vt:lpstr>
      <vt:lpstr>PowerPoint Presentation</vt:lpstr>
      <vt:lpstr>PowerPoint Presentation</vt:lpstr>
      <vt:lpstr>PowerPoint Presentation</vt:lpstr>
      <vt:lpstr>Graph of execution time for Quickhull C  and CUDA C program for smaller number of points</vt:lpstr>
      <vt:lpstr>Graph of execution time for Quickhull C and CUDA C program for medium number of points</vt:lpstr>
      <vt:lpstr>Graph of execution time for Quickhull C and Quickhull CUDA C program</vt:lpstr>
      <vt:lpstr>Non-CUDA Output</vt:lpstr>
      <vt:lpstr>CUDA Output</vt:lpstr>
      <vt:lpstr>Introduction to Smith-Waterman Algortihm </vt:lpstr>
      <vt:lpstr>Smithwaterman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Non-CUDA Performance Graph</vt:lpstr>
      <vt:lpstr>CUDA Performance Graph</vt:lpstr>
      <vt:lpstr>Non-CUDA Output</vt:lpstr>
      <vt:lpstr>CUDA Output</vt:lpstr>
      <vt:lpstr>Conclusion</vt:lpstr>
      <vt:lpstr> Thank You.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Algorithms using CUDA, and their Performance Comparison</dc:title>
  <dc:creator>Nitin Kaveriappa</dc:creator>
  <cp:lastModifiedBy>Nitin Kaveriappa</cp:lastModifiedBy>
  <cp:revision>96</cp:revision>
  <dcterms:created xsi:type="dcterms:W3CDTF">2014-05-05T13:30:50Z</dcterms:created>
  <dcterms:modified xsi:type="dcterms:W3CDTF">2014-06-06T07:51:01Z</dcterms:modified>
</cp:coreProperties>
</file>