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07" r:id="rId4"/>
    <p:sldId id="308" r:id="rId5"/>
    <p:sldId id="316" r:id="rId6"/>
    <p:sldId id="309" r:id="rId7"/>
    <p:sldId id="310" r:id="rId8"/>
    <p:sldId id="314" r:id="rId9"/>
    <p:sldId id="317" r:id="rId10"/>
    <p:sldId id="300" r:id="rId11"/>
    <p:sldId id="335" r:id="rId12"/>
    <p:sldId id="392" r:id="rId13"/>
    <p:sldId id="339" r:id="rId14"/>
    <p:sldId id="340" r:id="rId15"/>
    <p:sldId id="341" r:id="rId16"/>
    <p:sldId id="342" r:id="rId17"/>
    <p:sldId id="343" r:id="rId18"/>
    <p:sldId id="344" r:id="rId19"/>
    <p:sldId id="385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8" r:id="rId33"/>
    <p:sldId id="362" r:id="rId34"/>
    <p:sldId id="359" r:id="rId35"/>
    <p:sldId id="361" r:id="rId36"/>
    <p:sldId id="363" r:id="rId37"/>
    <p:sldId id="364" r:id="rId38"/>
    <p:sldId id="366" r:id="rId39"/>
    <p:sldId id="365" r:id="rId40"/>
    <p:sldId id="367" r:id="rId41"/>
    <p:sldId id="368" r:id="rId42"/>
    <p:sldId id="369" r:id="rId43"/>
    <p:sldId id="372" r:id="rId44"/>
    <p:sldId id="371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6" r:id="rId58"/>
    <p:sldId id="387" r:id="rId59"/>
    <p:sldId id="388" r:id="rId60"/>
    <p:sldId id="389" r:id="rId61"/>
    <p:sldId id="390" r:id="rId62"/>
    <p:sldId id="391" r:id="rId63"/>
    <p:sldId id="393" r:id="rId64"/>
    <p:sldId id="337" r:id="rId65"/>
    <p:sldId id="33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338" r:id="rId103"/>
    <p:sldId id="334" r:id="rId104"/>
    <p:sldId id="432" r:id="rId105"/>
    <p:sldId id="433" r:id="rId106"/>
    <p:sldId id="434" r:id="rId107"/>
    <p:sldId id="435" r:id="rId108"/>
    <p:sldId id="436" r:id="rId109"/>
    <p:sldId id="437" r:id="rId110"/>
    <p:sldId id="438" r:id="rId111"/>
    <p:sldId id="439" r:id="rId112"/>
    <p:sldId id="440" r:id="rId113"/>
    <p:sldId id="441" r:id="rId114"/>
    <p:sldId id="443" r:id="rId115"/>
    <p:sldId id="444" r:id="rId116"/>
    <p:sldId id="445" r:id="rId117"/>
    <p:sldId id="446" r:id="rId118"/>
    <p:sldId id="447" r:id="rId119"/>
    <p:sldId id="448" r:id="rId120"/>
    <p:sldId id="449" r:id="rId121"/>
    <p:sldId id="450" r:id="rId122"/>
    <p:sldId id="451" r:id="rId123"/>
    <p:sldId id="452" r:id="rId124"/>
    <p:sldId id="453" r:id="rId125"/>
    <p:sldId id="454" r:id="rId126"/>
    <p:sldId id="329" r:id="rId127"/>
    <p:sldId id="410" r:id="rId128"/>
    <p:sldId id="460" r:id="rId129"/>
    <p:sldId id="461" r:id="rId130"/>
    <p:sldId id="462" r:id="rId131"/>
    <p:sldId id="463" r:id="rId132"/>
    <p:sldId id="464" r:id="rId133"/>
    <p:sldId id="465" r:id="rId134"/>
    <p:sldId id="466" r:id="rId135"/>
    <p:sldId id="467" r:id="rId136"/>
    <p:sldId id="468" r:id="rId137"/>
    <p:sldId id="469" r:id="rId138"/>
    <p:sldId id="470" r:id="rId139"/>
    <p:sldId id="506" r:id="rId140"/>
    <p:sldId id="471" r:id="rId141"/>
    <p:sldId id="472" r:id="rId142"/>
    <p:sldId id="473" r:id="rId143"/>
    <p:sldId id="474" r:id="rId144"/>
    <p:sldId id="475" r:id="rId145"/>
    <p:sldId id="476" r:id="rId146"/>
    <p:sldId id="477" r:id="rId147"/>
    <p:sldId id="478" r:id="rId148"/>
    <p:sldId id="479" r:id="rId149"/>
    <p:sldId id="480" r:id="rId150"/>
    <p:sldId id="481" r:id="rId151"/>
    <p:sldId id="482" r:id="rId152"/>
    <p:sldId id="483" r:id="rId153"/>
    <p:sldId id="484" r:id="rId154"/>
    <p:sldId id="485" r:id="rId155"/>
    <p:sldId id="486" r:id="rId156"/>
    <p:sldId id="487" r:id="rId157"/>
    <p:sldId id="488" r:id="rId158"/>
    <p:sldId id="489" r:id="rId159"/>
    <p:sldId id="490" r:id="rId160"/>
    <p:sldId id="491" r:id="rId161"/>
    <p:sldId id="492" r:id="rId162"/>
    <p:sldId id="493" r:id="rId163"/>
    <p:sldId id="494" r:id="rId164"/>
    <p:sldId id="495" r:id="rId165"/>
    <p:sldId id="496" r:id="rId166"/>
    <p:sldId id="497" r:id="rId167"/>
    <p:sldId id="498" r:id="rId168"/>
    <p:sldId id="499" r:id="rId169"/>
    <p:sldId id="500" r:id="rId170"/>
    <p:sldId id="501" r:id="rId171"/>
    <p:sldId id="502" r:id="rId172"/>
    <p:sldId id="503" r:id="rId173"/>
    <p:sldId id="504" r:id="rId174"/>
    <p:sldId id="505" r:id="rId175"/>
    <p:sldId id="507" r:id="rId176"/>
    <p:sldId id="508" r:id="rId177"/>
    <p:sldId id="509" r:id="rId178"/>
    <p:sldId id="510" r:id="rId179"/>
    <p:sldId id="511" r:id="rId180"/>
    <p:sldId id="512" r:id="rId181"/>
    <p:sldId id="513" r:id="rId182"/>
    <p:sldId id="514" r:id="rId183"/>
    <p:sldId id="515" r:id="rId184"/>
    <p:sldId id="516" r:id="rId185"/>
    <p:sldId id="517" r:id="rId186"/>
    <p:sldId id="518" r:id="rId187"/>
    <p:sldId id="519" r:id="rId188"/>
    <p:sldId id="520" r:id="rId189"/>
    <p:sldId id="409" r:id="rId190"/>
    <p:sldId id="322" r:id="rId191"/>
    <p:sldId id="324" r:id="rId192"/>
    <p:sldId id="325" r:id="rId193"/>
    <p:sldId id="326" r:id="rId194"/>
    <p:sldId id="327" r:id="rId195"/>
    <p:sldId id="328" r:id="rId196"/>
    <p:sldId id="332" r:id="rId197"/>
    <p:sldId id="330" r:id="rId198"/>
    <p:sldId id="331" r:id="rId199"/>
    <p:sldId id="312" r:id="rId200"/>
    <p:sldId id="313" r:id="rId201"/>
    <p:sldId id="315" r:id="rId202"/>
    <p:sldId id="521" r:id="rId203"/>
    <p:sldId id="282" r:id="rId204"/>
    <p:sldId id="257" r:id="rId205"/>
    <p:sldId id="258" r:id="rId206"/>
    <p:sldId id="259" r:id="rId207"/>
    <p:sldId id="260" r:id="rId208"/>
    <p:sldId id="261" r:id="rId209"/>
    <p:sldId id="262" r:id="rId210"/>
    <p:sldId id="318" r:id="rId211"/>
    <p:sldId id="263" r:id="rId212"/>
    <p:sldId id="264" r:id="rId213"/>
    <p:sldId id="265" r:id="rId214"/>
    <p:sldId id="266" r:id="rId215"/>
    <p:sldId id="267" r:id="rId216"/>
    <p:sldId id="268" r:id="rId217"/>
    <p:sldId id="269" r:id="rId218"/>
    <p:sldId id="270" r:id="rId219"/>
    <p:sldId id="271" r:id="rId220"/>
    <p:sldId id="285" r:id="rId221"/>
    <p:sldId id="272" r:id="rId222"/>
    <p:sldId id="273" r:id="rId223"/>
    <p:sldId id="274" r:id="rId224"/>
    <p:sldId id="275" r:id="rId225"/>
    <p:sldId id="276" r:id="rId226"/>
    <p:sldId id="286" r:id="rId227"/>
    <p:sldId id="277" r:id="rId228"/>
    <p:sldId id="278" r:id="rId229"/>
    <p:sldId id="279" r:id="rId230"/>
    <p:sldId id="280" r:id="rId231"/>
    <p:sldId id="281" r:id="rId232"/>
    <p:sldId id="288" r:id="rId233"/>
    <p:sldId id="289" r:id="rId234"/>
    <p:sldId id="290" r:id="rId235"/>
    <p:sldId id="291" r:id="rId236"/>
    <p:sldId id="292" r:id="rId237"/>
    <p:sldId id="293" r:id="rId238"/>
    <p:sldId id="294" r:id="rId239"/>
    <p:sldId id="295" r:id="rId240"/>
    <p:sldId id="296" r:id="rId241"/>
    <p:sldId id="297" r:id="rId242"/>
    <p:sldId id="298" r:id="rId243"/>
    <p:sldId id="299" r:id="rId244"/>
    <p:sldId id="319" r:id="rId245"/>
    <p:sldId id="320" r:id="rId246"/>
    <p:sldId id="321" r:id="rId247"/>
    <p:sldId id="302" r:id="rId248"/>
    <p:sldId id="303" r:id="rId249"/>
    <p:sldId id="304" r:id="rId2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4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0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8FFB64-9CE8-42F5-96AC-372756CF589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709C-E65F-43CF-9F5A-C32671A0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2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TRIE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With the help of tries we can search and sort strings very very efficiently</a:t>
            </a:r>
          </a:p>
          <a:p>
            <a:r>
              <a:rPr lang="hu-HU" dirty="0" smtClean="0"/>
              <a:t>The problem is that tries consume a lot of memory, so we should use ternary search trees instead which stores less references and null objects</a:t>
            </a:r>
          </a:p>
        </p:txBody>
      </p:sp>
    </p:spTree>
    <p:extLst>
      <p:ext uri="{BB962C8B-B14F-4D97-AF65-F5344CB8AC3E}">
        <p14:creationId xmlns:p14="http://schemas.microsoft.com/office/powerpoint/2010/main" val="18484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2077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approve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2077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approve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0104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Autocomplete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65405" y="1993557"/>
            <a:ext cx="781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sorting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BUT here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+ </a:t>
            </a:r>
            <a:r>
              <a:rPr lang="hu-HU" dirty="0" err="1" smtClean="0"/>
              <a:t>make</a:t>
            </a:r>
            <a:r>
              <a:rPr lang="hu-HU" dirty="0" smtClean="0"/>
              <a:t> a </a:t>
            </a:r>
            <a:r>
              <a:rPr lang="hu-HU" dirty="0" err="1" smtClean="0"/>
              <a:t>depth-first</a:t>
            </a:r>
            <a:r>
              <a:rPr lang="hu-HU" dirty="0" smtClean="0"/>
              <a:t> </a:t>
            </a:r>
            <a:r>
              <a:rPr lang="hu-HU" dirty="0" err="1" smtClean="0"/>
              <a:t>traversal</a:t>
            </a:r>
            <a:r>
              <a:rPr lang="hu-HU" dirty="0" smtClean="0"/>
              <a:t> starting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4344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1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9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9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55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8895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2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0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15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7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71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64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10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6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5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INSERTION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0485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80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5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70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35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61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44497" y="1400432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Autocomplete</a:t>
            </a:r>
            <a:r>
              <a:rPr lang="hu-HU" u="sng" dirty="0" smtClean="0"/>
              <a:t> </a:t>
            </a:r>
            <a:r>
              <a:rPr lang="hu-HU" u="sng" dirty="0" err="1" smtClean="0"/>
              <a:t>for</a:t>
            </a:r>
            <a:r>
              <a:rPr lang="hu-HU" dirty="0" smtClean="0"/>
              <a:t>: </a:t>
            </a:r>
            <a:r>
              <a:rPr lang="hu-HU" dirty="0" err="1" smtClean="0"/>
              <a:t>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appa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appb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apple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approve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27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5962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Trie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as</a:t>
            </a:r>
            <a:r>
              <a:rPr lang="hu-HU" b="1" u="sng" dirty="0" smtClean="0"/>
              <a:t> a map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9576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37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50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1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”, 1)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1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7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01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(„air”,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97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8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44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r”, 2)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49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r”, 2)</a:t>
            </a:r>
            <a:endParaRPr lang="hu-HU" dirty="0"/>
          </a:p>
        </p:txBody>
      </p:sp>
      <p:cxnSp>
        <p:nvCxnSpPr>
          <p:cNvPr id="17" name="Egyenes összekötő nyíllal 16"/>
          <p:cNvCxnSpPr>
            <a:stCxn id="7" idx="4"/>
            <a:endCxn id="18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39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”, 2)</a:t>
            </a:r>
            <a:endParaRPr lang="hu-HU" dirty="0"/>
          </a:p>
        </p:txBody>
      </p:sp>
      <p:cxnSp>
        <p:nvCxnSpPr>
          <p:cNvPr id="19" name="Egyenes összekötő nyíllal 18"/>
          <p:cNvCxnSpPr>
            <a:endCxn id="20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52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>
            <a:endCxn id="24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9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4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11"/>
          <p:cNvCxnSpPr/>
          <p:nvPr/>
        </p:nvCxnSpPr>
        <p:spPr>
          <a:xfrm flipH="1">
            <a:off x="1625080" y="1548642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2"/>
          <p:cNvCxnSpPr/>
          <p:nvPr/>
        </p:nvCxnSpPr>
        <p:spPr>
          <a:xfrm flipH="1">
            <a:off x="3441001" y="1548642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5"/>
          <p:cNvCxnSpPr/>
          <p:nvPr/>
        </p:nvCxnSpPr>
        <p:spPr>
          <a:xfrm flipH="1">
            <a:off x="2384933" y="1548642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/>
          <p:nvPr/>
        </p:nvSpPr>
        <p:spPr>
          <a:xfrm>
            <a:off x="5312960" y="209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10" name="Straight Arrow Connector 36"/>
          <p:cNvCxnSpPr/>
          <p:nvPr/>
        </p:nvCxnSpPr>
        <p:spPr>
          <a:xfrm>
            <a:off x="5634703" y="1548642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3016332" y="2956956"/>
            <a:ext cx="704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has 26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pointing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alphabet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a, b, c 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6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57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52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</a:t>
            </a:r>
            <a:r>
              <a:rPr lang="hu-HU" dirty="0" err="1" smtClean="0"/>
              <a:t>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61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6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05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55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92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958522" y="5811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3516003" y="392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6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”, 3)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09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11"/>
          <p:cNvCxnSpPr/>
          <p:nvPr/>
        </p:nvCxnSpPr>
        <p:spPr>
          <a:xfrm flipH="1">
            <a:off x="1625080" y="1548642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2"/>
          <p:cNvCxnSpPr/>
          <p:nvPr/>
        </p:nvCxnSpPr>
        <p:spPr>
          <a:xfrm flipH="1">
            <a:off x="3441001" y="1548642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5"/>
          <p:cNvCxnSpPr/>
          <p:nvPr/>
        </p:nvCxnSpPr>
        <p:spPr>
          <a:xfrm flipH="1">
            <a:off x="2384933" y="1548642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/>
          <p:nvPr/>
        </p:nvSpPr>
        <p:spPr>
          <a:xfrm>
            <a:off x="5312960" y="209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10" name="Straight Arrow Connector 36"/>
          <p:cNvCxnSpPr/>
          <p:nvPr/>
        </p:nvCxnSpPr>
        <p:spPr>
          <a:xfrm>
            <a:off x="5634703" y="1548642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3016332" y="2956956"/>
            <a:ext cx="704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has 26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pointing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alphabet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a, b, c …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1426181" y="2319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214053" y="23239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257477" y="2319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27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60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7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4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81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6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a</a:t>
            </a:r>
            <a:r>
              <a:rPr lang="hu-HU" dirty="0" smtClean="0"/>
              <a:t>”, 4)</a:t>
            </a:r>
            <a:endParaRPr lang="hu-HU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97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appa</a:t>
            </a:r>
            <a:r>
              <a:rPr lang="hu-HU" dirty="0" smtClean="0"/>
              <a:t>”, 4)</a:t>
            </a:r>
            <a:endParaRPr lang="hu-HU" dirty="0"/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64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19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94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95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267655" y="81454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11"/>
          <p:cNvCxnSpPr/>
          <p:nvPr/>
        </p:nvCxnSpPr>
        <p:spPr>
          <a:xfrm flipH="1">
            <a:off x="1625080" y="1548642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2"/>
          <p:cNvCxnSpPr/>
          <p:nvPr/>
        </p:nvCxnSpPr>
        <p:spPr>
          <a:xfrm flipH="1">
            <a:off x="3441001" y="1548642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5"/>
          <p:cNvCxnSpPr/>
          <p:nvPr/>
        </p:nvCxnSpPr>
        <p:spPr>
          <a:xfrm flipH="1">
            <a:off x="2384933" y="1548642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/>
          <p:nvPr/>
        </p:nvSpPr>
        <p:spPr>
          <a:xfrm>
            <a:off x="5312960" y="20980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10" name="Straight Arrow Connector 36"/>
          <p:cNvCxnSpPr/>
          <p:nvPr/>
        </p:nvCxnSpPr>
        <p:spPr>
          <a:xfrm>
            <a:off x="5634703" y="1548642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3016332" y="2956956"/>
            <a:ext cx="7558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has 26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pointing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alphabet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a, b, c …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BUT </a:t>
            </a:r>
            <a:r>
              <a:rPr lang="hu-HU" dirty="0" err="1" smtClean="0">
                <a:sym typeface="Wingdings" panose="05000000000000000000" pitchFamily="2" charset="2"/>
              </a:rPr>
              <a:t>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null </a:t>
            </a:r>
            <a:r>
              <a:rPr lang="hu-HU" dirty="0" err="1" smtClean="0">
                <a:sym typeface="Wingdings" panose="05000000000000000000" pitchFamily="2" charset="2"/>
              </a:rPr>
              <a:t>values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beginning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insert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insert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place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5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3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61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b</a:t>
            </a:r>
            <a:r>
              <a:rPr lang="hu-HU" dirty="0" smtClean="0"/>
              <a:t>”, 5)</a:t>
            </a:r>
            <a:endParaRPr lang="hu-HU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5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put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appb</a:t>
            </a:r>
            <a:r>
              <a:rPr lang="hu-HU" dirty="0" smtClean="0"/>
              <a:t>”, 5)</a:t>
            </a:r>
            <a:endParaRPr lang="hu-HU" dirty="0"/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31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8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20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dirty="0" err="1" smtClean="0"/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62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40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40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2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13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2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1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03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28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(„air”)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36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66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39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08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25072" y="543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3582553" y="3541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2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8758825" y="6130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985625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4906646" y="4540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26076" y="456393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</a:t>
            </a:r>
            <a:r>
              <a:rPr lang="hu-HU" dirty="0" err="1" smtClean="0"/>
              <a:t>et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3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93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6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507829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Hashing</a:t>
            </a:r>
            <a:r>
              <a:rPr lang="hu-HU" u="sng" dirty="0" smtClean="0"/>
              <a:t> VS </a:t>
            </a:r>
            <a:r>
              <a:rPr lang="hu-HU" u="sng" dirty="0" err="1" smtClean="0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67698" y="3361037"/>
            <a:ext cx="87623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is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converted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an </a:t>
            </a:r>
            <a:r>
              <a:rPr lang="hu-HU" dirty="0" err="1" smtClean="0"/>
              <a:t>array</a:t>
            </a:r>
            <a:r>
              <a:rPr lang="hu-HU" dirty="0" smtClean="0"/>
              <a:t> index</a:t>
            </a:r>
          </a:p>
          <a:p>
            <a:r>
              <a:rPr lang="hu-HU" dirty="0"/>
              <a:t>	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 smtClean="0"/>
              <a:t>key</a:t>
            </a:r>
            <a:r>
              <a:rPr lang="hu-HU" dirty="0" smtClean="0"/>
              <a:t> is „</a:t>
            </a:r>
            <a:r>
              <a:rPr lang="hu-HU" dirty="0" err="1" smtClean="0"/>
              <a:t>apple</a:t>
            </a:r>
            <a:r>
              <a:rPr lang="hu-HU" dirty="0" smtClean="0"/>
              <a:t>”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„</a:t>
            </a:r>
            <a:r>
              <a:rPr lang="hu-HU" dirty="0" err="1" smtClean="0">
                <a:sym typeface="Wingdings" panose="05000000000000000000" pitchFamily="2" charset="2"/>
              </a:rPr>
              <a:t>apple</a:t>
            </a:r>
            <a:r>
              <a:rPr lang="hu-HU" dirty="0" smtClean="0">
                <a:sym typeface="Wingdings" panose="05000000000000000000" pitchFamily="2" charset="2"/>
              </a:rPr>
              <a:t>”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BUT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return</a:t>
            </a:r>
            <a:r>
              <a:rPr lang="hu-HU" dirty="0" smtClean="0">
                <a:sym typeface="Wingdings" panose="05000000000000000000" pitchFamily="2" charset="2"/>
              </a:rPr>
              <a:t> right 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is a </a:t>
            </a:r>
            <a:r>
              <a:rPr lang="hu-HU" dirty="0" err="1" smtClean="0">
                <a:sym typeface="Wingdings" panose="05000000000000000000" pitchFamily="2" charset="2"/>
              </a:rPr>
              <a:t>mismatch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// </a:t>
            </a:r>
            <a:r>
              <a:rPr lang="hu-HU" dirty="0" err="1" smtClean="0">
                <a:sym typeface="Wingdings" panose="05000000000000000000" pitchFamily="2" charset="2"/>
              </a:rPr>
              <a:t>several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just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few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first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</a:t>
            </a:r>
            <a:r>
              <a:rPr lang="hu-HU" dirty="0" err="1" smtClean="0">
                <a:sym typeface="Wingdings" panose="05000000000000000000" pitchFamily="2" charset="2"/>
              </a:rPr>
              <a:t>characters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33743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16912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303373" y="3599935"/>
            <a:ext cx="7630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end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linked </a:t>
            </a:r>
            <a:r>
              <a:rPr lang="hu-HU" dirty="0" err="1" smtClean="0"/>
              <a:t>list</a:t>
            </a:r>
            <a:r>
              <a:rPr lang="hu-HU" dirty="0" smtClean="0"/>
              <a:t>,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searching</a:t>
            </a:r>
            <a:r>
              <a:rPr lang="hu-HU" dirty="0" smtClean="0"/>
              <a:t> is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smtClean="0"/>
              <a:t>O(N)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hu-HU" dirty="0" smtClean="0"/>
          </a:p>
          <a:p>
            <a:r>
              <a:rPr lang="hu-HU" dirty="0" smtClean="0"/>
              <a:t>			</a:t>
            </a:r>
            <a:r>
              <a:rPr lang="hu-HU" b="1" dirty="0" smtClean="0"/>
              <a:t>N</a:t>
            </a:r>
            <a:r>
              <a:rPr lang="hu-HU" dirty="0" smtClean="0"/>
              <a:t>: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Tries</a:t>
            </a:r>
            <a:r>
              <a:rPr lang="hu-HU" dirty="0" smtClean="0"/>
              <a:t>: </a:t>
            </a:r>
            <a:r>
              <a:rPr lang="hu-HU" dirty="0" err="1" smtClean="0"/>
              <a:t>worst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is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b="1" dirty="0" smtClean="0">
                <a:sym typeface="Wingdings" panose="05000000000000000000" pitchFamily="2" charset="2"/>
              </a:rPr>
              <a:t>O(m)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complexity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err="1" smtClean="0">
                <a:sym typeface="Wingdings" panose="05000000000000000000" pitchFamily="2" charset="2"/>
              </a:rPr>
              <a:t>length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olidFill>
                  <a:srgbClr val="FFFF00"/>
                </a:solidFill>
                <a:sym typeface="Wingdings" panose="05000000000000000000" pitchFamily="2" charset="2"/>
              </a:rPr>
              <a:t>	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USUALLY N &gt;&gt; m !!!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9041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no </a:t>
            </a:r>
            <a:r>
              <a:rPr lang="hu-HU" dirty="0" err="1" smtClean="0">
                <a:sym typeface="Wingdings" panose="05000000000000000000" pitchFamily="2" charset="2"/>
              </a:rPr>
              <a:t>collisions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69121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replace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effective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misses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faster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case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no </a:t>
            </a:r>
            <a:r>
              <a:rPr lang="hu-HU" dirty="0" err="1" smtClean="0">
                <a:sym typeface="Wingdings" panose="05000000000000000000" pitchFamily="2" charset="2"/>
              </a:rPr>
              <a:t>collisions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provide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sorting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alphabetical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ordering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entries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keys</a:t>
            </a:r>
            <a:r>
              <a:rPr lang="hu-HU" dirty="0" smtClean="0">
                <a:sym typeface="Wingdings" panose="05000000000000000000" pitchFamily="2" charset="2"/>
              </a:rPr>
              <a:t> !! 		~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tables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does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No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and designing a </a:t>
            </a:r>
            <a:r>
              <a:rPr lang="hu-HU" dirty="0" err="1" smtClean="0">
                <a:sym typeface="Wingdings" panose="05000000000000000000" pitchFamily="2" charset="2"/>
              </a:rPr>
              <a:t>perfect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is a </a:t>
            </a:r>
            <a:r>
              <a:rPr lang="hu-HU" dirty="0" err="1" smtClean="0">
                <a:sym typeface="Wingdings" panose="05000000000000000000" pitchFamily="2" charset="2"/>
              </a:rPr>
              <a:t>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complex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task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849125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Hashing</a:t>
            </a:r>
            <a:r>
              <a:rPr lang="hu-HU" u="sng" dirty="0"/>
              <a:t> VS </a:t>
            </a:r>
            <a:r>
              <a:rPr lang="hu-HU" u="sng" dirty="0" err="1"/>
              <a:t>tries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be </a:t>
            </a:r>
            <a:r>
              <a:rPr lang="hu-HU" dirty="0" err="1" smtClean="0"/>
              <a:t>slower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endParaRPr lang="hu-HU" dirty="0" smtClean="0"/>
          </a:p>
          <a:p>
            <a:r>
              <a:rPr lang="hu-HU" dirty="0" err="1" smtClean="0">
                <a:sym typeface="Wingdings" panose="05000000000000000000" pitchFamily="2" charset="2"/>
              </a:rPr>
              <a:t>Searching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secondary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storage</a:t>
            </a:r>
            <a:r>
              <a:rPr lang="hu-HU" dirty="0" smtClean="0">
                <a:sym typeface="Wingdings" panose="05000000000000000000" pitchFamily="2" charset="2"/>
              </a:rPr>
              <a:t> (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 HDD </a:t>
            </a:r>
            <a:r>
              <a:rPr lang="hu-HU" dirty="0" err="1" smtClean="0">
                <a:sym typeface="Wingdings" panose="05000000000000000000" pitchFamily="2" charset="2"/>
              </a:rPr>
              <a:t>hard</a:t>
            </a:r>
            <a:r>
              <a:rPr lang="hu-HU" dirty="0" smtClean="0">
                <a:sym typeface="Wingdings" panose="05000000000000000000" pitchFamily="2" charset="2"/>
              </a:rPr>
              <a:t> drive </a:t>
            </a:r>
            <a:r>
              <a:rPr lang="hu-HU" dirty="0" err="1" smtClean="0">
                <a:sym typeface="Wingdings" panose="05000000000000000000" pitchFamily="2" charset="2"/>
              </a:rPr>
              <a:t>disk</a:t>
            </a:r>
            <a:r>
              <a:rPr lang="hu-HU" dirty="0" smtClean="0">
                <a:sym typeface="Wingdings" panose="05000000000000000000" pitchFamily="2" charset="2"/>
              </a:rPr>
              <a:t>) 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Random-access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high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compared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main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tables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just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indexes </a:t>
            </a:r>
            <a:r>
              <a:rPr lang="hu-HU" dirty="0" err="1" smtClean="0">
                <a:sym typeface="Wingdings" panose="05000000000000000000" pitchFamily="2" charset="2"/>
              </a:rPr>
              <a:t>once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index is </a:t>
            </a:r>
            <a:r>
              <a:rPr lang="hu-HU" dirty="0" err="1" smtClean="0">
                <a:sym typeface="Wingdings" panose="05000000000000000000" pitchFamily="2" charset="2"/>
              </a:rPr>
              <a:t>generated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is a </a:t>
            </a:r>
            <a:r>
              <a:rPr lang="hu-HU" dirty="0" err="1" smtClean="0">
                <a:sym typeface="Wingdings" panose="05000000000000000000" pitchFamily="2" charset="2"/>
              </a:rPr>
              <a:t>random-access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time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consider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next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key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Sometimes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need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r>
              <a:rPr lang="hu-HU" dirty="0" smtClean="0">
                <a:sym typeface="Wingdings" panose="05000000000000000000" pitchFamily="2" charset="2"/>
              </a:rPr>
              <a:t>: a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chunk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allocated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character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tries</a:t>
            </a:r>
            <a:r>
              <a:rPr lang="hu-HU" dirty="0" smtClean="0">
                <a:sym typeface="Wingdings" panose="05000000000000000000" pitchFamily="2" charset="2"/>
              </a:rPr>
              <a:t> BUT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hash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tables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there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just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single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chunk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memory</a:t>
            </a:r>
            <a:r>
              <a:rPr lang="hu-HU" dirty="0" smtClean="0">
                <a:sym typeface="Wingdings" panose="05000000000000000000" pitchFamily="2" charset="2"/>
              </a:rPr>
              <a:t> !!! 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075815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14807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Applications</a:t>
            </a:r>
            <a:endParaRPr lang="hu-HU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433383" y="1680519"/>
            <a:ext cx="98523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/>
              <a:t>Predictive</a:t>
            </a:r>
            <a:r>
              <a:rPr lang="hu-HU" b="1" u="sng" dirty="0"/>
              <a:t> </a:t>
            </a:r>
            <a:r>
              <a:rPr lang="hu-HU" b="1" u="sng" dirty="0" smtClean="0"/>
              <a:t>text</a:t>
            </a:r>
            <a:r>
              <a:rPr lang="hu-HU" dirty="0" smtClean="0"/>
              <a:t>  </a:t>
            </a:r>
            <a:r>
              <a:rPr lang="hu-HU" dirty="0" err="1"/>
              <a:t>it</a:t>
            </a:r>
            <a:r>
              <a:rPr lang="hu-HU" dirty="0"/>
              <a:t> is sort of an input </a:t>
            </a:r>
            <a:r>
              <a:rPr lang="hu-HU" dirty="0" err="1"/>
              <a:t>technology</a:t>
            </a:r>
            <a:endParaRPr lang="hu-HU" dirty="0"/>
          </a:p>
          <a:p>
            <a:r>
              <a:rPr lang="hu-HU" dirty="0" smtClean="0"/>
              <a:t>	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smart</a:t>
            </a:r>
            <a:r>
              <a:rPr lang="hu-HU" dirty="0" smtClean="0"/>
              <a:t> </a:t>
            </a:r>
            <a:r>
              <a:rPr lang="hu-HU" dirty="0" err="1" smtClean="0"/>
              <a:t>phones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popular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~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press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prediction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predictions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endParaRPr lang="hu-HU" dirty="0" smtClean="0"/>
          </a:p>
          <a:p>
            <a:endParaRPr lang="hu-HU" dirty="0"/>
          </a:p>
          <a:p>
            <a:r>
              <a:rPr lang="hu-HU" b="1" u="sng" dirty="0" err="1" smtClean="0"/>
              <a:t>Autocomplete</a:t>
            </a:r>
            <a:r>
              <a:rPr lang="hu-HU" dirty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start </a:t>
            </a:r>
            <a:r>
              <a:rPr lang="hu-HU" dirty="0" err="1" smtClean="0"/>
              <a:t>typing</a:t>
            </a:r>
            <a:r>
              <a:rPr lang="hu-HU" dirty="0" smtClean="0"/>
              <a:t> –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-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browser</a:t>
            </a:r>
          </a:p>
          <a:p>
            <a:r>
              <a:rPr lang="hu-HU" dirty="0"/>
              <a:t>	</a:t>
            </a:r>
            <a:r>
              <a:rPr lang="hu-HU" dirty="0" smtClean="0"/>
              <a:t>	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suggestions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appeared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~ a </a:t>
            </a:r>
            <a:r>
              <a:rPr lang="hu-HU" dirty="0" err="1" smtClean="0"/>
              <a:t>trie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underlying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r>
              <a:rPr lang="hu-HU" dirty="0" smtClean="0"/>
              <a:t>, and</a:t>
            </a:r>
          </a:p>
          <a:p>
            <a:r>
              <a:rPr lang="hu-HU" dirty="0"/>
              <a:t>	</a:t>
            </a:r>
            <a:r>
              <a:rPr lang="hu-HU" dirty="0" smtClean="0"/>
              <a:t>			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suggestions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entries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prefixes</a:t>
            </a:r>
            <a:r>
              <a:rPr lang="hu-HU" dirty="0" smtClean="0"/>
              <a:t> !!!</a:t>
            </a:r>
          </a:p>
          <a:p>
            <a:endParaRPr lang="hu-HU" b="1" u="sng" dirty="0"/>
          </a:p>
          <a:p>
            <a:r>
              <a:rPr lang="hu-HU" b="1" u="sng" dirty="0" err="1" smtClean="0"/>
              <a:t>Spell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checking</a:t>
            </a:r>
            <a:r>
              <a:rPr lang="hu-HU" dirty="0" smtClean="0"/>
              <a:t> a </a:t>
            </a:r>
            <a:r>
              <a:rPr lang="hu-HU" dirty="0" err="1" smtClean="0"/>
              <a:t>trie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spell</a:t>
            </a:r>
            <a:r>
              <a:rPr lang="hu-HU" dirty="0" smtClean="0"/>
              <a:t> </a:t>
            </a:r>
            <a:r>
              <a:rPr lang="hu-HU" dirty="0" err="1" smtClean="0"/>
              <a:t>checker</a:t>
            </a:r>
            <a:endParaRPr lang="hu-HU" dirty="0" smtClean="0"/>
          </a:p>
          <a:p>
            <a:r>
              <a:rPr lang="hu-HU" dirty="0" smtClean="0"/>
              <a:t>		 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trie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~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construction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able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check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       </a:t>
            </a:r>
            <a:r>
              <a:rPr lang="hu-HU" dirty="0" err="1" smtClean="0">
                <a:sym typeface="Wingdings" panose="05000000000000000000" pitchFamily="2" charset="2"/>
              </a:rPr>
              <a:t>given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string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present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trie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-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check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whether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given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word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spelled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correctly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dirty="0" smtClean="0">
                <a:sym typeface="Wingdings" panose="05000000000000000000" pitchFamily="2" charset="2"/>
              </a:rPr>
              <a:t>-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suggest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may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correctly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spelled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053956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5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882" y="50227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60620" y="141667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hashmaps are very efficient so far: we can achieve </a:t>
            </a:r>
            <a:r>
              <a:rPr lang="hu-HU" b="1" dirty="0" smtClean="0"/>
              <a:t>O(1)</a:t>
            </a:r>
          </a:p>
          <a:p>
            <a:pPr lvl="1"/>
            <a:r>
              <a:rPr lang="hu-HU" dirty="0"/>
              <a:t>r</a:t>
            </a:r>
            <a:r>
              <a:rPr lang="hu-HU" dirty="0" smtClean="0"/>
              <a:t>unning time for the most important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0620" y="2343955"/>
            <a:ext cx="8986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does not support sorting + hashfunction is usually not perfect: we would</a:t>
            </a:r>
          </a:p>
          <a:p>
            <a:pPr lvl="1"/>
            <a:r>
              <a:rPr lang="hu-HU" dirty="0"/>
              <a:t>l</a:t>
            </a:r>
            <a:r>
              <a:rPr lang="hu-HU" dirty="0" smtClean="0"/>
              <a:t>ike to construct a data structure where search and insert operations have 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running time proportional to the length of the key !!!</a:t>
            </a:r>
          </a:p>
          <a:p>
            <a:pPr lvl="1"/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	~ hashmap worst case search: </a:t>
            </a:r>
            <a:r>
              <a:rPr lang="hu-HU" b="1" dirty="0" smtClean="0"/>
              <a:t>O(N)</a:t>
            </a:r>
            <a:r>
              <a:rPr lang="hu-HU" dirty="0" smtClean="0"/>
              <a:t> 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60620" y="3911435"/>
            <a:ext cx="755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we would like to get rid of collisions: this can be solved with tries</a:t>
            </a:r>
          </a:p>
          <a:p>
            <a:pPr lvl="1"/>
            <a:r>
              <a:rPr lang="hu-HU" dirty="0" smtClean="0"/>
              <a:t>+ add another feature: sorting !!! </a:t>
            </a:r>
          </a:p>
        </p:txBody>
      </p:sp>
    </p:spTree>
    <p:extLst>
      <p:ext uri="{BB962C8B-B14F-4D97-AF65-F5344CB8AC3E}">
        <p14:creationId xmlns:p14="http://schemas.microsoft.com/office/powerpoint/2010/main" val="4090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TERNARY SEARCH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Ternary search trees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With the help of tries we can search and sort strings very very efficiently</a:t>
            </a:r>
          </a:p>
          <a:p>
            <a:r>
              <a:rPr lang="hu-HU" dirty="0" smtClean="0"/>
              <a:t>The problem is that tries consume a lot of memory, so we should use ternary search trees instead which stores less references and </a:t>
            </a:r>
            <a:r>
              <a:rPr lang="hu-HU" b="1" dirty="0" smtClean="0"/>
              <a:t>null</a:t>
            </a:r>
            <a:r>
              <a:rPr lang="hu-HU" dirty="0" smtClean="0"/>
              <a:t> objects</a:t>
            </a:r>
          </a:p>
          <a:p>
            <a:r>
              <a:rPr lang="hu-HU" b="1" dirty="0" smtClean="0"/>
              <a:t>TST</a:t>
            </a:r>
            <a:r>
              <a:rPr lang="hu-HU" dirty="0" smtClean="0"/>
              <a:t> stores characters or strings in nodes </a:t>
            </a:r>
          </a:p>
          <a:p>
            <a:r>
              <a:rPr lang="hu-HU" dirty="0" smtClean="0"/>
              <a:t>Each node has </a:t>
            </a:r>
            <a:r>
              <a:rPr lang="hu-HU" b="1" dirty="0" smtClean="0"/>
              <a:t>3</a:t>
            </a:r>
            <a:r>
              <a:rPr lang="hu-HU" dirty="0" smtClean="0"/>
              <a:t> children: </a:t>
            </a:r>
            <a:r>
              <a:rPr lang="hu-HU" b="1" dirty="0" smtClean="0"/>
              <a:t>less</a:t>
            </a:r>
            <a:r>
              <a:rPr lang="hu-HU" dirty="0" smtClean="0"/>
              <a:t> (lower child), </a:t>
            </a:r>
            <a:r>
              <a:rPr lang="hu-HU" b="1" dirty="0" smtClean="0"/>
              <a:t>equal</a:t>
            </a:r>
            <a:r>
              <a:rPr lang="hu-HU" dirty="0" smtClean="0"/>
              <a:t> (middle child) or </a:t>
            </a:r>
            <a:r>
              <a:rPr lang="hu-HU" b="1" dirty="0" smtClean="0"/>
              <a:t>greater</a:t>
            </a:r>
            <a:r>
              <a:rPr lang="hu-HU" dirty="0" smtClean="0"/>
              <a:t> (higher child)</a:t>
            </a:r>
          </a:p>
          <a:p>
            <a:r>
              <a:rPr lang="en-US" dirty="0"/>
              <a:t>Can we balance </a:t>
            </a:r>
            <a:r>
              <a:rPr lang="en-US" b="1" dirty="0"/>
              <a:t>TST-</a:t>
            </a:r>
            <a:r>
              <a:rPr lang="en-US" dirty="0"/>
              <a:t>s with rotations? </a:t>
            </a:r>
            <a:r>
              <a:rPr lang="hu-HU" dirty="0"/>
              <a:t>Y</a:t>
            </a:r>
            <a:r>
              <a:rPr lang="en-US" dirty="0" err="1" smtClean="0"/>
              <a:t>es</a:t>
            </a:r>
            <a:r>
              <a:rPr lang="hu-HU" dirty="0" smtClean="0"/>
              <a:t>,</a:t>
            </a:r>
            <a:r>
              <a:rPr lang="en-US" dirty="0" smtClean="0"/>
              <a:t> but</a:t>
            </a:r>
            <a:r>
              <a:rPr lang="hu-HU" dirty="0" smtClean="0"/>
              <a:t> it does</a:t>
            </a:r>
            <a:r>
              <a:rPr lang="en-US" dirty="0" smtClean="0"/>
              <a:t> </a:t>
            </a:r>
            <a:r>
              <a:rPr lang="en-US" dirty="0"/>
              <a:t>not worth the </a:t>
            </a:r>
            <a:r>
              <a:rPr lang="en-US" dirty="0" smtClean="0"/>
              <a:t>trouble</a:t>
            </a:r>
            <a:endParaRPr lang="hu-HU" dirty="0" smtClean="0"/>
          </a:p>
          <a:p>
            <a:r>
              <a:rPr lang="hu-HU" dirty="0" smtClean="0"/>
              <a:t>It can be used instead of hashmap: it is as efficient as hashing</a:t>
            </a:r>
          </a:p>
          <a:p>
            <a:r>
              <a:rPr lang="hu-HU" dirty="0"/>
              <a:t>H</a:t>
            </a:r>
            <a:r>
              <a:rPr lang="en-US" dirty="0" err="1" smtClean="0"/>
              <a:t>ashing</a:t>
            </a:r>
            <a:r>
              <a:rPr lang="en-US" dirty="0" smtClean="0"/>
              <a:t> </a:t>
            </a:r>
            <a:r>
              <a:rPr lang="en-US" dirty="0"/>
              <a:t>need to examine the entire string </a:t>
            </a:r>
            <a:r>
              <a:rPr lang="en-US" dirty="0" smtClean="0"/>
              <a:t>key</a:t>
            </a:r>
            <a:r>
              <a:rPr lang="hu-HU" dirty="0" smtClean="0"/>
              <a:t> ... </a:t>
            </a:r>
            <a:r>
              <a:rPr lang="hu-HU" b="1" dirty="0" smtClean="0"/>
              <a:t>TST</a:t>
            </a:r>
            <a:r>
              <a:rPr lang="hu-HU" dirty="0" smtClean="0"/>
              <a:t> does 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4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Ternary search trees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TST</a:t>
            </a:r>
            <a:r>
              <a:rPr lang="hu-HU" dirty="0"/>
              <a:t> support sorting operation !!!</a:t>
            </a:r>
          </a:p>
          <a:p>
            <a:r>
              <a:rPr lang="en-US" dirty="0"/>
              <a:t>So: </a:t>
            </a:r>
            <a:r>
              <a:rPr lang="en-US" b="1" dirty="0"/>
              <a:t>TST</a:t>
            </a:r>
            <a:r>
              <a:rPr lang="hu-HU" dirty="0"/>
              <a:t> is</a:t>
            </a:r>
            <a:r>
              <a:rPr lang="en-US" dirty="0"/>
              <a:t> better than hashing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en-US" dirty="0"/>
              <a:t> especially for search misses + flexible than </a:t>
            </a:r>
            <a:r>
              <a:rPr lang="en-US" b="1" dirty="0"/>
              <a:t>BST</a:t>
            </a:r>
            <a:r>
              <a:rPr lang="hu-HU" dirty="0"/>
              <a:t> ( usually there is no perfect hash function )</a:t>
            </a:r>
          </a:p>
          <a:p>
            <a:r>
              <a:rPr lang="hu-HU" dirty="0"/>
              <a:t>Conclusion: </a:t>
            </a:r>
            <a:r>
              <a:rPr lang="hu-HU" b="1" dirty="0"/>
              <a:t>TST</a:t>
            </a:r>
            <a:r>
              <a:rPr lang="hu-HU" dirty="0"/>
              <a:t> is faster than hashmap and more flexible than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9135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into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841679" y="1146219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f the character is smaller alphabetically: we go to the left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f the character is equal: we go to the middle</a:t>
            </a:r>
          </a:p>
          <a:p>
            <a:pPr marL="285750" indent="-285750">
              <a:buFontTx/>
              <a:buChar char="-"/>
            </a:pPr>
            <a:r>
              <a:rPr lang="hu-HU" dirty="0"/>
              <a:t>i</a:t>
            </a:r>
            <a:r>
              <a:rPr lang="hu-HU" dirty="0" smtClean="0"/>
              <a:t>f the character is greater alphabetically: go right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79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into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63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into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577" y="206062"/>
            <a:ext cx="785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7577" y="1167453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</a:t>
            </a:r>
            <a:r>
              <a:rPr lang="hu-HU" dirty="0" err="1" smtClean="0"/>
              <a:t>ut</a:t>
            </a:r>
            <a:r>
              <a:rPr lang="hu-HU" dirty="0" smtClean="0"/>
              <a:t>(„</a:t>
            </a:r>
            <a:r>
              <a:rPr lang="hu-HU" dirty="0" err="1" smtClean="0"/>
              <a:t>cat</a:t>
            </a:r>
            <a:r>
              <a:rPr lang="hu-HU" dirty="0" smtClean="0"/>
              <a:t>”,23)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206062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</a:t>
            </a:r>
            <a:r>
              <a:rPr lang="hu-HU" dirty="0"/>
              <a:t>in</a:t>
            </a:r>
            <a:r>
              <a:rPr lang="hu-HU" dirty="0" smtClean="0"/>
              <a:t>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15" idx="2"/>
            <a:endCxn id="22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7" idx="4"/>
            <a:endCxn id="18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endCxn id="20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7" idx="2"/>
            <a:endCxn id="2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19" idx="2"/>
            <a:endCxn id="26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1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116745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ut(„apple”,46)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2" idx="2"/>
            <a:endCxn id="29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50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ar”,6)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2" idx="2"/>
            <a:endCxn id="2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9" idx="4"/>
            <a:endCxn id="30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29" idx="2"/>
            <a:endCxn id="35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stCxn id="32" idx="2"/>
            <a:endCxn id="47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116745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ut(„car”,6)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6" idx="4"/>
            <a:endCxn id="47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endCxn id="49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2"/>
            <a:endCxn id="52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6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64" name="Oval 63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>
            <a:stCxn id="49" idx="2"/>
            <a:endCxn id="64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6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8" idx="4"/>
            <a:endCxn id="29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28" idx="2"/>
            <a:endCxn id="3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31" idx="2"/>
            <a:endCxn id="45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8" idx="4"/>
            <a:endCxn id="29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28" idx="2"/>
            <a:endCxn id="3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31" idx="2"/>
            <a:endCxn id="45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8" idx="4"/>
            <a:endCxn id="29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28" idx="2"/>
            <a:endCxn id="34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31" idx="2"/>
            <a:endCxn id="45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 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5" idx="2"/>
            <a:endCxn id="3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2"/>
            <a:endCxn id="4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5" idx="2"/>
            <a:endCxn id="3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28" idx="2"/>
            <a:endCxn id="4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</a:t>
            </a:r>
            <a:r>
              <a:rPr lang="hu-H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7" idx="4"/>
            <a:endCxn id="28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27" idx="2"/>
            <a:endCxn id="33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endCxn id="37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0" idx="2"/>
            <a:endCxn id="44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endCxn id="47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>
            <a:stCxn id="55" idx="2"/>
            <a:endCxn id="6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>
            <a:endCxn id="6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endCxn id="6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72" name="Oval 7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58" idx="2"/>
            <a:endCxn id="7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>
            <a:endCxn id="7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>
            <a:endCxn id="7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7" idx="4"/>
            <a:endCxn id="58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>
            <a:stCxn id="57" idx="2"/>
            <a:endCxn id="63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>
            <a:endCxn id="65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>
            <a:endCxn id="67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74" name="Oval 73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0" idx="2"/>
            <a:endCxn id="74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77" name="Oval 76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>
            <a:endCxn id="77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endCxn id="79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endCxn id="81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257577" y="1167453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ut(„carrot”,68)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3" idx="4"/>
            <a:endCxn id="34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endCxn id="36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3" idx="2"/>
            <a:endCxn id="39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endCxn id="47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36" idx="2"/>
            <a:endCxn id="50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3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2" idx="2"/>
            <a:endCxn id="38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35" idx="2"/>
            <a:endCxn id="49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endCxn id="54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endCxn id="56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</a:t>
            </a:r>
            <a:r>
              <a:rPr lang="hu-HU" dirty="0" smtClean="0">
                <a:solidFill>
                  <a:schemeClr val="tx2"/>
                </a:solidFill>
              </a:rPr>
              <a:t>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hu-HU" dirty="0" smtClean="0"/>
              <a:t>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6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6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57577" y="116745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ut(„cow”,112)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5" idx="4"/>
            <a:endCxn id="6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2"/>
            <a:endCxn id="11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22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endCxn id="29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6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577" y="206062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</a:t>
            </a:r>
            <a:r>
              <a:rPr lang="hu-HU" b="1" u="sng" dirty="0" smtClean="0"/>
              <a:t>ut</a:t>
            </a:r>
            <a:r>
              <a:rPr lang="hu-HU" dirty="0" smtClean="0"/>
              <a:t>: with this operation we would like to insert a new element to the</a:t>
            </a:r>
          </a:p>
          <a:p>
            <a:r>
              <a:rPr lang="hu-HU" dirty="0"/>
              <a:t>	</a:t>
            </a:r>
            <a:r>
              <a:rPr lang="hu-HU" dirty="0" smtClean="0"/>
              <a:t>ternary search tree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70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577" y="206062"/>
            <a:ext cx="9163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get</a:t>
            </a:r>
            <a:r>
              <a:rPr lang="hu-HU" dirty="0" smtClean="0"/>
              <a:t>: with this operation we would like to get an item from the ternary search tree</a:t>
            </a:r>
          </a:p>
          <a:p>
            <a:r>
              <a:rPr lang="hu-HU" dirty="0"/>
              <a:t>	</a:t>
            </a:r>
            <a:r>
              <a:rPr lang="hu-HU" dirty="0" smtClean="0"/>
              <a:t>with a given key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506828" y="1609859"/>
            <a:ext cx="96231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IMPORTANT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- hashmap: we generate an index from the key with the hashfunction.</a:t>
            </a:r>
          </a:p>
          <a:p>
            <a:r>
              <a:rPr lang="hu-HU" dirty="0"/>
              <a:t>	</a:t>
            </a:r>
            <a:r>
              <a:rPr lang="hu-HU" dirty="0" smtClean="0"/>
              <a:t>	We use every single character of the key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hu-HU" b="1" dirty="0" smtClean="0"/>
              <a:t>TST</a:t>
            </a:r>
            <a:r>
              <a:rPr lang="hu-HU" dirty="0" smtClean="0"/>
              <a:t>: we may come to the conclusion that there is no value with a given key</a:t>
            </a:r>
          </a:p>
          <a:p>
            <a:r>
              <a:rPr lang="hu-HU" dirty="0"/>
              <a:t>	</a:t>
            </a:r>
            <a:r>
              <a:rPr lang="hu-HU" dirty="0" smtClean="0"/>
              <a:t>	   without considering every character</a:t>
            </a:r>
          </a:p>
          <a:p>
            <a:r>
              <a:rPr lang="hu-HU" dirty="0"/>
              <a:t>	</a:t>
            </a:r>
            <a:r>
              <a:rPr lang="hu-HU" dirty="0" smtClean="0"/>
              <a:t>		For example: we may return after the second character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u="sng" dirty="0" smtClean="0"/>
              <a:t>CONCLUSION</a:t>
            </a:r>
            <a:r>
              <a:rPr lang="hu-HU" dirty="0" smtClean="0"/>
              <a:t>: for mismatch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  </a:t>
            </a:r>
            <a:r>
              <a:rPr lang="hu-HU" b="1" dirty="0" smtClean="0">
                <a:sym typeface="Wingdings" panose="05000000000000000000" pitchFamily="2" charset="2"/>
              </a:rPr>
              <a:t>TST</a:t>
            </a:r>
            <a:r>
              <a:rPr lang="hu-HU" dirty="0" smtClean="0">
                <a:sym typeface="Wingdings" panose="05000000000000000000" pitchFamily="2" charset="2"/>
              </a:rPr>
              <a:t> is faster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For example: in </a:t>
            </a:r>
            <a:r>
              <a:rPr lang="hu-HU" b="1" dirty="0" smtClean="0">
                <a:sym typeface="Wingdings" panose="05000000000000000000" pitchFamily="2" charset="2"/>
              </a:rPr>
              <a:t>LZW</a:t>
            </a:r>
            <a:r>
              <a:rPr lang="hu-HU" dirty="0" smtClean="0">
                <a:sym typeface="Wingdings" panose="05000000000000000000" pitchFamily="2" charset="2"/>
              </a:rPr>
              <a:t> data compression there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are several mismatches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59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dirty="0" smtClean="0"/>
              <a:t>ar”)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hu-HU" dirty="0" smtClean="0"/>
              <a:t>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get(„ca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dirty="0" smtClean="0"/>
              <a:t>”)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33375" y="4546242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managed to find the value 6</a:t>
            </a:r>
          </a:p>
          <a:p>
            <a:r>
              <a:rPr lang="hu-HU" dirty="0"/>
              <a:t>f</a:t>
            </a:r>
            <a:r>
              <a:rPr lang="hu-HU" dirty="0" smtClean="0"/>
              <a:t>or key „car”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83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</a:t>
            </a:r>
            <a:r>
              <a:rPr lang="hu-HU" dirty="0" smtClean="0">
                <a:solidFill>
                  <a:schemeClr val="tx2"/>
                </a:solidFill>
              </a:rPr>
              <a:t>d</a:t>
            </a:r>
            <a:r>
              <a:rPr lang="hu-HU" dirty="0" smtClean="0"/>
              <a:t>og”)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2899" y="777105"/>
            <a:ext cx="569095" cy="5690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72899" y="1782121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857447" y="1346200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72899" y="278713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>
            <a:off x="5857447" y="2351216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4436" y="261786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23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13300" y="1213026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  <a:endCxn id="10" idx="7"/>
          </p:cNvCxnSpPr>
          <p:nvPr/>
        </p:nvCxnSpPr>
        <p:spPr>
          <a:xfrm flipH="1">
            <a:off x="3599053" y="1061653"/>
            <a:ext cx="1973846" cy="234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13300" y="2218042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3397848" y="1782121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3300" y="322305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endCxn id="14" idx="0"/>
          </p:cNvCxnSpPr>
          <p:nvPr/>
        </p:nvCxnSpPr>
        <p:spPr>
          <a:xfrm>
            <a:off x="3397848" y="278713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13300" y="4228074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97848" y="3792153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13300" y="5233090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3397848" y="4797169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651" y="506381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46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485372" y="316510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7" idx="2"/>
            <a:endCxn id="21" idx="7"/>
          </p:cNvCxnSpPr>
          <p:nvPr/>
        </p:nvCxnSpPr>
        <p:spPr>
          <a:xfrm flipH="1">
            <a:off x="4971125" y="3071685"/>
            <a:ext cx="601774" cy="17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0688" y="32547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6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485453" y="415805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4" idx="0"/>
          </p:cNvCxnSpPr>
          <p:nvPr/>
        </p:nvCxnSpPr>
        <p:spPr>
          <a:xfrm>
            <a:off x="4770001" y="372213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85372" y="5150998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4769920" y="4715077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85372" y="6143943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769920" y="5708022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782" y="60714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68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6623531" y="2085207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5" idx="6"/>
          </p:cNvCxnSpPr>
          <p:nvPr/>
        </p:nvCxnSpPr>
        <p:spPr>
          <a:xfrm flipH="1" flipV="1">
            <a:off x="6141994" y="2066669"/>
            <a:ext cx="564879" cy="101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30577" y="3096399"/>
            <a:ext cx="569095" cy="569095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6915125" y="2660478"/>
            <a:ext cx="0" cy="4359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57377" y="2962761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112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976184" y="71669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get(„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hu-HU" dirty="0" smtClean="0"/>
              <a:t>og”)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64264" y="4158053"/>
            <a:ext cx="6104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d</a:t>
            </a:r>
            <a:r>
              <a:rPr lang="hu-HU" dirty="0" smtClean="0"/>
              <a:t> is „greater” than </a:t>
            </a:r>
            <a:r>
              <a:rPr lang="hu-HU" b="1" i="1" dirty="0" smtClean="0"/>
              <a:t>c</a:t>
            </a:r>
            <a:r>
              <a:rPr lang="hu-HU" dirty="0" smtClean="0"/>
              <a:t> in the alphabetical order</a:t>
            </a:r>
          </a:p>
          <a:p>
            <a:r>
              <a:rPr lang="hu-HU" dirty="0"/>
              <a:t>	b</a:t>
            </a:r>
            <a:r>
              <a:rPr lang="hu-HU" dirty="0" smtClean="0"/>
              <a:t>ut </a:t>
            </a:r>
            <a:r>
              <a:rPr lang="hu-HU" b="1" i="1" dirty="0" smtClean="0"/>
              <a:t>c</a:t>
            </a:r>
            <a:r>
              <a:rPr lang="hu-HU" dirty="0" smtClean="0"/>
              <a:t> does not have any right child: it means</a:t>
            </a:r>
          </a:p>
          <a:p>
            <a:r>
              <a:rPr lang="hu-HU" dirty="0"/>
              <a:t>	</a:t>
            </a:r>
            <a:r>
              <a:rPr lang="hu-HU" dirty="0" smtClean="0"/>
              <a:t>  there is no value with key „dog” in the TST</a:t>
            </a:r>
          </a:p>
          <a:p>
            <a:endParaRPr lang="hu-HU" dirty="0" smtClean="0"/>
          </a:p>
          <a:p>
            <a:r>
              <a:rPr lang="hu-HU" dirty="0" smtClean="0"/>
              <a:t>After checking the first character: we are sure there</a:t>
            </a:r>
          </a:p>
          <a:p>
            <a:r>
              <a:rPr lang="hu-HU" dirty="0"/>
              <a:t>	</a:t>
            </a:r>
            <a:r>
              <a:rPr lang="hu-HU" dirty="0" smtClean="0"/>
              <a:t>is no value with this key !!!	</a:t>
            </a:r>
          </a:p>
          <a:p>
            <a:r>
              <a:rPr lang="hu-HU" dirty="0" smtClean="0"/>
              <a:t>   </a:t>
            </a:r>
          </a:p>
          <a:p>
            <a:r>
              <a:rPr lang="hu-HU" b="1" u="sng" dirty="0" smtClean="0"/>
              <a:t>OUTPERMFORMS HASHMAP</a:t>
            </a:r>
            <a:r>
              <a:rPr lang="hu-HU" dirty="0" smtClean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5536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Important notes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should combine tries with </a:t>
            </a:r>
            <a:r>
              <a:rPr lang="hu-HU" b="1" dirty="0" smtClean="0"/>
              <a:t>TST</a:t>
            </a:r>
          </a:p>
          <a:p>
            <a:r>
              <a:rPr lang="hu-HU" dirty="0" smtClean="0"/>
              <a:t>At the root: it is a trie with many many children</a:t>
            </a:r>
          </a:p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lower</a:t>
            </a:r>
            <a:r>
              <a:rPr lang="hu-HU" dirty="0" smtClean="0"/>
              <a:t> </a:t>
            </a:r>
            <a:r>
              <a:rPr lang="hu-HU" dirty="0" err="1" smtClean="0"/>
              <a:t>levels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becomes</a:t>
            </a:r>
            <a:r>
              <a:rPr lang="hu-HU" dirty="0" smtClean="0"/>
              <a:t> a </a:t>
            </a:r>
            <a:r>
              <a:rPr lang="hu-HU" b="1" dirty="0" smtClean="0"/>
              <a:t>TST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smtClean="0"/>
              <a:t>3</a:t>
            </a:r>
            <a:r>
              <a:rPr lang="hu-HU" dirty="0" smtClean="0"/>
              <a:t> </a:t>
            </a:r>
            <a:r>
              <a:rPr lang="hu-HU" dirty="0" err="1" smtClean="0"/>
              <a:t>children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endParaRPr lang="hu-HU" dirty="0" smtClean="0"/>
          </a:p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combination</a:t>
            </a:r>
            <a:r>
              <a:rPr lang="hu-HU" dirty="0" smtClean="0"/>
              <a:t> is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efficient</a:t>
            </a:r>
            <a:r>
              <a:rPr lang="hu-HU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TST </a:t>
            </a:r>
            <a:r>
              <a:rPr lang="hu-HU" b="1" u="sng" dirty="0" err="1" smtClean="0"/>
              <a:t>vs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hashing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7717"/>
            <a:ext cx="8946541" cy="4720682"/>
          </a:xfrm>
        </p:spPr>
        <p:txBody>
          <a:bodyPr/>
          <a:lstStyle/>
          <a:p>
            <a:r>
              <a:rPr lang="hu-HU" b="1" dirty="0" err="1" smtClean="0"/>
              <a:t>Hashing</a:t>
            </a:r>
            <a:endParaRPr lang="hu-HU" b="1" dirty="0" smtClean="0"/>
          </a:p>
          <a:p>
            <a:pPr lvl="1"/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examine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entire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(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way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works</a:t>
            </a:r>
            <a:r>
              <a:rPr lang="hu-HU" dirty="0" smtClean="0"/>
              <a:t> )</a:t>
            </a:r>
          </a:p>
          <a:p>
            <a:pPr lvl="1"/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hits</a:t>
            </a:r>
            <a:r>
              <a:rPr lang="hu-HU" dirty="0" smtClean="0"/>
              <a:t> and </a:t>
            </a:r>
            <a:r>
              <a:rPr lang="hu-HU" dirty="0" err="1" smtClean="0"/>
              <a:t>misses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endParaRPr lang="hu-HU" dirty="0" smtClean="0"/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and performance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heavily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hashfunction</a:t>
            </a:r>
            <a:endParaRPr lang="hu-HU" dirty="0" smtClean="0"/>
          </a:p>
          <a:p>
            <a:pPr lvl="1"/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b="1" dirty="0" smtClean="0"/>
              <a:t>TST</a:t>
            </a:r>
            <a:r>
              <a:rPr lang="hu-HU" dirty="0" smtClean="0"/>
              <a:t> ( </a:t>
            </a:r>
            <a:r>
              <a:rPr lang="hu-HU" dirty="0" err="1" smtClean="0"/>
              <a:t>sorting</a:t>
            </a:r>
            <a:r>
              <a:rPr lang="hu-HU" dirty="0" smtClean="0"/>
              <a:t> )</a:t>
            </a:r>
          </a:p>
          <a:p>
            <a:r>
              <a:rPr lang="hu-HU" b="1" dirty="0" smtClean="0"/>
              <a:t>TST</a:t>
            </a:r>
          </a:p>
          <a:p>
            <a:pPr lvl="1"/>
            <a:r>
              <a:rPr lang="hu-HU" dirty="0" smtClean="0"/>
              <a:t>Works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strings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examines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enough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 smtClean="0"/>
          </a:p>
          <a:p>
            <a:pPr lvl="1"/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miss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involve</a:t>
            </a:r>
            <a:r>
              <a:rPr lang="hu-HU" dirty="0" smtClean="0"/>
              <a:t> a </a:t>
            </a:r>
            <a:r>
              <a:rPr lang="hu-HU" dirty="0" err="1" smtClean="0"/>
              <a:t>few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 smtClean="0"/>
          </a:p>
          <a:p>
            <a:pPr lvl="1"/>
            <a:r>
              <a:rPr lang="hu-HU" dirty="0" err="1" smtClean="0"/>
              <a:t>Support</a:t>
            </a:r>
            <a:r>
              <a:rPr lang="hu-HU" dirty="0" smtClean="0"/>
              <a:t> more </a:t>
            </a:r>
            <a:r>
              <a:rPr lang="hu-HU" dirty="0" err="1" smtClean="0"/>
              <a:t>operations</a:t>
            </a:r>
            <a:r>
              <a:rPr lang="hu-HU" dirty="0" smtClean="0"/>
              <a:t> ( </a:t>
            </a:r>
            <a:r>
              <a:rPr lang="hu-HU" dirty="0" err="1" smtClean="0"/>
              <a:t>sorting</a:t>
            </a:r>
            <a:r>
              <a:rPr lang="hu-HU" dirty="0" smtClean="0"/>
              <a:t> ) </a:t>
            </a:r>
          </a:p>
          <a:p>
            <a:pPr lvl="1"/>
            <a:r>
              <a:rPr lang="hu-HU" dirty="0" smtClean="0"/>
              <a:t>Faster than hashing ( for misses especially ) and more flexible than </a:t>
            </a:r>
            <a:r>
              <a:rPr lang="hu-HU" b="1" dirty="0" smtClean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8393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Applications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8040"/>
            <a:ext cx="8946541" cy="4870360"/>
          </a:xfrm>
        </p:spPr>
        <p:txBody>
          <a:bodyPr>
            <a:normAutofit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auto</a:t>
            </a:r>
            <a:r>
              <a:rPr lang="hu-HU" dirty="0" err="1"/>
              <a:t>-</a:t>
            </a:r>
            <a:r>
              <a:rPr lang="hu-HU" dirty="0" err="1" smtClean="0"/>
              <a:t>complete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efficiently</a:t>
            </a:r>
            <a:endParaRPr lang="hu-HU" dirty="0" smtClean="0"/>
          </a:p>
          <a:p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spell-checkers</a:t>
            </a:r>
            <a:endParaRPr lang="hu-HU" dirty="0" smtClean="0"/>
          </a:p>
          <a:p>
            <a:r>
              <a:rPr lang="en-US" dirty="0"/>
              <a:t>Near-neighbor searching </a:t>
            </a:r>
            <a:r>
              <a:rPr lang="en-US" dirty="0" smtClean="0"/>
              <a:t>(</a:t>
            </a:r>
            <a:r>
              <a:rPr lang="hu-HU" dirty="0" smtClean="0"/>
              <a:t>o</a:t>
            </a:r>
            <a:r>
              <a:rPr lang="en-US" dirty="0" smtClean="0"/>
              <a:t>f </a:t>
            </a:r>
            <a:r>
              <a:rPr lang="en-US" dirty="0"/>
              <a:t>which a spell-check is a special case</a:t>
            </a:r>
            <a:r>
              <a:rPr lang="en-US" dirty="0" smtClean="0"/>
              <a:t>)</a:t>
            </a:r>
            <a:endParaRPr lang="hu-HU" dirty="0" smtClean="0"/>
          </a:p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en-US" dirty="0" smtClean="0"/>
              <a:t>database</a:t>
            </a:r>
            <a:r>
              <a:rPr lang="hu-HU" dirty="0" smtClean="0"/>
              <a:t>s</a:t>
            </a:r>
            <a:r>
              <a:rPr lang="en-US" dirty="0"/>
              <a:t> especially when indexing by several non-key fields is </a:t>
            </a:r>
            <a:r>
              <a:rPr lang="en-US" dirty="0" smtClean="0"/>
              <a:t>desirable</a:t>
            </a:r>
            <a:endParaRPr lang="hu-HU" dirty="0" smtClean="0"/>
          </a:p>
          <a:p>
            <a:pPr marL="342900" lvl="1" indent="-342900"/>
            <a:r>
              <a:rPr lang="hu-HU" dirty="0"/>
              <a:t>Very important in package </a:t>
            </a:r>
            <a:r>
              <a:rPr lang="hu-HU" dirty="0" smtClean="0"/>
              <a:t>routing on </a:t>
            </a:r>
            <a:r>
              <a:rPr lang="hu-HU" b="1" dirty="0" smtClean="0"/>
              <a:t>WWW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the </a:t>
            </a:r>
            <a:r>
              <a:rPr lang="hu-HU" dirty="0"/>
              <a:t>router direct the packages in the direction of the longest prefix. It can be found very quickly with the help of </a:t>
            </a:r>
            <a:r>
              <a:rPr lang="hu-HU" b="1" dirty="0" smtClean="0"/>
              <a:t>TST</a:t>
            </a:r>
            <a:r>
              <a:rPr lang="hu-HU" dirty="0" smtClean="0"/>
              <a:t>-s</a:t>
            </a:r>
          </a:p>
          <a:p>
            <a:pPr marL="342900" lvl="1" indent="-342900"/>
            <a:r>
              <a:rPr lang="hu-HU" dirty="0"/>
              <a:t>Prefix matching  ~ google </a:t>
            </a:r>
            <a:r>
              <a:rPr lang="hu-HU" dirty="0" smtClean="0"/>
              <a:t>search</a:t>
            </a:r>
          </a:p>
          <a:p>
            <a:pPr marL="742950" lvl="2" indent="-342900"/>
            <a:r>
              <a:rPr lang="hu-HU" dirty="0"/>
              <a:t>We can use </a:t>
            </a:r>
            <a:r>
              <a:rPr lang="hu-HU" b="1" dirty="0"/>
              <a:t>DFS</a:t>
            </a:r>
            <a:r>
              <a:rPr lang="hu-HU" dirty="0"/>
              <a:t> instead usually</a:t>
            </a:r>
          </a:p>
          <a:p>
            <a:pPr marL="400050" lvl="2" indent="0">
              <a:buNone/>
            </a:pPr>
            <a:endParaRPr lang="hu-HU" dirty="0" smtClean="0"/>
          </a:p>
          <a:p>
            <a:pPr marL="342900" lvl="1" indent="-342900"/>
            <a:endParaRPr lang="hu-HU" dirty="0" smtClean="0"/>
          </a:p>
          <a:p>
            <a:pPr marL="342900" lvl="1" indent="-342900"/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00052" y="32197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apple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Tries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hu-HU" dirty="0" smtClean="0"/>
              <a:t>Trie / radix tree / prefix tree</a:t>
            </a:r>
          </a:p>
          <a:p>
            <a:r>
              <a:rPr lang="hu-HU" dirty="0" smtClean="0"/>
              <a:t>It is a data structure to implement associative arrays</a:t>
            </a:r>
          </a:p>
          <a:p>
            <a:r>
              <a:rPr lang="hu-HU" dirty="0" smtClean="0"/>
              <a:t>The keys are usually strings</a:t>
            </a:r>
          </a:p>
          <a:p>
            <a:r>
              <a:rPr lang="en-US" dirty="0"/>
              <a:t>Unlike </a:t>
            </a:r>
            <a:r>
              <a:rPr lang="hu-HU" dirty="0" smtClean="0"/>
              <a:t>BST n</a:t>
            </a:r>
            <a:r>
              <a:rPr lang="en-US" dirty="0" smtClean="0"/>
              <a:t>o </a:t>
            </a:r>
            <a:r>
              <a:rPr lang="en-US" dirty="0"/>
              <a:t>node in the tree stores the key associated with that </a:t>
            </a:r>
            <a:r>
              <a:rPr lang="hu-HU" dirty="0" smtClean="0"/>
              <a:t>given </a:t>
            </a:r>
            <a:r>
              <a:rPr lang="en-US" dirty="0" smtClean="0"/>
              <a:t>node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its </a:t>
            </a:r>
            <a:r>
              <a:rPr lang="en-US" dirty="0"/>
              <a:t>position in the tree defines the key with which it is associated</a:t>
            </a:r>
            <a:endParaRPr lang="hu-HU" dirty="0" smtClean="0"/>
          </a:p>
          <a:p>
            <a:r>
              <a:rPr lang="en-US" dirty="0"/>
              <a:t>All the descendants of a node have a common </a:t>
            </a:r>
            <a:r>
              <a:rPr lang="en-US" dirty="0" smtClean="0"/>
              <a:t>prefix</a:t>
            </a:r>
            <a:r>
              <a:rPr lang="hu-HU" dirty="0"/>
              <a:t> </a:t>
            </a:r>
            <a:r>
              <a:rPr lang="en-US" dirty="0" smtClean="0"/>
              <a:t>of </a:t>
            </a:r>
            <a:r>
              <a:rPr lang="en-US" dirty="0"/>
              <a:t>the string associated with that node, and the root is associated with the empty </a:t>
            </a:r>
            <a:r>
              <a:rPr lang="en-US" dirty="0" smtClean="0"/>
              <a:t>string</a:t>
            </a:r>
            <a:endParaRPr lang="hu-HU" dirty="0" smtClean="0"/>
          </a:p>
          <a:p>
            <a:r>
              <a:rPr lang="en-US" dirty="0" smtClean="0"/>
              <a:t>Values </a:t>
            </a:r>
            <a:r>
              <a:rPr lang="en-US" dirty="0"/>
              <a:t>are not necessarily associated with every </a:t>
            </a:r>
            <a:r>
              <a:rPr lang="en-US" dirty="0" smtClean="0"/>
              <a:t>node</a:t>
            </a:r>
            <a:r>
              <a:rPr lang="hu-HU" dirty="0" smtClean="0"/>
              <a:t> // usually 			leaf nodes only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4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(„air”)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96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53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</a:t>
            </a:r>
            <a:r>
              <a:rPr lang="hu-HU" dirty="0" smtClean="0"/>
              <a:t>ir”)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4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77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</a:t>
            </a:r>
            <a:r>
              <a:rPr lang="hu-HU" dirty="0" smtClean="0"/>
              <a:t>r”)</a:t>
            </a:r>
            <a:endParaRPr lang="hu-HU" dirty="0"/>
          </a:p>
        </p:txBody>
      </p:sp>
      <p:cxnSp>
        <p:nvCxnSpPr>
          <p:cNvPr id="17" name="Egyenes összekötő nyíllal 16"/>
          <p:cNvCxnSpPr>
            <a:stCxn id="7" idx="4"/>
            <a:endCxn id="18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900052" y="32197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smtClean="0">
                <a:solidFill>
                  <a:srgbClr val="FF0000"/>
                </a:solidFill>
              </a:rPr>
              <a:t>air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19" name="Egyenes összekötő nyíllal 18"/>
          <p:cNvCxnSpPr>
            <a:endCxn id="20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1" name="Egyenes összekötő nyíllal 20"/>
          <p:cNvCxnSpPr>
            <a:endCxn id="22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>
            <a:endCxn id="24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/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/>
              <a:t>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7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/>
              <a:t>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/>
              <a:t>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</a:t>
            </a:r>
            <a:r>
              <a:rPr lang="hu-HU" dirty="0" err="1" smtClean="0"/>
              <a:t>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</a:t>
            </a:r>
            <a:r>
              <a:rPr lang="hu-HU" dirty="0" err="1" smtClean="0"/>
              <a:t>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</a:t>
            </a:r>
            <a:r>
              <a:rPr lang="hu-HU" dirty="0" err="1" smtClean="0"/>
              <a:t>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69536" y="69130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51100" y="1254432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69535" y="163970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51100" y="2202833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69535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51100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69535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51099" y="409963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69534" y="448490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51099" y="504803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69534" y="543330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30252" y="3151234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48687" y="35365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30252" y="2202833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48687" y="2588105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32664" y="3818071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71946" y="401070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53512" y="4573835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71946" y="476647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53512" y="5329600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71946" y="552223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1900052" y="32197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approve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36482" y="3921548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Person(„Adam”,25”)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554044" y="4545237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Person(„Daniel”,4</a:t>
            </a:r>
            <a:r>
              <a:rPr lang="hu-HU" dirty="0"/>
              <a:t>7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136057" y="5293146"/>
            <a:ext cx="715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Like hashmaps: we have key-value pairs</a:t>
            </a:r>
          </a:p>
          <a:p>
            <a:r>
              <a:rPr lang="hu-HU" dirty="0"/>
              <a:t>	</a:t>
            </a:r>
            <a:r>
              <a:rPr lang="hu-HU" dirty="0" smtClean="0"/>
              <a:t>Key: tt     </a:t>
            </a:r>
            <a:r>
              <a:rPr lang="hu-HU" dirty="0" smtClean="0">
                <a:sym typeface="Wingdings" panose="05000000000000000000" pitchFamily="2" charset="2"/>
              </a:rPr>
              <a:t>  value: a person with name Daniel, age 47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Key: ca     value: a person with name Adam, age 25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68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7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01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16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a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29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appa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4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17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</a:t>
            </a:r>
            <a:r>
              <a:rPr lang="hu-HU" dirty="0" err="1" smtClean="0">
                <a:solidFill>
                  <a:schemeClr val="tx2"/>
                </a:solidFill>
              </a:rPr>
              <a:t>ppb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44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34" y="526571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 the descendants of a node</a:t>
            </a:r>
          </a:p>
          <a:p>
            <a:r>
              <a:rPr lang="hu-HU" dirty="0"/>
              <a:t>h</a:t>
            </a:r>
            <a:r>
              <a:rPr lang="hu-HU" dirty="0" smtClean="0"/>
              <a:t>as a common prefix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82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</a:t>
            </a:r>
            <a:r>
              <a:rPr lang="hu-HU" dirty="0" err="1" smtClean="0">
                <a:solidFill>
                  <a:schemeClr val="tx2"/>
                </a:solidFill>
              </a:rPr>
              <a:t>pb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8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</a:t>
            </a:r>
            <a:r>
              <a:rPr lang="hu-HU" dirty="0" err="1" smtClean="0">
                <a:solidFill>
                  <a:schemeClr val="tx2"/>
                </a:solidFill>
              </a:rPr>
              <a:t>b</a:t>
            </a:r>
            <a:r>
              <a:rPr lang="hu-HU" dirty="0" smtClean="0"/>
              <a:t>”)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27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900052" y="32197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nsert</a:t>
            </a:r>
            <a:r>
              <a:rPr lang="hu-HU" dirty="0" smtClean="0"/>
              <a:t>(„</a:t>
            </a:r>
            <a:r>
              <a:rPr lang="hu-HU" b="1" dirty="0" err="1" smtClean="0">
                <a:solidFill>
                  <a:srgbClr val="FF0000"/>
                </a:solidFill>
              </a:rPr>
              <a:t>appb</a:t>
            </a:r>
            <a:r>
              <a:rPr lang="hu-HU" dirty="0" smtClean="0"/>
              <a:t>”)</a:t>
            </a:r>
            <a:endParaRPr lang="hu-HU" dirty="0"/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Insertion</a:t>
            </a:r>
            <a:endParaRPr lang="hu-HU" b="1" u="sng" dirty="0"/>
          </a:p>
        </p:txBody>
      </p:sp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057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Sorting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0258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53655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start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is</a:t>
            </a:r>
          </a:p>
          <a:p>
            <a:r>
              <a:rPr lang="hu-HU" dirty="0" smtClean="0"/>
              <a:t> </a:t>
            </a:r>
            <a:r>
              <a:rPr lang="hu-HU" dirty="0" err="1"/>
              <a:t>b</a:t>
            </a:r>
            <a:r>
              <a:rPr lang="hu-HU" dirty="0" err="1" smtClean="0"/>
              <a:t>asically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„”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prefix</a:t>
            </a:r>
            <a:r>
              <a:rPr lang="hu-HU" dirty="0" smtClean="0"/>
              <a:t> of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trie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WE MAKE A SIMPLE DFS !!!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i="1" dirty="0" err="1" smtClean="0">
                <a:solidFill>
                  <a:srgbClr val="FFFF00"/>
                </a:solidFill>
              </a:rPr>
              <a:t>depth-first</a:t>
            </a:r>
            <a:r>
              <a:rPr lang="hu-HU" b="1" i="1" dirty="0" smtClean="0">
                <a:solidFill>
                  <a:srgbClr val="FFFF00"/>
                </a:solidFill>
              </a:rPr>
              <a:t> </a:t>
            </a:r>
            <a:r>
              <a:rPr lang="hu-HU" b="1" i="1" dirty="0" err="1" smtClean="0">
                <a:solidFill>
                  <a:srgbClr val="FFFF00"/>
                </a:solidFill>
              </a:rPr>
              <a:t>search</a:t>
            </a:r>
            <a:endParaRPr lang="hu-H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  <a:endParaRPr lang="hu-H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  <a:endParaRPr lang="hu-HU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3539544" y="2509234"/>
            <a:ext cx="734096" cy="73409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0016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60784" y="2509234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5448" y="3743459"/>
            <a:ext cx="734096" cy="73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8666" y="3743459"/>
            <a:ext cx="734096" cy="73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4880" y="3739166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3906592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6226754" y="1631141"/>
            <a:ext cx="1801078" cy="8780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5967212" y="1738647"/>
            <a:ext cx="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0"/>
          </p:cNvCxnSpPr>
          <p:nvPr/>
        </p:nvCxnSpPr>
        <p:spPr>
          <a:xfrm flipH="1">
            <a:off x="3172496" y="3135824"/>
            <a:ext cx="474554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5"/>
            <a:endCxn id="9" idx="0"/>
          </p:cNvCxnSpPr>
          <p:nvPr/>
        </p:nvCxnSpPr>
        <p:spPr>
          <a:xfrm>
            <a:off x="4166134" y="3135824"/>
            <a:ext cx="489580" cy="6076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0" idx="0"/>
          </p:cNvCxnSpPr>
          <p:nvPr/>
        </p:nvCxnSpPr>
        <p:spPr>
          <a:xfrm>
            <a:off x="8287374" y="3135824"/>
            <a:ext cx="474554" cy="6033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4575" y="173864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5669565" y="198642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166" y="16311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8524651" y="3109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9146" y="310398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4157237" y="335581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34" y="526571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 the descendants of a node</a:t>
            </a:r>
          </a:p>
          <a:p>
            <a:r>
              <a:rPr lang="hu-HU" dirty="0"/>
              <a:t>h</a:t>
            </a:r>
            <a:r>
              <a:rPr lang="hu-HU" dirty="0" smtClean="0"/>
              <a:t>as a common prefix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82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ai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00164" y="1004551"/>
            <a:ext cx="734096" cy="734096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Arrow Connector 11"/>
          <p:cNvCxnSpPr>
            <a:stCxn id="4" idx="4"/>
          </p:cNvCxnSpPr>
          <p:nvPr/>
        </p:nvCxnSpPr>
        <p:spPr>
          <a:xfrm flipH="1">
            <a:off x="1957589" y="1738647"/>
            <a:ext cx="4009623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</p:cNvCxnSpPr>
          <p:nvPr/>
        </p:nvCxnSpPr>
        <p:spPr>
          <a:xfrm flipH="1">
            <a:off x="3773510" y="1738647"/>
            <a:ext cx="2193702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</p:cNvCxnSpPr>
          <p:nvPr/>
        </p:nvCxnSpPr>
        <p:spPr>
          <a:xfrm flipH="1">
            <a:off x="2717442" y="1738647"/>
            <a:ext cx="3249770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729" y="3219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general</a:t>
            </a:r>
            <a:endParaRPr lang="hu-HU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645469" y="22880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 . .</a:t>
            </a:r>
            <a:endParaRPr lang="hu-HU" b="1" dirty="0"/>
          </a:p>
        </p:txBody>
      </p:sp>
      <p:cxnSp>
        <p:nvCxnSpPr>
          <p:cNvPr id="37" name="Straight Arrow Connector 36"/>
          <p:cNvCxnSpPr>
            <a:stCxn id="4" idx="4"/>
          </p:cNvCxnSpPr>
          <p:nvPr/>
        </p:nvCxnSpPr>
        <p:spPr>
          <a:xfrm>
            <a:off x="5967212" y="1738647"/>
            <a:ext cx="3434365" cy="7705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60909" y="3490175"/>
            <a:ext cx="7925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 we have as many pointers / edges from every node as the</a:t>
            </a:r>
          </a:p>
          <a:p>
            <a:r>
              <a:rPr lang="hu-HU" dirty="0"/>
              <a:t>n</a:t>
            </a:r>
            <a:r>
              <a:rPr lang="hu-HU" dirty="0" smtClean="0"/>
              <a:t>umber of characters in the alphabet</a:t>
            </a:r>
          </a:p>
          <a:p>
            <a:endParaRPr lang="hu-HU" dirty="0" smtClean="0"/>
          </a:p>
          <a:p>
            <a:r>
              <a:rPr lang="hu-HU" dirty="0" smtClean="0"/>
              <a:t>We have to define an alphabet in advance + ALPHABET_SIZE</a:t>
            </a:r>
          </a:p>
          <a:p>
            <a:r>
              <a:rPr lang="hu-HU" dirty="0" smtClean="0"/>
              <a:t>	For example: in english alphabet there are 26 characters, so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ALPHABET_SIZE</a:t>
            </a:r>
            <a:r>
              <a:rPr lang="hu-HU" dirty="0" smtClean="0"/>
              <a:t> = 26 </a:t>
            </a:r>
            <a:r>
              <a:rPr lang="hu-HU" dirty="0" smtClean="0">
                <a:sym typeface="Wingdings" panose="05000000000000000000" pitchFamily="2" charset="2"/>
              </a:rPr>
              <a:t> 26 pointers from every node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23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29" y="3219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 general</a:t>
            </a:r>
            <a:endParaRPr lang="hu-HU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660909" y="3490175"/>
            <a:ext cx="79255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 we have as many pointers / edges from every node as the</a:t>
            </a:r>
          </a:p>
          <a:p>
            <a:r>
              <a:rPr lang="hu-HU" dirty="0"/>
              <a:t>n</a:t>
            </a:r>
            <a:r>
              <a:rPr lang="hu-HU" dirty="0" smtClean="0"/>
              <a:t>umber of characters in the alphabet</a:t>
            </a:r>
          </a:p>
          <a:p>
            <a:endParaRPr lang="hu-HU" dirty="0" smtClean="0"/>
          </a:p>
          <a:p>
            <a:r>
              <a:rPr lang="hu-HU" dirty="0" smtClean="0"/>
              <a:t>We have to define an alphabet in advance + ALPHABET_SIZE</a:t>
            </a:r>
          </a:p>
          <a:p>
            <a:r>
              <a:rPr lang="hu-HU" dirty="0" smtClean="0"/>
              <a:t>	For example: in english alphabet there are 26 characters, so</a:t>
            </a:r>
          </a:p>
          <a:p>
            <a:r>
              <a:rPr lang="hu-HU" dirty="0"/>
              <a:t>	</a:t>
            </a:r>
            <a:r>
              <a:rPr lang="hu-HU" dirty="0" smtClean="0"/>
              <a:t>	ALPHABET_SIZE = 26 </a:t>
            </a:r>
            <a:r>
              <a:rPr lang="hu-HU" dirty="0" smtClean="0">
                <a:sym typeface="Wingdings" panose="05000000000000000000" pitchFamily="2" charset="2"/>
              </a:rPr>
              <a:t> 26 pointers from every node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MOST OF THE TIME, WE DO NOT NEED 26 CHILD NODES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u="sng" dirty="0" smtClean="0">
                <a:sym typeface="Wingdings" panose="05000000000000000000" pitchFamily="2" charset="2"/>
              </a:rPr>
              <a:t>MEMORY INEFFICIENT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  <a:endParaRPr lang="hu-HU" dirty="0"/>
          </a:p>
          <a:p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489409" y="6167831"/>
            <a:ext cx="108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Running time – memory tradeoff: it is fast but needs lots of memory ( slow, but memory friendly ) 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528812" y="1236372"/>
            <a:ext cx="454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lass Node {</a:t>
            </a:r>
          </a:p>
          <a:p>
            <a:r>
              <a:rPr lang="hu-HU" dirty="0" smtClean="0"/>
              <a:t>	value</a:t>
            </a:r>
          </a:p>
          <a:p>
            <a:r>
              <a:rPr lang="hu-HU" dirty="0"/>
              <a:t>	</a:t>
            </a:r>
            <a:r>
              <a:rPr lang="hu-HU" dirty="0" smtClean="0"/>
              <a:t>children Node[ALPHABET_SIZE]</a:t>
            </a:r>
            <a:endParaRPr lang="hu-HU" dirty="0"/>
          </a:p>
          <a:p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3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36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764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7988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493286" y="262596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5" idx="4"/>
            <a:endCxn id="7" idx="0"/>
          </p:cNvCxnSpPr>
          <p:nvPr/>
        </p:nvCxnSpPr>
        <p:spPr>
          <a:xfrm flipH="1">
            <a:off x="5774850" y="825725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/>
          <p:cNvSpPr/>
          <p:nvPr/>
        </p:nvSpPr>
        <p:spPr>
          <a:xfrm>
            <a:off x="5493285" y="1210997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endCxn id="9" idx="0"/>
          </p:cNvCxnSpPr>
          <p:nvPr/>
        </p:nvCxnSpPr>
        <p:spPr>
          <a:xfrm flipH="1">
            <a:off x="5774850" y="1774126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5493285" y="2159398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Egyenes összekötő nyíllal 9"/>
          <p:cNvCxnSpPr>
            <a:endCxn id="11" idx="0"/>
          </p:cNvCxnSpPr>
          <p:nvPr/>
        </p:nvCxnSpPr>
        <p:spPr>
          <a:xfrm flipH="1">
            <a:off x="5774850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"/>
          <p:cNvSpPr/>
          <p:nvPr/>
        </p:nvSpPr>
        <p:spPr>
          <a:xfrm>
            <a:off x="5493285" y="31077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p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Egyenes összekötő nyíllal 11"/>
          <p:cNvCxnSpPr>
            <a:endCxn id="13" idx="0"/>
          </p:cNvCxnSpPr>
          <p:nvPr/>
        </p:nvCxnSpPr>
        <p:spPr>
          <a:xfrm flipH="1">
            <a:off x="5774849" y="3670928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"/>
          <p:cNvSpPr/>
          <p:nvPr/>
        </p:nvSpPr>
        <p:spPr>
          <a:xfrm>
            <a:off x="5493284" y="4056200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l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/>
          <p:cNvCxnSpPr>
            <a:endCxn id="15" idx="0"/>
          </p:cNvCxnSpPr>
          <p:nvPr/>
        </p:nvCxnSpPr>
        <p:spPr>
          <a:xfrm flipH="1">
            <a:off x="5774849" y="4619329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5493284" y="5004601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Egyenes összekötő nyíllal 21"/>
          <p:cNvCxnSpPr>
            <a:endCxn id="23" idx="0"/>
          </p:cNvCxnSpPr>
          <p:nvPr/>
        </p:nvCxnSpPr>
        <p:spPr>
          <a:xfrm flipH="1">
            <a:off x="3354002" y="2722527"/>
            <a:ext cx="1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"/>
          <p:cNvSpPr/>
          <p:nvPr/>
        </p:nvSpPr>
        <p:spPr>
          <a:xfrm>
            <a:off x="3072437" y="3107799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4" name="Egyenes összekötő nyíllal 23"/>
          <p:cNvCxnSpPr>
            <a:endCxn id="25" idx="0"/>
          </p:cNvCxnSpPr>
          <p:nvPr/>
        </p:nvCxnSpPr>
        <p:spPr>
          <a:xfrm flipH="1">
            <a:off x="3354002" y="1774126"/>
            <a:ext cx="2420848" cy="385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"/>
          <p:cNvSpPr/>
          <p:nvPr/>
        </p:nvSpPr>
        <p:spPr>
          <a:xfrm>
            <a:off x="3072437" y="21593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9" name="Egyenes összekötő nyíllal 18"/>
          <p:cNvCxnSpPr>
            <a:stCxn id="11" idx="6"/>
            <a:endCxn id="20" idx="0"/>
          </p:cNvCxnSpPr>
          <p:nvPr/>
        </p:nvCxnSpPr>
        <p:spPr>
          <a:xfrm>
            <a:off x="6056414" y="3389364"/>
            <a:ext cx="2420847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8195696" y="358199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r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6" name="Egyenes összekötő nyíllal 25"/>
          <p:cNvCxnSpPr/>
          <p:nvPr/>
        </p:nvCxnSpPr>
        <p:spPr>
          <a:xfrm flipH="1">
            <a:off x="8477262" y="4145128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"/>
          <p:cNvSpPr/>
          <p:nvPr/>
        </p:nvSpPr>
        <p:spPr>
          <a:xfrm>
            <a:off x="8195696" y="4337764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o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8" name="Egyenes összekötő nyíllal 27"/>
          <p:cNvCxnSpPr/>
          <p:nvPr/>
        </p:nvCxnSpPr>
        <p:spPr>
          <a:xfrm flipH="1">
            <a:off x="8477262" y="4900893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"/>
          <p:cNvSpPr/>
          <p:nvPr/>
        </p:nvSpPr>
        <p:spPr>
          <a:xfrm>
            <a:off x="8195696" y="5093529"/>
            <a:ext cx="563129" cy="56312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v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0" name="Egyenes összekötő nyíllal 29"/>
          <p:cNvCxnSpPr/>
          <p:nvPr/>
        </p:nvCxnSpPr>
        <p:spPr>
          <a:xfrm flipH="1">
            <a:off x="8477262" y="5656657"/>
            <a:ext cx="1" cy="1926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8195696" y="5849293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>
            <a:stCxn id="11" idx="4"/>
            <a:endCxn id="34" idx="0"/>
          </p:cNvCxnSpPr>
          <p:nvPr/>
        </p:nvCxnSpPr>
        <p:spPr>
          <a:xfrm flipH="1">
            <a:off x="3788221" y="3670928"/>
            <a:ext cx="1986629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3506656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5" name="Egyenes összekötő nyíllal 34"/>
          <p:cNvCxnSpPr>
            <a:stCxn id="11" idx="4"/>
            <a:endCxn id="36" idx="0"/>
          </p:cNvCxnSpPr>
          <p:nvPr/>
        </p:nvCxnSpPr>
        <p:spPr>
          <a:xfrm flipH="1">
            <a:off x="4781535" y="3670928"/>
            <a:ext cx="993315" cy="3852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"/>
          <p:cNvSpPr/>
          <p:nvPr/>
        </p:nvSpPr>
        <p:spPr>
          <a:xfrm>
            <a:off x="4499970" y="4056198"/>
            <a:ext cx="563129" cy="56312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72939" y="1232075"/>
            <a:ext cx="1927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Sorted</a:t>
            </a:r>
            <a:r>
              <a:rPr lang="hu-HU" u="sng" dirty="0" smtClean="0"/>
              <a:t> </a:t>
            </a:r>
            <a:r>
              <a:rPr lang="hu-HU" u="sng" dirty="0" err="1" smtClean="0"/>
              <a:t>order</a:t>
            </a:r>
            <a:r>
              <a:rPr lang="hu-HU" u="sng" dirty="0" smtClean="0"/>
              <a:t>:</a:t>
            </a:r>
          </a:p>
          <a:p>
            <a:endParaRPr lang="hu-HU" b="1" i="1" u="sng" dirty="0">
              <a:solidFill>
                <a:srgbClr val="FFFF00"/>
              </a:solidFill>
            </a:endParaRPr>
          </a:p>
          <a:p>
            <a:r>
              <a:rPr lang="hu-HU" dirty="0">
                <a:solidFill>
                  <a:srgbClr val="FFFF00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air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appa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appb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apple</a:t>
            </a:r>
            <a:endParaRPr lang="hu-HU" dirty="0" smtClean="0">
              <a:solidFill>
                <a:schemeClr val="tx2"/>
              </a:solidFill>
            </a:endParaRP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err="1" smtClean="0">
                <a:solidFill>
                  <a:schemeClr val="tx2"/>
                </a:solidFill>
              </a:rPr>
              <a:t>approv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1558</TotalTime>
  <Words>4935</Words>
  <Application>Microsoft Office PowerPoint</Application>
  <PresentationFormat>Widescreen</PresentationFormat>
  <Paragraphs>3110</Paragraphs>
  <Slides>249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249</vt:i4>
      </vt:variant>
    </vt:vector>
  </HeadingPairs>
  <TitlesOfParts>
    <vt:vector size="254" baseType="lpstr">
      <vt:lpstr>Arial</vt:lpstr>
      <vt:lpstr>Century Gothic</vt:lpstr>
      <vt:lpstr>Wingdings</vt:lpstr>
      <vt:lpstr>Wingdings 3</vt:lpstr>
      <vt:lpstr>Ion</vt:lpstr>
      <vt:lpstr>TRIE</vt:lpstr>
      <vt:lpstr>PowerPoint Presentation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Autocomplete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Trie as a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 VS tries</vt:lpstr>
      <vt:lpstr>Hashing VS tries</vt:lpstr>
      <vt:lpstr>Hashing VS tries</vt:lpstr>
      <vt:lpstr>Hashing VS tries</vt:lpstr>
      <vt:lpstr>Hashing VS tries</vt:lpstr>
      <vt:lpstr>Hashing VS tries</vt:lpstr>
      <vt:lpstr>Hashing VS tries</vt:lpstr>
      <vt:lpstr>PowerPoint Presentation</vt:lpstr>
      <vt:lpstr>Applications</vt:lpstr>
      <vt:lpstr>PowerPoint Presentation</vt:lpstr>
      <vt:lpstr>TERNARY SEARCH TREES</vt:lpstr>
      <vt:lpstr>Ternary search trees</vt:lpstr>
      <vt:lpstr>Ternary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notes</vt:lpstr>
      <vt:lpstr>TST vs hashing</vt:lpstr>
      <vt:lpstr>Applications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Balazs Holczer</dc:creator>
  <cp:lastModifiedBy>User</cp:lastModifiedBy>
  <cp:revision>115</cp:revision>
  <dcterms:created xsi:type="dcterms:W3CDTF">2015-02-26T10:40:08Z</dcterms:created>
  <dcterms:modified xsi:type="dcterms:W3CDTF">2017-02-18T22:16:06Z</dcterms:modified>
</cp:coreProperties>
</file>