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1" r:id="rId16"/>
    <p:sldId id="270" r:id="rId17"/>
    <p:sldId id="271" r:id="rId18"/>
    <p:sldId id="292" r:id="rId19"/>
    <p:sldId id="283" r:id="rId20"/>
    <p:sldId id="272" r:id="rId21"/>
    <p:sldId id="29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8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2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4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0073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3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0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78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4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7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1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5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8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BA268F-7AA4-45AB-ACBB-15704A07DEE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6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SUBSTRING SEARCH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BOYER-MOORE SEARCH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01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dirty="0" smtClean="0"/>
              <a:t>„</a:t>
            </a:r>
            <a:r>
              <a:rPr lang="hu-HU" dirty="0" err="1" smtClean="0"/>
              <a:t>Bad</a:t>
            </a:r>
            <a:r>
              <a:rPr lang="hu-HU" dirty="0" smtClean="0"/>
              <a:t> </a:t>
            </a:r>
            <a:r>
              <a:rPr lang="hu-HU" dirty="0" err="1" smtClean="0"/>
              <a:t>match</a:t>
            </a:r>
            <a:r>
              <a:rPr lang="hu-HU" dirty="0" smtClean="0"/>
              <a:t> </a:t>
            </a:r>
            <a:r>
              <a:rPr lang="hu-HU" dirty="0" err="1" smtClean="0"/>
              <a:t>table</a:t>
            </a:r>
            <a:r>
              <a:rPr lang="hu-HU" dirty="0" smtClean="0"/>
              <a:t>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8596" y="134385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H I S I S T H E F I R S T </a:t>
            </a:r>
            <a:r>
              <a:rPr lang="hu-HU" dirty="0" err="1" smtClean="0"/>
              <a:t>T</a:t>
            </a:r>
            <a:r>
              <a:rPr lang="hu-HU" dirty="0" smtClean="0"/>
              <a:t> I M E 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8595" y="1765149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T </a:t>
            </a:r>
            <a:r>
              <a:rPr lang="hu-HU" dirty="0" err="1" smtClean="0"/>
              <a:t>T</a:t>
            </a:r>
            <a:r>
              <a:rPr lang="hu-HU" dirty="0" smtClean="0"/>
              <a:t> I M E 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8595" y="2981013"/>
            <a:ext cx="361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T</a:t>
            </a:r>
            <a:r>
              <a:rPr lang="hu-HU" dirty="0" smtClean="0"/>
              <a:t> </a:t>
            </a:r>
            <a:r>
              <a:rPr lang="hu-HU" dirty="0"/>
              <a:t> </a:t>
            </a:r>
            <a:r>
              <a:rPr lang="hu-HU" dirty="0" err="1" smtClean="0">
                <a:solidFill>
                  <a:schemeClr val="tx2"/>
                </a:solidFill>
              </a:rPr>
              <a:t>T</a:t>
            </a:r>
            <a:r>
              <a:rPr lang="hu-HU" dirty="0" smtClean="0"/>
              <a:t>  </a:t>
            </a:r>
            <a:r>
              <a:rPr lang="hu-HU" dirty="0" smtClean="0">
                <a:solidFill>
                  <a:schemeClr val="tx2"/>
                </a:solidFill>
              </a:rPr>
              <a:t>I </a:t>
            </a:r>
            <a:r>
              <a:rPr lang="hu-HU" dirty="0" smtClean="0"/>
              <a:t>  </a:t>
            </a:r>
            <a:r>
              <a:rPr lang="hu-HU" dirty="0" smtClean="0">
                <a:solidFill>
                  <a:schemeClr val="tx2"/>
                </a:solidFill>
              </a:rPr>
              <a:t>M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00B050"/>
                </a:solidFill>
              </a:rPr>
              <a:t>E</a:t>
            </a:r>
            <a:r>
              <a:rPr lang="hu-HU" dirty="0" smtClean="0"/>
              <a:t>  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98595" y="3446912"/>
            <a:ext cx="361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0 1  2  3  4  5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51465" y="4102382"/>
            <a:ext cx="64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lengthOfPattern</a:t>
            </a:r>
            <a:r>
              <a:rPr lang="hu-HU" dirty="0" smtClean="0"/>
              <a:t> = 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51464" y="2415714"/>
            <a:ext cx="83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Value</a:t>
            </a:r>
            <a:r>
              <a:rPr lang="hu-HU" dirty="0" smtClean="0"/>
              <a:t> = </a:t>
            </a:r>
            <a:r>
              <a:rPr lang="hu-HU" dirty="0" err="1" smtClean="0"/>
              <a:t>max</a:t>
            </a:r>
            <a:r>
              <a:rPr lang="hu-HU" dirty="0" smtClean="0"/>
              <a:t>( 1, </a:t>
            </a:r>
            <a:r>
              <a:rPr lang="hu-HU" dirty="0" err="1" smtClean="0"/>
              <a:t>lengthOfPattern</a:t>
            </a:r>
            <a:r>
              <a:rPr lang="hu-HU" dirty="0" smtClean="0"/>
              <a:t> – </a:t>
            </a:r>
            <a:r>
              <a:rPr lang="hu-HU" dirty="0" err="1" smtClean="0"/>
              <a:t>indexOfActualCharacter</a:t>
            </a:r>
            <a:r>
              <a:rPr lang="hu-HU" dirty="0" smtClean="0"/>
              <a:t> – </a:t>
            </a:r>
            <a:r>
              <a:rPr lang="hu-HU" dirty="0" err="1" smtClean="0"/>
              <a:t>1</a:t>
            </a:r>
            <a:r>
              <a:rPr lang="hu-HU" dirty="0" smtClean="0"/>
              <a:t> )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619404" y="536972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53631" y="6306607"/>
            <a:ext cx="64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Value</a:t>
            </a:r>
            <a:r>
              <a:rPr lang="hu-HU" dirty="0" smtClean="0"/>
              <a:t> = </a:t>
            </a:r>
            <a:r>
              <a:rPr lang="hu-HU" dirty="0" err="1" smtClean="0"/>
              <a:t>max</a:t>
            </a:r>
            <a:r>
              <a:rPr lang="hu-HU" dirty="0" smtClean="0"/>
              <a:t>( 1, 6-4-1 )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dirty="0" smtClean="0"/>
              <a:t>„</a:t>
            </a:r>
            <a:r>
              <a:rPr lang="hu-HU" dirty="0" err="1" smtClean="0"/>
              <a:t>Bad</a:t>
            </a:r>
            <a:r>
              <a:rPr lang="hu-HU" dirty="0" smtClean="0"/>
              <a:t> </a:t>
            </a:r>
            <a:r>
              <a:rPr lang="hu-HU" dirty="0" err="1" smtClean="0"/>
              <a:t>match</a:t>
            </a:r>
            <a:r>
              <a:rPr lang="hu-HU" dirty="0" smtClean="0"/>
              <a:t> </a:t>
            </a:r>
            <a:r>
              <a:rPr lang="hu-HU" dirty="0" err="1" smtClean="0"/>
              <a:t>table</a:t>
            </a:r>
            <a:r>
              <a:rPr lang="hu-HU" dirty="0" smtClean="0"/>
              <a:t>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8596" y="134385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H I S I S T H E F I R S T </a:t>
            </a:r>
            <a:r>
              <a:rPr lang="hu-HU" dirty="0" err="1" smtClean="0"/>
              <a:t>T</a:t>
            </a:r>
            <a:r>
              <a:rPr lang="hu-HU" dirty="0" smtClean="0"/>
              <a:t> I M E 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8595" y="1765149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T </a:t>
            </a:r>
            <a:r>
              <a:rPr lang="hu-HU" dirty="0" err="1" smtClean="0"/>
              <a:t>T</a:t>
            </a:r>
            <a:r>
              <a:rPr lang="hu-HU" dirty="0" smtClean="0"/>
              <a:t> I M E 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8595" y="2981013"/>
            <a:ext cx="361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T</a:t>
            </a:r>
            <a:r>
              <a:rPr lang="hu-HU" dirty="0" smtClean="0"/>
              <a:t> </a:t>
            </a:r>
            <a:r>
              <a:rPr lang="hu-HU" dirty="0"/>
              <a:t> </a:t>
            </a:r>
            <a:r>
              <a:rPr lang="hu-HU" dirty="0" err="1" smtClean="0">
                <a:solidFill>
                  <a:schemeClr val="tx2"/>
                </a:solidFill>
              </a:rPr>
              <a:t>T</a:t>
            </a:r>
            <a:r>
              <a:rPr lang="hu-HU" dirty="0" smtClean="0"/>
              <a:t>  </a:t>
            </a:r>
            <a:r>
              <a:rPr lang="hu-HU" dirty="0" smtClean="0">
                <a:solidFill>
                  <a:schemeClr val="tx2"/>
                </a:solidFill>
              </a:rPr>
              <a:t>I </a:t>
            </a:r>
            <a:r>
              <a:rPr lang="hu-HU" dirty="0" smtClean="0"/>
              <a:t>  </a:t>
            </a:r>
            <a:r>
              <a:rPr lang="hu-HU" dirty="0" smtClean="0">
                <a:solidFill>
                  <a:schemeClr val="tx2"/>
                </a:solidFill>
              </a:rPr>
              <a:t>M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tx2"/>
                </a:solidFill>
              </a:rPr>
              <a:t>E</a:t>
            </a:r>
            <a:r>
              <a:rPr lang="hu-HU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I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8595" y="3446912"/>
            <a:ext cx="361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0 1  2  3  4  5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51465" y="4102382"/>
            <a:ext cx="64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lengthOfPattern</a:t>
            </a:r>
            <a:r>
              <a:rPr lang="hu-HU" dirty="0" smtClean="0"/>
              <a:t> = 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51464" y="2415714"/>
            <a:ext cx="83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Value</a:t>
            </a:r>
            <a:r>
              <a:rPr lang="hu-HU" dirty="0" smtClean="0"/>
              <a:t> = </a:t>
            </a:r>
            <a:r>
              <a:rPr lang="hu-HU" dirty="0" err="1" smtClean="0"/>
              <a:t>max</a:t>
            </a:r>
            <a:r>
              <a:rPr lang="hu-HU" dirty="0" smtClean="0"/>
              <a:t>( 1, </a:t>
            </a:r>
            <a:r>
              <a:rPr lang="hu-HU" dirty="0" err="1" smtClean="0"/>
              <a:t>lengthOfPattern</a:t>
            </a:r>
            <a:r>
              <a:rPr lang="hu-HU" dirty="0" smtClean="0"/>
              <a:t> – </a:t>
            </a:r>
            <a:r>
              <a:rPr lang="hu-HU" dirty="0" err="1" smtClean="0"/>
              <a:t>indexOfActualCharacter</a:t>
            </a:r>
            <a:r>
              <a:rPr lang="hu-HU" dirty="0" smtClean="0"/>
              <a:t> – </a:t>
            </a:r>
            <a:r>
              <a:rPr lang="hu-HU" dirty="0" err="1" smtClean="0"/>
              <a:t>1</a:t>
            </a:r>
            <a:r>
              <a:rPr lang="hu-HU" dirty="0" smtClean="0"/>
              <a:t> )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619404" y="536972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53631" y="6306607"/>
            <a:ext cx="64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Value</a:t>
            </a:r>
            <a:r>
              <a:rPr lang="hu-HU" dirty="0" smtClean="0"/>
              <a:t> = </a:t>
            </a:r>
            <a:r>
              <a:rPr lang="hu-HU" dirty="0" err="1" smtClean="0"/>
              <a:t>max</a:t>
            </a:r>
            <a:r>
              <a:rPr lang="hu-HU" dirty="0" smtClean="0"/>
              <a:t>( 1, 6-5-1 )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dirty="0" smtClean="0"/>
              <a:t>„</a:t>
            </a:r>
            <a:r>
              <a:rPr lang="hu-HU" dirty="0" err="1" smtClean="0"/>
              <a:t>Bad</a:t>
            </a:r>
            <a:r>
              <a:rPr lang="hu-HU" dirty="0" smtClean="0"/>
              <a:t> </a:t>
            </a:r>
            <a:r>
              <a:rPr lang="hu-HU" dirty="0" err="1" smtClean="0"/>
              <a:t>match</a:t>
            </a:r>
            <a:r>
              <a:rPr lang="hu-HU" dirty="0" smtClean="0"/>
              <a:t> </a:t>
            </a:r>
            <a:r>
              <a:rPr lang="hu-HU" dirty="0" err="1" smtClean="0"/>
              <a:t>table</a:t>
            </a:r>
            <a:r>
              <a:rPr lang="hu-HU" dirty="0" smtClean="0"/>
              <a:t>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8596" y="134385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H I S I S T H E F I R S T </a:t>
            </a:r>
            <a:r>
              <a:rPr lang="hu-HU" dirty="0" err="1" smtClean="0"/>
              <a:t>T</a:t>
            </a:r>
            <a:r>
              <a:rPr lang="hu-HU" dirty="0" smtClean="0"/>
              <a:t> I M E 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8595" y="1765149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T </a:t>
            </a:r>
            <a:r>
              <a:rPr lang="hu-HU" dirty="0" err="1" smtClean="0"/>
              <a:t>T</a:t>
            </a:r>
            <a:r>
              <a:rPr lang="hu-HU" dirty="0" smtClean="0"/>
              <a:t> I M E 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8595" y="2981013"/>
            <a:ext cx="361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T</a:t>
            </a:r>
            <a:r>
              <a:rPr lang="hu-HU" dirty="0" smtClean="0"/>
              <a:t> </a:t>
            </a:r>
            <a:r>
              <a:rPr lang="hu-HU" dirty="0"/>
              <a:t> </a:t>
            </a:r>
            <a:r>
              <a:rPr lang="hu-HU" dirty="0" err="1" smtClean="0">
                <a:solidFill>
                  <a:schemeClr val="tx2"/>
                </a:solidFill>
              </a:rPr>
              <a:t>T</a:t>
            </a:r>
            <a:r>
              <a:rPr lang="hu-HU" dirty="0" smtClean="0"/>
              <a:t>  </a:t>
            </a:r>
            <a:r>
              <a:rPr lang="hu-HU" dirty="0" smtClean="0">
                <a:solidFill>
                  <a:schemeClr val="tx2"/>
                </a:solidFill>
              </a:rPr>
              <a:t>I </a:t>
            </a:r>
            <a:r>
              <a:rPr lang="hu-HU" dirty="0" smtClean="0"/>
              <a:t>  </a:t>
            </a:r>
            <a:r>
              <a:rPr lang="hu-HU" dirty="0" smtClean="0">
                <a:solidFill>
                  <a:schemeClr val="tx2"/>
                </a:solidFill>
              </a:rPr>
              <a:t>M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tx2"/>
                </a:solidFill>
              </a:rPr>
              <a:t>E</a:t>
            </a:r>
            <a:r>
              <a:rPr lang="hu-HU" dirty="0" smtClean="0"/>
              <a:t>  </a:t>
            </a:r>
            <a:r>
              <a:rPr lang="hu-HU" dirty="0" smtClean="0">
                <a:solidFill>
                  <a:schemeClr val="tx2"/>
                </a:solidFill>
              </a:rPr>
              <a:t>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8595" y="3446912"/>
            <a:ext cx="361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0 1  2  3  4  5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51465" y="4102382"/>
            <a:ext cx="64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lengthOfPattern</a:t>
            </a:r>
            <a:r>
              <a:rPr lang="hu-HU" dirty="0" smtClean="0"/>
              <a:t> = 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51464" y="2415714"/>
            <a:ext cx="83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Value</a:t>
            </a:r>
            <a:r>
              <a:rPr lang="hu-HU" dirty="0" smtClean="0"/>
              <a:t> = </a:t>
            </a:r>
            <a:r>
              <a:rPr lang="hu-HU" dirty="0" err="1" smtClean="0"/>
              <a:t>max</a:t>
            </a:r>
            <a:r>
              <a:rPr lang="hu-HU" dirty="0" smtClean="0"/>
              <a:t>( 1, </a:t>
            </a:r>
            <a:r>
              <a:rPr lang="hu-HU" dirty="0" err="1" smtClean="0"/>
              <a:t>lengthOfPattern</a:t>
            </a:r>
            <a:r>
              <a:rPr lang="hu-HU" dirty="0" smtClean="0"/>
              <a:t> – </a:t>
            </a:r>
            <a:r>
              <a:rPr lang="hu-HU" dirty="0" err="1" smtClean="0"/>
              <a:t>indexOfActualCharacter</a:t>
            </a:r>
            <a:r>
              <a:rPr lang="hu-HU" dirty="0" smtClean="0"/>
              <a:t> – </a:t>
            </a:r>
            <a:r>
              <a:rPr lang="hu-HU" dirty="0" err="1" smtClean="0"/>
              <a:t>1</a:t>
            </a:r>
            <a:r>
              <a:rPr lang="hu-HU" dirty="0" smtClean="0"/>
              <a:t> )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619404" y="536972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5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909336" y="564850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709747" y="2503581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 H  I  S  I  S  T  H  E  F  I  R  S  T  </a:t>
            </a:r>
            <a:r>
              <a:rPr lang="hu-HU" dirty="0" err="1" smtClean="0"/>
              <a:t>T</a:t>
            </a:r>
            <a:r>
              <a:rPr lang="hu-HU" dirty="0" smtClean="0"/>
              <a:t>  I  M  E  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09746" y="292487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T  </a:t>
            </a:r>
            <a:r>
              <a:rPr lang="hu-HU" dirty="0" err="1" smtClean="0"/>
              <a:t>T</a:t>
            </a:r>
            <a:r>
              <a:rPr lang="hu-HU" dirty="0" smtClean="0"/>
              <a:t>   I M E 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09336" y="564850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9747" y="2503581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 H  I  S  I  </a:t>
            </a:r>
            <a:r>
              <a:rPr lang="hu-HU" b="1" dirty="0" smtClean="0">
                <a:solidFill>
                  <a:srgbClr val="FF0000"/>
                </a:solidFill>
              </a:rPr>
              <a:t>S</a:t>
            </a:r>
            <a:r>
              <a:rPr lang="hu-HU" dirty="0" smtClean="0"/>
              <a:t>  T  H  E  F  I  R  S  T  </a:t>
            </a:r>
            <a:r>
              <a:rPr lang="hu-HU" dirty="0" err="1" smtClean="0"/>
              <a:t>T</a:t>
            </a:r>
            <a:r>
              <a:rPr lang="hu-HU" dirty="0" smtClean="0"/>
              <a:t>  I  M  E  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9746" y="292487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T  </a:t>
            </a:r>
            <a:r>
              <a:rPr lang="hu-HU" dirty="0" err="1" smtClean="0"/>
              <a:t>T</a:t>
            </a:r>
            <a:r>
              <a:rPr lang="hu-HU" dirty="0" smtClean="0"/>
              <a:t>   I M E  </a:t>
            </a:r>
            <a:r>
              <a:rPr lang="hu-HU" b="1" dirty="0" smtClean="0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3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89035"/>
              </p:ext>
            </p:extLst>
          </p:nvPr>
        </p:nvGraphicFramePr>
        <p:xfrm>
          <a:off x="1909336" y="564850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9747" y="2503581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 H  I  S  I  </a:t>
            </a:r>
            <a:r>
              <a:rPr lang="hu-HU" b="1" dirty="0" smtClean="0">
                <a:solidFill>
                  <a:srgbClr val="FF0000"/>
                </a:solidFill>
              </a:rPr>
              <a:t>S</a:t>
            </a:r>
            <a:r>
              <a:rPr lang="hu-HU" dirty="0" smtClean="0"/>
              <a:t>  T  H  E  F  I  R  S  T  </a:t>
            </a:r>
            <a:r>
              <a:rPr lang="hu-HU" dirty="0" err="1" smtClean="0"/>
              <a:t>T</a:t>
            </a:r>
            <a:r>
              <a:rPr lang="hu-HU" dirty="0" smtClean="0"/>
              <a:t>  I  M  E  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9746" y="292487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T  </a:t>
            </a:r>
            <a:r>
              <a:rPr lang="hu-HU" dirty="0" err="1" smtClean="0"/>
              <a:t>T</a:t>
            </a:r>
            <a:r>
              <a:rPr lang="hu-HU" dirty="0" smtClean="0"/>
              <a:t>   I M E  </a:t>
            </a:r>
            <a:r>
              <a:rPr lang="hu-HU" b="1" dirty="0" smtClean="0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9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09336" y="564850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9747" y="2503581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 H  I  S  I  </a:t>
            </a:r>
            <a:r>
              <a:rPr lang="hu-HU" dirty="0" smtClean="0">
                <a:solidFill>
                  <a:schemeClr val="tx2"/>
                </a:solidFill>
              </a:rPr>
              <a:t>S</a:t>
            </a:r>
            <a:r>
              <a:rPr lang="hu-HU" dirty="0" smtClean="0"/>
              <a:t>  T  H  E  F  I  </a:t>
            </a:r>
            <a:r>
              <a:rPr lang="hu-HU" dirty="0" smtClean="0">
                <a:solidFill>
                  <a:schemeClr val="tx2"/>
                </a:solidFill>
              </a:rPr>
              <a:t>R</a:t>
            </a:r>
            <a:r>
              <a:rPr lang="hu-HU" dirty="0" smtClean="0"/>
              <a:t>  S  T  </a:t>
            </a:r>
            <a:r>
              <a:rPr lang="hu-HU" dirty="0" err="1" smtClean="0"/>
              <a:t>T</a:t>
            </a:r>
            <a:r>
              <a:rPr lang="hu-HU" dirty="0" smtClean="0"/>
              <a:t>  I  M  E  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9746" y="292487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                     T  </a:t>
            </a:r>
            <a:r>
              <a:rPr lang="hu-HU" dirty="0" err="1" smtClean="0"/>
              <a:t>T</a:t>
            </a:r>
            <a:r>
              <a:rPr lang="hu-HU" dirty="0" smtClean="0"/>
              <a:t>   I  M E  </a:t>
            </a:r>
            <a:r>
              <a:rPr lang="hu-HU" dirty="0" smtClean="0">
                <a:solidFill>
                  <a:schemeClr val="tx2"/>
                </a:solidFill>
              </a:rPr>
              <a:t>I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09336" y="564850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9747" y="2503581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 H  I  S  I  </a:t>
            </a:r>
            <a:r>
              <a:rPr lang="hu-HU" dirty="0" smtClean="0">
                <a:solidFill>
                  <a:schemeClr val="tx2"/>
                </a:solidFill>
              </a:rPr>
              <a:t>S</a:t>
            </a:r>
            <a:r>
              <a:rPr lang="hu-HU" dirty="0" smtClean="0"/>
              <a:t>  T  H  E  F  I  </a:t>
            </a:r>
            <a:r>
              <a:rPr lang="hu-HU" b="1" dirty="0" smtClean="0">
                <a:solidFill>
                  <a:srgbClr val="FF0000"/>
                </a:solidFill>
              </a:rPr>
              <a:t>R</a:t>
            </a:r>
            <a:r>
              <a:rPr lang="hu-HU" dirty="0" smtClean="0"/>
              <a:t>  S  T  </a:t>
            </a:r>
            <a:r>
              <a:rPr lang="hu-HU" dirty="0" err="1" smtClean="0"/>
              <a:t>T</a:t>
            </a:r>
            <a:r>
              <a:rPr lang="hu-HU" dirty="0" smtClean="0"/>
              <a:t>  I  M  E  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9746" y="292487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                     T  </a:t>
            </a:r>
            <a:r>
              <a:rPr lang="hu-HU" dirty="0" err="1" smtClean="0"/>
              <a:t>T</a:t>
            </a:r>
            <a:r>
              <a:rPr lang="hu-HU" dirty="0" smtClean="0"/>
              <a:t>   I  M E  </a:t>
            </a:r>
            <a:r>
              <a:rPr lang="hu-HU" b="1" dirty="0" smtClean="0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0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90825"/>
              </p:ext>
            </p:extLst>
          </p:nvPr>
        </p:nvGraphicFramePr>
        <p:xfrm>
          <a:off x="1909336" y="564850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9747" y="2503581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 H  I  S  I  </a:t>
            </a:r>
            <a:r>
              <a:rPr lang="hu-HU" dirty="0" smtClean="0">
                <a:solidFill>
                  <a:schemeClr val="tx2"/>
                </a:solidFill>
              </a:rPr>
              <a:t>S</a:t>
            </a:r>
            <a:r>
              <a:rPr lang="hu-HU" dirty="0" smtClean="0"/>
              <a:t>  T  H  E  F  I  </a:t>
            </a:r>
            <a:r>
              <a:rPr lang="hu-HU" b="1" dirty="0" smtClean="0">
                <a:solidFill>
                  <a:srgbClr val="FF0000"/>
                </a:solidFill>
              </a:rPr>
              <a:t>R</a:t>
            </a:r>
            <a:r>
              <a:rPr lang="hu-HU" dirty="0" smtClean="0"/>
              <a:t>  S  T  </a:t>
            </a:r>
            <a:r>
              <a:rPr lang="hu-HU" dirty="0" err="1" smtClean="0"/>
              <a:t>T</a:t>
            </a:r>
            <a:r>
              <a:rPr lang="hu-HU" dirty="0" smtClean="0"/>
              <a:t>  I  M  E  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9746" y="292487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                     T  </a:t>
            </a:r>
            <a:r>
              <a:rPr lang="hu-HU" dirty="0" err="1" smtClean="0"/>
              <a:t>T</a:t>
            </a:r>
            <a:r>
              <a:rPr lang="hu-HU" dirty="0" smtClean="0"/>
              <a:t>   I  M E  </a:t>
            </a:r>
            <a:r>
              <a:rPr lang="hu-HU" b="1" dirty="0" smtClean="0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09336" y="564850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9747" y="2503581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 H  I  S  I  </a:t>
            </a:r>
            <a:r>
              <a:rPr lang="hu-HU" dirty="0" smtClean="0">
                <a:solidFill>
                  <a:schemeClr val="tx2"/>
                </a:solidFill>
              </a:rPr>
              <a:t>S</a:t>
            </a:r>
            <a:r>
              <a:rPr lang="hu-HU" dirty="0" smtClean="0"/>
              <a:t>  T  H  E  F  I  </a:t>
            </a:r>
            <a:r>
              <a:rPr lang="hu-HU" dirty="0" smtClean="0">
                <a:solidFill>
                  <a:schemeClr val="tx2"/>
                </a:solidFill>
              </a:rPr>
              <a:t>R</a:t>
            </a:r>
            <a:r>
              <a:rPr lang="hu-HU" dirty="0" smtClean="0"/>
              <a:t>  S  T  </a:t>
            </a:r>
            <a:r>
              <a:rPr lang="hu-HU" dirty="0" err="1" smtClean="0"/>
              <a:t>T</a:t>
            </a:r>
            <a:r>
              <a:rPr lang="hu-HU" dirty="0" smtClean="0"/>
              <a:t>  I  M  </a:t>
            </a:r>
            <a:r>
              <a:rPr lang="hu-HU" dirty="0" smtClean="0">
                <a:solidFill>
                  <a:schemeClr val="tx2"/>
                </a:solidFill>
              </a:rPr>
              <a:t>E</a:t>
            </a:r>
            <a:r>
              <a:rPr lang="hu-HU" dirty="0" smtClean="0"/>
              <a:t>  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9746" y="292487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                                            T  </a:t>
            </a:r>
            <a:r>
              <a:rPr lang="hu-HU" dirty="0" err="1" smtClean="0"/>
              <a:t>T</a:t>
            </a:r>
            <a:r>
              <a:rPr lang="hu-HU" dirty="0" smtClean="0"/>
              <a:t>   I  M E  </a:t>
            </a:r>
            <a:r>
              <a:rPr lang="hu-HU" dirty="0" smtClean="0">
                <a:solidFill>
                  <a:schemeClr val="tx2"/>
                </a:solidFill>
              </a:rPr>
              <a:t>I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3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Boyer-Moore</a:t>
            </a:r>
            <a:r>
              <a:rPr lang="hu-HU" u="sng" dirty="0" smtClean="0"/>
              <a:t> </a:t>
            </a:r>
            <a:r>
              <a:rPr lang="hu-HU" u="sng" dirty="0" err="1" smtClean="0"/>
              <a:t>search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00012"/>
            <a:ext cx="8946541" cy="4548388"/>
          </a:xfrm>
        </p:spPr>
        <p:txBody>
          <a:bodyPr>
            <a:normAutofit/>
          </a:bodyPr>
          <a:lstStyle/>
          <a:p>
            <a:r>
              <a:rPr lang="hu-HU" dirty="0" smtClean="0"/>
              <a:t>Problem with brute force search </a:t>
            </a:r>
            <a:r>
              <a:rPr lang="hu-HU" dirty="0" smtClean="0">
                <a:sym typeface="Wingdings" panose="05000000000000000000" pitchFamily="2" charset="2"/>
              </a:rPr>
              <a:t> we keep considering too many bad options as well ~ maybe we can eliminate a lot of possibilities</a:t>
            </a:r>
            <a:endParaRPr lang="hu-HU" dirty="0" smtClean="0"/>
          </a:p>
          <a:p>
            <a:r>
              <a:rPr lang="hu-HU" dirty="0" smtClean="0"/>
              <a:t>Thats why Boyer-Moore algorithm came to be</a:t>
            </a:r>
          </a:p>
          <a:p>
            <a:r>
              <a:rPr lang="hu-HU" dirty="0" smtClean="0"/>
              <a:t>Very </a:t>
            </a:r>
            <a:r>
              <a:rPr lang="hu-HU" dirty="0" smtClean="0"/>
              <a:t>efficient string search algorithm</a:t>
            </a:r>
          </a:p>
          <a:p>
            <a:r>
              <a:rPr lang="hu-HU" dirty="0" smtClean="0"/>
              <a:t>The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needs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preprocess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whole</a:t>
            </a:r>
            <a:r>
              <a:rPr lang="hu-HU" dirty="0" smtClean="0"/>
              <a:t> text !!!</a:t>
            </a:r>
          </a:p>
          <a:p>
            <a:r>
              <a:rPr lang="hu-HU" dirty="0" smtClean="0"/>
              <a:t>The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runs</a:t>
            </a:r>
            <a:r>
              <a:rPr lang="hu-HU" dirty="0" smtClean="0"/>
              <a:t> </a:t>
            </a:r>
            <a:r>
              <a:rPr lang="hu-HU" dirty="0" err="1" smtClean="0"/>
              <a:t>faster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length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increases</a:t>
            </a:r>
            <a:endParaRPr lang="hu-HU" dirty="0" smtClean="0"/>
          </a:p>
          <a:p>
            <a:r>
              <a:rPr lang="en-US" dirty="0"/>
              <a:t>The key features of the algorithm are to match on the tail of the pattern rather than the </a:t>
            </a:r>
            <a:r>
              <a:rPr lang="en-US" dirty="0" smtClean="0"/>
              <a:t>head</a:t>
            </a:r>
            <a:endParaRPr lang="hu-HU" dirty="0" smtClean="0"/>
          </a:p>
          <a:p>
            <a:r>
              <a:rPr lang="hu-HU" dirty="0" smtClean="0"/>
              <a:t>Why is it good? </a:t>
            </a:r>
            <a:r>
              <a:rPr lang="hu-HU" dirty="0" smtClean="0"/>
              <a:t>We can skip </a:t>
            </a:r>
            <a:r>
              <a:rPr lang="en-US" dirty="0" smtClean="0"/>
              <a:t>multiple characters</a:t>
            </a:r>
            <a:r>
              <a:rPr lang="hu-HU" dirty="0" smtClean="0"/>
              <a:t> at the same time</a:t>
            </a:r>
            <a:r>
              <a:rPr lang="en-US" dirty="0" smtClean="0"/>
              <a:t> </a:t>
            </a:r>
            <a:r>
              <a:rPr lang="en-US" dirty="0"/>
              <a:t>rather than searching every single character in the </a:t>
            </a:r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09336" y="564850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9747" y="2503581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 H  I  S  I  </a:t>
            </a:r>
            <a:r>
              <a:rPr lang="hu-HU" dirty="0" smtClean="0">
                <a:solidFill>
                  <a:schemeClr val="tx2"/>
                </a:solidFill>
              </a:rPr>
              <a:t>S</a:t>
            </a:r>
            <a:r>
              <a:rPr lang="hu-HU" dirty="0" smtClean="0"/>
              <a:t>  T  H  E  F  I  </a:t>
            </a:r>
            <a:r>
              <a:rPr lang="hu-HU" dirty="0" smtClean="0">
                <a:solidFill>
                  <a:schemeClr val="tx2"/>
                </a:solidFill>
              </a:rPr>
              <a:t>R</a:t>
            </a:r>
            <a:r>
              <a:rPr lang="hu-HU" dirty="0" smtClean="0"/>
              <a:t>  S  T  </a:t>
            </a:r>
            <a:r>
              <a:rPr lang="hu-HU" dirty="0" err="1" smtClean="0"/>
              <a:t>T</a:t>
            </a:r>
            <a:r>
              <a:rPr lang="hu-HU" dirty="0" smtClean="0"/>
              <a:t>  I  M  </a:t>
            </a:r>
            <a:r>
              <a:rPr lang="hu-HU" b="1" dirty="0" smtClean="0">
                <a:solidFill>
                  <a:srgbClr val="FF0000"/>
                </a:solidFill>
              </a:rPr>
              <a:t>E</a:t>
            </a:r>
            <a:r>
              <a:rPr lang="hu-HU" dirty="0" smtClean="0"/>
              <a:t>  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9746" y="292487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                                            T  </a:t>
            </a:r>
            <a:r>
              <a:rPr lang="hu-HU" dirty="0" err="1" smtClean="0"/>
              <a:t>T</a:t>
            </a:r>
            <a:r>
              <a:rPr lang="hu-HU" dirty="0" smtClean="0"/>
              <a:t>   I  M E  </a:t>
            </a:r>
            <a:r>
              <a:rPr lang="hu-HU" b="1" dirty="0" smtClean="0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91034"/>
              </p:ext>
            </p:extLst>
          </p:nvPr>
        </p:nvGraphicFramePr>
        <p:xfrm>
          <a:off x="1909336" y="564850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9747" y="2503581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 H  I  S  I  </a:t>
            </a:r>
            <a:r>
              <a:rPr lang="hu-HU" dirty="0" smtClean="0">
                <a:solidFill>
                  <a:schemeClr val="tx2"/>
                </a:solidFill>
              </a:rPr>
              <a:t>S</a:t>
            </a:r>
            <a:r>
              <a:rPr lang="hu-HU" dirty="0" smtClean="0"/>
              <a:t>  T  H  E  F  I  </a:t>
            </a:r>
            <a:r>
              <a:rPr lang="hu-HU" dirty="0" smtClean="0">
                <a:solidFill>
                  <a:schemeClr val="tx2"/>
                </a:solidFill>
              </a:rPr>
              <a:t>R</a:t>
            </a:r>
            <a:r>
              <a:rPr lang="hu-HU" dirty="0" smtClean="0"/>
              <a:t>  S  T  </a:t>
            </a:r>
            <a:r>
              <a:rPr lang="hu-HU" dirty="0" err="1" smtClean="0"/>
              <a:t>T</a:t>
            </a:r>
            <a:r>
              <a:rPr lang="hu-HU" dirty="0" smtClean="0"/>
              <a:t>  I  M  </a:t>
            </a:r>
            <a:r>
              <a:rPr lang="hu-HU" b="1" dirty="0" smtClean="0">
                <a:solidFill>
                  <a:srgbClr val="FF0000"/>
                </a:solidFill>
              </a:rPr>
              <a:t>E</a:t>
            </a:r>
            <a:r>
              <a:rPr lang="hu-HU" dirty="0" smtClean="0"/>
              <a:t>  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9746" y="292487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                                            T  </a:t>
            </a:r>
            <a:r>
              <a:rPr lang="hu-HU" dirty="0" err="1" smtClean="0"/>
              <a:t>T</a:t>
            </a:r>
            <a:r>
              <a:rPr lang="hu-HU" dirty="0" smtClean="0"/>
              <a:t>   I  M E  </a:t>
            </a:r>
            <a:r>
              <a:rPr lang="hu-HU" b="1" dirty="0" smtClean="0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9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09336" y="564850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9747" y="2503581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 H  I  S  I  </a:t>
            </a:r>
            <a:r>
              <a:rPr lang="hu-HU" dirty="0" smtClean="0">
                <a:solidFill>
                  <a:schemeClr val="tx2"/>
                </a:solidFill>
              </a:rPr>
              <a:t>S</a:t>
            </a:r>
            <a:r>
              <a:rPr lang="hu-HU" dirty="0" smtClean="0"/>
              <a:t>  T  H  E  F  I  </a:t>
            </a:r>
            <a:r>
              <a:rPr lang="hu-HU" dirty="0" smtClean="0">
                <a:solidFill>
                  <a:schemeClr val="tx2"/>
                </a:solidFill>
              </a:rPr>
              <a:t>R</a:t>
            </a:r>
            <a:r>
              <a:rPr lang="hu-HU" dirty="0" smtClean="0"/>
              <a:t>  S  T  </a:t>
            </a:r>
            <a:r>
              <a:rPr lang="hu-HU" dirty="0" err="1" smtClean="0"/>
              <a:t>T</a:t>
            </a:r>
            <a:r>
              <a:rPr lang="hu-HU" dirty="0" smtClean="0"/>
              <a:t>  I  M  </a:t>
            </a:r>
            <a:r>
              <a:rPr lang="hu-HU" dirty="0" smtClean="0">
                <a:solidFill>
                  <a:schemeClr val="tx2"/>
                </a:solidFill>
              </a:rPr>
              <a:t>E</a:t>
            </a:r>
            <a:r>
              <a:rPr lang="hu-HU" dirty="0" smtClean="0"/>
              <a:t>  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9746" y="292487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                                                T  </a:t>
            </a:r>
            <a:r>
              <a:rPr lang="hu-HU" dirty="0" err="1" smtClean="0"/>
              <a:t>T</a:t>
            </a:r>
            <a:r>
              <a:rPr lang="hu-HU" dirty="0" smtClean="0"/>
              <a:t>   I  M E  </a:t>
            </a:r>
            <a:r>
              <a:rPr lang="hu-HU" dirty="0" smtClean="0">
                <a:solidFill>
                  <a:schemeClr val="tx2"/>
                </a:solidFill>
              </a:rPr>
              <a:t>I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9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09336" y="564850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9747" y="2503581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 H  I  S  I  </a:t>
            </a:r>
            <a:r>
              <a:rPr lang="hu-HU" dirty="0" smtClean="0">
                <a:solidFill>
                  <a:schemeClr val="tx2"/>
                </a:solidFill>
              </a:rPr>
              <a:t>S</a:t>
            </a:r>
            <a:r>
              <a:rPr lang="hu-HU" dirty="0" smtClean="0"/>
              <a:t>  T  H  E  F  I  </a:t>
            </a:r>
            <a:r>
              <a:rPr lang="hu-HU" dirty="0" smtClean="0">
                <a:solidFill>
                  <a:schemeClr val="tx2"/>
                </a:solidFill>
              </a:rPr>
              <a:t>R</a:t>
            </a:r>
            <a:r>
              <a:rPr lang="hu-HU" dirty="0" smtClean="0"/>
              <a:t>  S  T  </a:t>
            </a:r>
            <a:r>
              <a:rPr lang="hu-HU" dirty="0" err="1" smtClean="0"/>
              <a:t>T</a:t>
            </a:r>
            <a:r>
              <a:rPr lang="hu-HU" dirty="0" smtClean="0"/>
              <a:t>  I  M  </a:t>
            </a:r>
            <a:r>
              <a:rPr lang="hu-HU" dirty="0" smtClean="0">
                <a:solidFill>
                  <a:schemeClr val="tx2"/>
                </a:solidFill>
              </a:rPr>
              <a:t>E</a:t>
            </a:r>
            <a:r>
              <a:rPr lang="hu-HU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I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9746" y="292487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                                                T  </a:t>
            </a:r>
            <a:r>
              <a:rPr lang="hu-HU" dirty="0" err="1" smtClean="0"/>
              <a:t>T</a:t>
            </a:r>
            <a:r>
              <a:rPr lang="hu-HU" dirty="0" smtClean="0"/>
              <a:t>   I  M E  </a:t>
            </a:r>
            <a:r>
              <a:rPr lang="hu-HU" b="1" dirty="0" smtClean="0">
                <a:solidFill>
                  <a:srgbClr val="00B050"/>
                </a:solidFill>
              </a:rPr>
              <a:t>I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09336" y="564850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9747" y="2503581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 H  I  S  I  </a:t>
            </a:r>
            <a:r>
              <a:rPr lang="hu-HU" dirty="0" smtClean="0">
                <a:solidFill>
                  <a:schemeClr val="tx2"/>
                </a:solidFill>
              </a:rPr>
              <a:t>S</a:t>
            </a:r>
            <a:r>
              <a:rPr lang="hu-HU" dirty="0" smtClean="0"/>
              <a:t>  T  H  E  F  I  </a:t>
            </a:r>
            <a:r>
              <a:rPr lang="hu-HU" dirty="0" smtClean="0">
                <a:solidFill>
                  <a:schemeClr val="tx2"/>
                </a:solidFill>
              </a:rPr>
              <a:t>R</a:t>
            </a:r>
            <a:r>
              <a:rPr lang="hu-HU" dirty="0" smtClean="0"/>
              <a:t>  S  T  </a:t>
            </a:r>
            <a:r>
              <a:rPr lang="hu-HU" dirty="0" err="1" smtClean="0"/>
              <a:t>T</a:t>
            </a:r>
            <a:r>
              <a:rPr lang="hu-HU" dirty="0" smtClean="0"/>
              <a:t>  I  M  </a:t>
            </a:r>
            <a:r>
              <a:rPr lang="hu-HU" b="1" dirty="0" smtClean="0">
                <a:solidFill>
                  <a:srgbClr val="00B050"/>
                </a:solidFill>
              </a:rPr>
              <a:t>E</a:t>
            </a:r>
            <a:r>
              <a:rPr lang="hu-HU" b="1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I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9746" y="292487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                                                T  </a:t>
            </a:r>
            <a:r>
              <a:rPr lang="hu-HU" dirty="0" err="1" smtClean="0"/>
              <a:t>T</a:t>
            </a:r>
            <a:r>
              <a:rPr lang="hu-HU" dirty="0" smtClean="0"/>
              <a:t>   I  M </a:t>
            </a:r>
            <a:r>
              <a:rPr lang="hu-HU" b="1" dirty="0" smtClean="0">
                <a:solidFill>
                  <a:srgbClr val="00B050"/>
                </a:solidFill>
              </a:rPr>
              <a:t>E</a:t>
            </a:r>
            <a:r>
              <a:rPr lang="hu-HU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I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09336" y="564850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9747" y="2503581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 H  I  S  I  </a:t>
            </a:r>
            <a:r>
              <a:rPr lang="hu-HU" dirty="0" smtClean="0">
                <a:solidFill>
                  <a:schemeClr val="tx2"/>
                </a:solidFill>
              </a:rPr>
              <a:t>S</a:t>
            </a:r>
            <a:r>
              <a:rPr lang="hu-HU" dirty="0" smtClean="0"/>
              <a:t>  T  H  E  F  I  </a:t>
            </a:r>
            <a:r>
              <a:rPr lang="hu-HU" dirty="0" smtClean="0">
                <a:solidFill>
                  <a:schemeClr val="tx2"/>
                </a:solidFill>
              </a:rPr>
              <a:t>R</a:t>
            </a:r>
            <a:r>
              <a:rPr lang="hu-HU" dirty="0" smtClean="0"/>
              <a:t>  S  T  </a:t>
            </a:r>
            <a:r>
              <a:rPr lang="hu-HU" dirty="0" err="1" smtClean="0"/>
              <a:t>T</a:t>
            </a:r>
            <a:r>
              <a:rPr lang="hu-HU" dirty="0" smtClean="0"/>
              <a:t>  I  </a:t>
            </a:r>
            <a:r>
              <a:rPr lang="hu-HU" b="1" dirty="0" smtClean="0">
                <a:solidFill>
                  <a:srgbClr val="00B050"/>
                </a:solidFill>
              </a:rPr>
              <a:t>M</a:t>
            </a:r>
            <a:r>
              <a:rPr lang="hu-HU" b="1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E</a:t>
            </a:r>
            <a:r>
              <a:rPr lang="hu-HU" b="1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I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9746" y="292487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                                                T  </a:t>
            </a:r>
            <a:r>
              <a:rPr lang="hu-HU" dirty="0" err="1" smtClean="0"/>
              <a:t>T</a:t>
            </a:r>
            <a:r>
              <a:rPr lang="hu-HU" dirty="0" smtClean="0"/>
              <a:t>   I  </a:t>
            </a:r>
            <a:r>
              <a:rPr lang="hu-HU" b="1" dirty="0" smtClean="0">
                <a:solidFill>
                  <a:srgbClr val="00B050"/>
                </a:solidFill>
              </a:rPr>
              <a:t>M</a:t>
            </a:r>
            <a:r>
              <a:rPr lang="hu-HU" b="1" dirty="0" smtClean="0"/>
              <a:t> </a:t>
            </a:r>
            <a:r>
              <a:rPr lang="hu-HU" b="1" dirty="0" smtClean="0">
                <a:solidFill>
                  <a:srgbClr val="00B050"/>
                </a:solidFill>
              </a:rPr>
              <a:t>E</a:t>
            </a:r>
            <a:r>
              <a:rPr lang="hu-HU" b="1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I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09336" y="564850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9747" y="2503581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 H  I  S  I  </a:t>
            </a:r>
            <a:r>
              <a:rPr lang="hu-HU" dirty="0" smtClean="0">
                <a:solidFill>
                  <a:schemeClr val="tx2"/>
                </a:solidFill>
              </a:rPr>
              <a:t>S</a:t>
            </a:r>
            <a:r>
              <a:rPr lang="hu-HU" dirty="0" smtClean="0"/>
              <a:t>  T  H  E  F  I  </a:t>
            </a:r>
            <a:r>
              <a:rPr lang="hu-HU" dirty="0" smtClean="0">
                <a:solidFill>
                  <a:schemeClr val="tx2"/>
                </a:solidFill>
              </a:rPr>
              <a:t>R</a:t>
            </a:r>
            <a:r>
              <a:rPr lang="hu-HU" dirty="0" smtClean="0"/>
              <a:t>  S  T  </a:t>
            </a:r>
            <a:r>
              <a:rPr lang="hu-HU" dirty="0" err="1" smtClean="0"/>
              <a:t>T</a:t>
            </a:r>
            <a:r>
              <a:rPr lang="hu-HU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I</a:t>
            </a:r>
            <a:r>
              <a:rPr lang="hu-HU" b="1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M</a:t>
            </a:r>
            <a:r>
              <a:rPr lang="hu-HU" b="1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E</a:t>
            </a:r>
            <a:r>
              <a:rPr lang="hu-HU" b="1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I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9746" y="292487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                                                T  </a:t>
            </a:r>
            <a:r>
              <a:rPr lang="hu-HU" dirty="0" err="1" smtClean="0"/>
              <a:t>T</a:t>
            </a:r>
            <a:r>
              <a:rPr lang="hu-HU" dirty="0" smtClean="0"/>
              <a:t>   </a:t>
            </a:r>
            <a:r>
              <a:rPr lang="hu-HU" b="1" dirty="0" smtClean="0">
                <a:solidFill>
                  <a:srgbClr val="00B050"/>
                </a:solidFill>
              </a:rPr>
              <a:t>I</a:t>
            </a:r>
            <a:r>
              <a:rPr lang="hu-HU" b="1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M</a:t>
            </a:r>
            <a:r>
              <a:rPr lang="hu-HU" b="1" dirty="0" smtClean="0"/>
              <a:t> </a:t>
            </a:r>
            <a:r>
              <a:rPr lang="hu-HU" b="1" dirty="0" smtClean="0">
                <a:solidFill>
                  <a:srgbClr val="00B050"/>
                </a:solidFill>
              </a:rPr>
              <a:t>E</a:t>
            </a:r>
            <a:r>
              <a:rPr lang="hu-HU" b="1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I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62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09336" y="564850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9747" y="2503581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 H  I  S  I  </a:t>
            </a:r>
            <a:r>
              <a:rPr lang="hu-HU" dirty="0" smtClean="0">
                <a:solidFill>
                  <a:schemeClr val="tx2"/>
                </a:solidFill>
              </a:rPr>
              <a:t>S</a:t>
            </a:r>
            <a:r>
              <a:rPr lang="hu-HU" dirty="0" smtClean="0"/>
              <a:t>  T  H  E  F  I  </a:t>
            </a:r>
            <a:r>
              <a:rPr lang="hu-HU" dirty="0" smtClean="0">
                <a:solidFill>
                  <a:schemeClr val="tx2"/>
                </a:solidFill>
              </a:rPr>
              <a:t>R</a:t>
            </a:r>
            <a:r>
              <a:rPr lang="hu-HU" dirty="0" smtClean="0"/>
              <a:t>  S  T  </a:t>
            </a:r>
            <a:r>
              <a:rPr lang="hu-HU" b="1" dirty="0" err="1" smtClean="0">
                <a:solidFill>
                  <a:srgbClr val="00B050"/>
                </a:solidFill>
              </a:rPr>
              <a:t>T</a:t>
            </a:r>
            <a:r>
              <a:rPr lang="hu-HU" b="1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I</a:t>
            </a:r>
            <a:r>
              <a:rPr lang="hu-HU" b="1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M</a:t>
            </a:r>
            <a:r>
              <a:rPr lang="hu-HU" b="1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E</a:t>
            </a:r>
            <a:r>
              <a:rPr lang="hu-HU" b="1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I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9746" y="292487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                                                T  </a:t>
            </a:r>
            <a:r>
              <a:rPr lang="hu-HU" b="1" dirty="0" err="1" smtClean="0">
                <a:solidFill>
                  <a:srgbClr val="00B050"/>
                </a:solidFill>
              </a:rPr>
              <a:t>T</a:t>
            </a:r>
            <a:r>
              <a:rPr lang="hu-HU" b="1" dirty="0" smtClean="0"/>
              <a:t>   </a:t>
            </a:r>
            <a:r>
              <a:rPr lang="hu-HU" b="1" dirty="0" smtClean="0">
                <a:solidFill>
                  <a:srgbClr val="00B050"/>
                </a:solidFill>
              </a:rPr>
              <a:t>I</a:t>
            </a:r>
            <a:r>
              <a:rPr lang="hu-HU" b="1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M</a:t>
            </a:r>
            <a:r>
              <a:rPr lang="hu-HU" b="1" dirty="0" smtClean="0"/>
              <a:t> </a:t>
            </a:r>
            <a:r>
              <a:rPr lang="hu-HU" b="1" dirty="0" smtClean="0">
                <a:solidFill>
                  <a:srgbClr val="00B050"/>
                </a:solidFill>
              </a:rPr>
              <a:t>E</a:t>
            </a:r>
            <a:r>
              <a:rPr lang="hu-HU" b="1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I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09336" y="564850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9747" y="2503581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 H  I  S  I  </a:t>
            </a:r>
            <a:r>
              <a:rPr lang="hu-HU" dirty="0" smtClean="0">
                <a:solidFill>
                  <a:schemeClr val="tx2"/>
                </a:solidFill>
              </a:rPr>
              <a:t>S</a:t>
            </a:r>
            <a:r>
              <a:rPr lang="hu-HU" dirty="0" smtClean="0"/>
              <a:t>  T  H  E  F  I  </a:t>
            </a:r>
            <a:r>
              <a:rPr lang="hu-HU" dirty="0" smtClean="0">
                <a:solidFill>
                  <a:schemeClr val="tx2"/>
                </a:solidFill>
              </a:rPr>
              <a:t>R</a:t>
            </a:r>
            <a:r>
              <a:rPr lang="hu-HU" dirty="0" smtClean="0"/>
              <a:t>  S  </a:t>
            </a:r>
            <a:r>
              <a:rPr lang="hu-HU" b="1" dirty="0" smtClean="0">
                <a:solidFill>
                  <a:srgbClr val="00B050"/>
                </a:solidFill>
              </a:rPr>
              <a:t>T</a:t>
            </a:r>
            <a:r>
              <a:rPr lang="hu-HU" b="1" dirty="0" smtClean="0"/>
              <a:t>  </a:t>
            </a:r>
            <a:r>
              <a:rPr lang="hu-HU" b="1" dirty="0" err="1" smtClean="0">
                <a:solidFill>
                  <a:srgbClr val="00B050"/>
                </a:solidFill>
              </a:rPr>
              <a:t>T</a:t>
            </a:r>
            <a:r>
              <a:rPr lang="hu-HU" b="1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I</a:t>
            </a:r>
            <a:r>
              <a:rPr lang="hu-HU" b="1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M</a:t>
            </a:r>
            <a:r>
              <a:rPr lang="hu-HU" b="1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E</a:t>
            </a:r>
            <a:r>
              <a:rPr lang="hu-HU" b="1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I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9746" y="292487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                                                </a:t>
            </a:r>
            <a:r>
              <a:rPr lang="hu-HU" b="1" dirty="0" smtClean="0">
                <a:solidFill>
                  <a:srgbClr val="00B050"/>
                </a:solidFill>
              </a:rPr>
              <a:t>T</a:t>
            </a:r>
            <a:r>
              <a:rPr lang="hu-HU" b="1" dirty="0" smtClean="0"/>
              <a:t>  </a:t>
            </a:r>
            <a:r>
              <a:rPr lang="hu-HU" b="1" dirty="0" err="1" smtClean="0">
                <a:solidFill>
                  <a:srgbClr val="00B050"/>
                </a:solidFill>
              </a:rPr>
              <a:t>T</a:t>
            </a:r>
            <a:r>
              <a:rPr lang="hu-HU" b="1" dirty="0" smtClean="0"/>
              <a:t>   </a:t>
            </a:r>
            <a:r>
              <a:rPr lang="hu-HU" b="1" dirty="0" smtClean="0">
                <a:solidFill>
                  <a:srgbClr val="00B050"/>
                </a:solidFill>
              </a:rPr>
              <a:t>I</a:t>
            </a:r>
            <a:r>
              <a:rPr lang="hu-HU" b="1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M</a:t>
            </a:r>
            <a:r>
              <a:rPr lang="hu-HU" b="1" dirty="0" smtClean="0"/>
              <a:t> </a:t>
            </a:r>
            <a:r>
              <a:rPr lang="hu-HU" b="1" dirty="0" smtClean="0">
                <a:solidFill>
                  <a:srgbClr val="00B050"/>
                </a:solidFill>
              </a:rPr>
              <a:t>E</a:t>
            </a:r>
            <a:r>
              <a:rPr lang="hu-HU" b="1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I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6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58344" y="1725769"/>
            <a:ext cx="92512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void precomputeShifts()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int lengthOfPattern = this.pattern.length();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for (int index = 0; index &lt; lengthOfPattern; index++)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char actualCharacter = this.pattern.charAt(index);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maxShift = Math.max(1, lengthOfPattern - index - 1);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this.mismatchShiftsTable.put(actualCharacter, maxShift);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Boyer-Moore</a:t>
            </a:r>
            <a:r>
              <a:rPr lang="hu-HU" dirty="0"/>
              <a:t> </a:t>
            </a:r>
            <a:r>
              <a:rPr lang="hu-HU" dirty="0" err="1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construct</a:t>
            </a:r>
            <a:r>
              <a:rPr lang="hu-HU" dirty="0" smtClean="0"/>
              <a:t> a „</a:t>
            </a:r>
            <a:r>
              <a:rPr lang="hu-HU" dirty="0" err="1" smtClean="0"/>
              <a:t>bad</a:t>
            </a:r>
            <a:r>
              <a:rPr lang="hu-HU" dirty="0" smtClean="0"/>
              <a:t> </a:t>
            </a:r>
            <a:r>
              <a:rPr lang="hu-HU" dirty="0" err="1" smtClean="0"/>
              <a:t>match</a:t>
            </a:r>
            <a:r>
              <a:rPr lang="hu-HU" dirty="0" smtClean="0"/>
              <a:t> </a:t>
            </a:r>
            <a:r>
              <a:rPr lang="hu-HU" dirty="0" err="1" smtClean="0"/>
              <a:t>table</a:t>
            </a:r>
            <a:r>
              <a:rPr lang="hu-HU" dirty="0" smtClean="0"/>
              <a:t>”: </a:t>
            </a:r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preprocessing</a:t>
            </a:r>
            <a:r>
              <a:rPr lang="hu-HU" dirty="0" smtClean="0"/>
              <a:t> </a:t>
            </a:r>
            <a:r>
              <a:rPr lang="hu-HU" dirty="0" err="1" smtClean="0"/>
              <a:t>stage</a:t>
            </a:r>
            <a:endParaRPr lang="hu-HU" dirty="0" smtClean="0"/>
          </a:p>
          <a:p>
            <a:r>
              <a:rPr lang="hu-HU" dirty="0" smtClean="0"/>
              <a:t>This table never has elements smaller than </a:t>
            </a:r>
            <a:r>
              <a:rPr lang="hu-HU" dirty="0" smtClean="0"/>
              <a:t>1</a:t>
            </a:r>
          </a:p>
          <a:p>
            <a:r>
              <a:rPr lang="hu-HU" dirty="0" smtClean="0"/>
              <a:t>Keep </a:t>
            </a:r>
            <a:r>
              <a:rPr lang="hu-HU" dirty="0" smtClean="0"/>
              <a:t>comparing the pattern to the text starting from the rightmost character in the pattern</a:t>
            </a:r>
          </a:p>
          <a:p>
            <a:r>
              <a:rPr lang="hu-HU" dirty="0" smtClean="0"/>
              <a:t>When mismatch occurs we have to shift the pattern to the right corresponding to the value in the „bad match table</a:t>
            </a:r>
            <a:r>
              <a:rPr lang="hu-HU" dirty="0" smtClean="0"/>
              <a:t>”</a:t>
            </a:r>
          </a:p>
          <a:p>
            <a:r>
              <a:rPr lang="hu-HU" b="1" dirty="0"/>
              <a:t>WHY?</a:t>
            </a:r>
          </a:p>
          <a:p>
            <a:r>
              <a:rPr lang="hu-HU" dirty="0" smtClean="0"/>
              <a:t>Because we can skip several characters unlike brute-force search </a:t>
            </a:r>
            <a:r>
              <a:rPr lang="hu-HU" dirty="0" smtClean="0">
                <a:sym typeface="Wingdings" panose="05000000000000000000" pitchFamily="2" charset="2"/>
              </a:rPr>
              <a:t> the algorithm will be faster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58344" y="1725769"/>
            <a:ext cx="92512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void precomputeShifts()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lengthOfPattern = this.pattern.length();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for (int index = 0; index &lt; lengthOfPattern; index++)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char actualCharacter = this.pattern.charAt(index);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maxShift = Math.max(1, lengthOfPattern - index - 1);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this.mismatchShiftsTable.put(actualCharacter, maxShift);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8806" y="5254580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calculate the length of the pattern in advance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47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58344" y="1725769"/>
            <a:ext cx="92512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void precomputeShifts()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int lengthOfPattern = this.pattern.length();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(int index = 0; index &lt; lengthOfPattern; index++) {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char actualCharacter = this.pattern.charAt(index);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int maxShift = Math.max(1, lengthOfPattern - index - 1);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this.mismatchShiftsTable.put(actualCharacter, maxShift);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}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8806" y="5254580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every character in the pattern and keep building up</a:t>
            </a:r>
          </a:p>
          <a:p>
            <a:r>
              <a:rPr lang="hu-HU" dirty="0"/>
              <a:t>t</a:t>
            </a:r>
            <a:r>
              <a:rPr lang="hu-HU" dirty="0" smtClean="0"/>
              <a:t>he „bad match table” as a hashtable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69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63640" y="1300766"/>
            <a:ext cx="1158522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for (int i = 0; i &lt;= lengthOfText - lengthOfPattern; i += numOfSkips)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numOfSkips </a:t>
            </a:r>
            <a:r>
              <a:rPr lang="hu-HU" b="1" dirty="0">
                <a:solidFill>
                  <a:srgbClr val="FFFF00"/>
                </a:solidFill>
              </a:rPr>
              <a:t>= 0;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for </a:t>
            </a:r>
            <a:r>
              <a:rPr lang="hu-HU" b="1" dirty="0">
                <a:solidFill>
                  <a:srgbClr val="FFFF00"/>
                </a:solidFill>
              </a:rPr>
              <a:t>(int j = lengthOfPattern - 1; j &gt;= 0; j--)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(pattern.charAt(j) != text.charAt(i + j))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		if ( this.mismatchShiftsTable.get(pattern.charAt(j)) != null 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numOfSkips = this.mismatchShiftsTable.get(pattern.charAt(j));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 else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numOfSkips = lengthOfPattern;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if </a:t>
            </a:r>
            <a:r>
              <a:rPr lang="hu-HU" b="1" dirty="0">
                <a:solidFill>
                  <a:srgbClr val="FFFF00"/>
                </a:solidFill>
              </a:rPr>
              <a:t>(numOfSkips == 0) return i;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0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63640" y="1300766"/>
            <a:ext cx="1158522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(int i = 0; i &lt;= lengthOfText - lengthOfPattern; i += numOfSkips)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numOfSkips </a:t>
            </a:r>
            <a:r>
              <a:rPr lang="hu-HU" b="1" dirty="0">
                <a:solidFill>
                  <a:srgbClr val="FFFF00"/>
                </a:solidFill>
              </a:rPr>
              <a:t>= 0;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for </a:t>
            </a:r>
            <a:r>
              <a:rPr lang="hu-HU" b="1" dirty="0">
                <a:solidFill>
                  <a:srgbClr val="FFFF00"/>
                </a:solidFill>
              </a:rPr>
              <a:t>(int j = lengthOfPattern - 1; j &gt;= 0; j--)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(pattern.charAt(j) != text.charAt(i + j))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		if ( this.mismatchShiftsTable.get(pattern.charAt(j)) != null 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numOfSkips = this.mismatchShiftsTable.get(pattern.charAt(j));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 else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numOfSkips = lengthOfPattern;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</a:t>
            </a:r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if </a:t>
            </a:r>
            <a:r>
              <a:rPr lang="hu-HU" b="1" dirty="0">
                <a:solidFill>
                  <a:srgbClr val="FFFF00"/>
                </a:solidFill>
              </a:rPr>
              <a:t>(numOfSkips == 0) return i;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2162" y="5295174"/>
            <a:ext cx="5237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Its very important that we increment the loop</a:t>
            </a:r>
          </a:p>
          <a:p>
            <a:r>
              <a:rPr lang="hu-HU" dirty="0"/>
              <a:t>i</a:t>
            </a:r>
            <a:r>
              <a:rPr lang="hu-HU" dirty="0" smtClean="0"/>
              <a:t>ndex accoding to the „bad match table”</a:t>
            </a:r>
          </a:p>
          <a:p>
            <a:r>
              <a:rPr lang="hu-HU" dirty="0"/>
              <a:t>v</a:t>
            </a:r>
            <a:r>
              <a:rPr lang="hu-HU" dirty="0" smtClean="0"/>
              <a:t>alues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10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63640" y="1300766"/>
            <a:ext cx="1158522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for (int i = 0; i &lt;= lengthOfText - lengthOfPattern; i += numOfSkips)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numOfSkips </a:t>
            </a:r>
            <a:r>
              <a:rPr lang="hu-HU" b="1" dirty="0">
                <a:solidFill>
                  <a:srgbClr val="FFFF00"/>
                </a:solidFill>
              </a:rPr>
              <a:t>= 0;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(int j = lengthOfPattern - 1; j &gt;= 0; j--)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(pattern.charAt(j) != text.charAt(i + j))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		if ( this.mismatchShiftsTable.get(pattern.charAt(j)) != null 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numOfSkips = this.mismatchShiftsTable.get(pattern.charAt(j));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 else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numOfSkips = lengthOfPattern;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if </a:t>
            </a:r>
            <a:r>
              <a:rPr lang="hu-HU" b="1" dirty="0">
                <a:solidFill>
                  <a:srgbClr val="FFFF00"/>
                </a:solidFill>
              </a:rPr>
              <a:t>(numOfSkips == 0) return i;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2162" y="5295174"/>
            <a:ext cx="5472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iterate through the pattern in reverse order,</a:t>
            </a:r>
          </a:p>
          <a:p>
            <a:r>
              <a:rPr lang="hu-HU" dirty="0"/>
              <a:t>s</a:t>
            </a:r>
            <a:r>
              <a:rPr lang="hu-HU" dirty="0" smtClean="0"/>
              <a:t>o we start at the rightmost character!!!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04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63640" y="1300766"/>
            <a:ext cx="1158522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for (int i = 0; i &lt;= lengthOfText - lengthOfPattern; i += numOfSkips)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numOfSkips </a:t>
            </a:r>
            <a:r>
              <a:rPr lang="hu-HU" b="1" dirty="0">
                <a:solidFill>
                  <a:srgbClr val="FFFF00"/>
                </a:solidFill>
              </a:rPr>
              <a:t>= 0;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for </a:t>
            </a:r>
            <a:r>
              <a:rPr lang="hu-HU" b="1" dirty="0">
                <a:solidFill>
                  <a:srgbClr val="FFFF00"/>
                </a:solidFill>
              </a:rPr>
              <a:t>(int j = lengthOfPattern - 1; j &gt;= 0; j--)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(pattern.charAt(j) != text.charAt(i + j))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if ( this.mismatchShiftsTable.get(pattern.charAt(j)) != null ) {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numOfSkips = this.mismatchShiftsTable.get(pattern.charAt(j));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break;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} else {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numOfSkips = lengthOfPattern;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break;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}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if </a:t>
            </a:r>
            <a:r>
              <a:rPr lang="hu-HU" b="1" dirty="0">
                <a:solidFill>
                  <a:srgbClr val="FFFF00"/>
                </a:solidFill>
              </a:rPr>
              <a:t>(numOfSkips == 0) return i;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6251" y="5127749"/>
            <a:ext cx="5583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there is a mismatch: we update the number of</a:t>
            </a:r>
          </a:p>
          <a:p>
            <a:r>
              <a:rPr lang="hu-HU" dirty="0"/>
              <a:t>s</a:t>
            </a:r>
            <a:r>
              <a:rPr lang="hu-HU" dirty="0" smtClean="0"/>
              <a:t>kips, we get it from the „bad match table” or if</a:t>
            </a:r>
          </a:p>
          <a:p>
            <a:r>
              <a:rPr lang="hu-HU" dirty="0"/>
              <a:t>i</a:t>
            </a:r>
            <a:r>
              <a:rPr lang="hu-HU" dirty="0" smtClean="0"/>
              <a:t>t is not in the table </a:t>
            </a:r>
            <a:r>
              <a:rPr lang="hu-HU" dirty="0" smtClean="0">
                <a:sym typeface="Wingdings" panose="05000000000000000000" pitchFamily="2" charset="2"/>
              </a:rPr>
              <a:t> we shift the pattern with</a:t>
            </a:r>
          </a:p>
          <a:p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he patternLength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05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Analysis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Turns</a:t>
            </a:r>
            <a:r>
              <a:rPr lang="hu-HU" dirty="0" smtClean="0"/>
              <a:t> out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efficient</a:t>
            </a:r>
            <a:r>
              <a:rPr lang="hu-HU" dirty="0" smtClean="0"/>
              <a:t> !!!</a:t>
            </a:r>
          </a:p>
          <a:p>
            <a:r>
              <a:rPr lang="hu-HU" dirty="0" err="1" smtClean="0"/>
              <a:t>Mismatched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heuristics</a:t>
            </a:r>
            <a:r>
              <a:rPr lang="hu-HU" dirty="0" smtClean="0"/>
              <a:t> </a:t>
            </a:r>
            <a:r>
              <a:rPr lang="hu-HU" dirty="0" err="1" smtClean="0"/>
              <a:t>takes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~ </a:t>
            </a:r>
            <a:r>
              <a:rPr lang="hu-HU" b="1" dirty="0" smtClean="0"/>
              <a:t>N / M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compares</a:t>
            </a:r>
            <a:r>
              <a:rPr lang="hu-HU" dirty="0" smtClean="0"/>
              <a:t>, </a:t>
            </a:r>
            <a:r>
              <a:rPr lang="hu-HU" dirty="0" err="1" smtClean="0"/>
              <a:t>where</a:t>
            </a:r>
            <a:r>
              <a:rPr lang="hu-HU" dirty="0" smtClean="0"/>
              <a:t> </a:t>
            </a:r>
            <a:r>
              <a:rPr lang="hu-HU" b="1" dirty="0" err="1" smtClean="0"/>
              <a:t>M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length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and </a:t>
            </a:r>
            <a:r>
              <a:rPr lang="hu-HU" b="1" dirty="0" smtClean="0"/>
              <a:t>N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length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text </a:t>
            </a:r>
          </a:p>
          <a:p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even</a:t>
            </a:r>
            <a:r>
              <a:rPr lang="hu-HU" dirty="0" smtClean="0"/>
              <a:t> </a:t>
            </a:r>
            <a:r>
              <a:rPr lang="hu-HU" dirty="0" err="1" smtClean="0"/>
              <a:t>linear</a:t>
            </a:r>
            <a:r>
              <a:rPr lang="hu-HU" dirty="0" smtClean="0"/>
              <a:t>: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is</a:t>
            </a:r>
            <a:r>
              <a:rPr lang="hu-HU" dirty="0" smtClean="0"/>
              <a:t> </a:t>
            </a:r>
            <a:r>
              <a:rPr lang="hu-HU" dirty="0" err="1" smtClean="0"/>
              <a:t>sublinear</a:t>
            </a:r>
            <a:endParaRPr lang="hu-HU" dirty="0" smtClean="0"/>
          </a:p>
          <a:p>
            <a:r>
              <a:rPr lang="hu-HU" dirty="0" smtClean="0"/>
              <a:t>So</a:t>
            </a:r>
            <a:r>
              <a:rPr lang="hu-HU" dirty="0"/>
              <a:t> </a:t>
            </a:r>
            <a:r>
              <a:rPr lang="hu-HU" dirty="0" smtClean="0"/>
              <a:t>the longer the pattern 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the </a:t>
            </a:r>
            <a:r>
              <a:rPr lang="hu-HU" dirty="0" smtClean="0"/>
              <a:t>faster the algorithm become</a:t>
            </a:r>
          </a:p>
          <a:p>
            <a:r>
              <a:rPr lang="hu-HU" dirty="0" smtClean="0"/>
              <a:t>BUT </a:t>
            </a:r>
            <a:r>
              <a:rPr lang="hu-HU" dirty="0" err="1" smtClean="0"/>
              <a:t>worst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</a:t>
            </a:r>
            <a:r>
              <a:rPr lang="hu-HU" dirty="0" err="1" smtClean="0"/>
              <a:t>scenario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bas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brute</a:t>
            </a:r>
            <a:r>
              <a:rPr lang="hu-HU" dirty="0" smtClean="0"/>
              <a:t> </a:t>
            </a:r>
            <a:r>
              <a:rPr lang="hu-HU" dirty="0" err="1" smtClean="0"/>
              <a:t>force</a:t>
            </a:r>
            <a:r>
              <a:rPr lang="hu-HU" dirty="0" smtClean="0"/>
              <a:t> </a:t>
            </a:r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is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b="1" dirty="0" smtClean="0"/>
              <a:t>CDDDDDD</a:t>
            </a:r>
            <a:r>
              <a:rPr lang="hu-HU" dirty="0" smtClean="0"/>
              <a:t> and text is </a:t>
            </a:r>
            <a:r>
              <a:rPr lang="hu-HU" b="1" dirty="0" smtClean="0"/>
              <a:t>DDDDDDDDDDD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„</a:t>
            </a:r>
            <a:r>
              <a:rPr lang="hu-HU" dirty="0" err="1" smtClean="0"/>
              <a:t>bad</a:t>
            </a:r>
            <a:r>
              <a:rPr lang="hu-HU" dirty="0" smtClean="0"/>
              <a:t> </a:t>
            </a:r>
            <a:r>
              <a:rPr lang="hu-HU" dirty="0" err="1" smtClean="0"/>
              <a:t>match</a:t>
            </a:r>
            <a:r>
              <a:rPr lang="hu-HU" dirty="0" smtClean="0"/>
              <a:t> </a:t>
            </a:r>
            <a:r>
              <a:rPr lang="hu-HU" dirty="0" err="1" smtClean="0"/>
              <a:t>table</a:t>
            </a:r>
            <a:r>
              <a:rPr lang="hu-HU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Make a table of the </a:t>
            </a:r>
            <a:r>
              <a:rPr lang="hu-HU" dirty="0" smtClean="0"/>
              <a:t>characters</a:t>
            </a:r>
          </a:p>
          <a:p>
            <a:r>
              <a:rPr lang="hu-HU" dirty="0"/>
              <a:t>M</a:t>
            </a:r>
            <a:r>
              <a:rPr lang="hu-HU" dirty="0" smtClean="0"/>
              <a:t>ake </a:t>
            </a:r>
            <a:r>
              <a:rPr lang="hu-HU" dirty="0" smtClean="0"/>
              <a:t>sure the table does not contains repetitive characters </a:t>
            </a:r>
            <a:r>
              <a:rPr lang="hu-HU" dirty="0"/>
              <a:t> </a:t>
            </a:r>
            <a:r>
              <a:rPr lang="hu-HU" dirty="0" smtClean="0"/>
              <a:t>// </a:t>
            </a:r>
            <a:r>
              <a:rPr lang="hu-HU" dirty="0" smtClean="0"/>
              <a:t>if </a:t>
            </a:r>
            <a:r>
              <a:rPr lang="hu-HU" dirty="0" smtClean="0"/>
              <a:t>there is several </a:t>
            </a:r>
            <a:r>
              <a:rPr lang="hu-HU" b="1" dirty="0" smtClean="0"/>
              <a:t>a</a:t>
            </a:r>
            <a:r>
              <a:rPr lang="hu-HU" dirty="0" smtClean="0"/>
              <a:t> </a:t>
            </a:r>
            <a:r>
              <a:rPr lang="hu-HU" dirty="0" smtClean="0"/>
              <a:t>letters in the pattern, the bad table only contains one </a:t>
            </a:r>
            <a:r>
              <a:rPr lang="hu-HU" b="1" dirty="0" smtClean="0"/>
              <a:t>a</a:t>
            </a:r>
            <a:r>
              <a:rPr lang="hu-HU" dirty="0" smtClean="0"/>
              <a:t> </a:t>
            </a:r>
            <a:r>
              <a:rPr lang="hu-HU" dirty="0" smtClean="0"/>
              <a:t>letter 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Max(1,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lengthOfPattern-actualIndex-1)</a:t>
            </a:r>
            <a:r>
              <a:rPr lang="hu-HU" dirty="0" smtClean="0"/>
              <a:t> //    this is the formula we use</a:t>
            </a:r>
            <a:endParaRPr lang="hu-HU" dirty="0" smtClean="0"/>
          </a:p>
          <a:p>
            <a:r>
              <a:rPr lang="hu-HU" dirty="0" smtClean="0"/>
              <a:t>We iterate over the pattern and compute the values to the bad match </a:t>
            </a:r>
            <a:r>
              <a:rPr lang="hu-HU" dirty="0" smtClean="0"/>
              <a:t>table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we </a:t>
            </a:r>
            <a:r>
              <a:rPr lang="hu-HU" dirty="0" smtClean="0"/>
              <a:t>keep updating the old values for the same </a:t>
            </a:r>
            <a:r>
              <a:rPr lang="hu-HU" dirty="0" smtClean="0"/>
              <a:t>characters </a:t>
            </a:r>
            <a:r>
              <a:rPr lang="hu-HU" dirty="0" smtClean="0"/>
              <a:t>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„</a:t>
            </a:r>
            <a:r>
              <a:rPr lang="hu-HU" dirty="0" err="1" smtClean="0"/>
              <a:t>Bad</a:t>
            </a:r>
            <a:r>
              <a:rPr lang="hu-HU" dirty="0" smtClean="0"/>
              <a:t> </a:t>
            </a:r>
            <a:r>
              <a:rPr lang="hu-HU" dirty="0" err="1" smtClean="0"/>
              <a:t>match</a:t>
            </a:r>
            <a:r>
              <a:rPr lang="hu-HU" dirty="0" smtClean="0"/>
              <a:t> </a:t>
            </a:r>
            <a:r>
              <a:rPr lang="hu-HU" dirty="0" err="1" smtClean="0"/>
              <a:t>table</a:t>
            </a:r>
            <a:r>
              <a:rPr lang="hu-HU" dirty="0" smtClean="0"/>
              <a:t>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8596" y="134385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H I S I S T H E F I R S T </a:t>
            </a:r>
            <a:r>
              <a:rPr lang="hu-HU" dirty="0" err="1" smtClean="0"/>
              <a:t>T</a:t>
            </a:r>
            <a:r>
              <a:rPr lang="hu-HU" dirty="0" smtClean="0"/>
              <a:t> I M E 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8595" y="1765149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T </a:t>
            </a:r>
            <a:r>
              <a:rPr lang="hu-HU" dirty="0" err="1" smtClean="0"/>
              <a:t>T</a:t>
            </a:r>
            <a:r>
              <a:rPr lang="hu-HU" dirty="0" smtClean="0"/>
              <a:t> I M E 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8595" y="2981013"/>
            <a:ext cx="361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 </a:t>
            </a:r>
            <a:r>
              <a:rPr lang="hu-HU" dirty="0"/>
              <a:t> </a:t>
            </a:r>
            <a:r>
              <a:rPr lang="hu-HU" dirty="0" err="1" smtClean="0"/>
              <a:t>T</a:t>
            </a:r>
            <a:r>
              <a:rPr lang="hu-HU" dirty="0" smtClean="0"/>
              <a:t>  I   M E  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98595" y="3446912"/>
            <a:ext cx="361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0 1  2  3  4  5 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51465" y="4102382"/>
            <a:ext cx="64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lengthOfPattern</a:t>
            </a:r>
            <a:r>
              <a:rPr lang="hu-HU" dirty="0" smtClean="0"/>
              <a:t> = 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51464" y="2415714"/>
            <a:ext cx="83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Value</a:t>
            </a:r>
            <a:r>
              <a:rPr lang="hu-HU" dirty="0" smtClean="0"/>
              <a:t> = </a:t>
            </a:r>
            <a:r>
              <a:rPr lang="hu-HU" dirty="0" err="1" smtClean="0"/>
              <a:t>max</a:t>
            </a:r>
            <a:r>
              <a:rPr lang="hu-HU" dirty="0" smtClean="0"/>
              <a:t>( 1, </a:t>
            </a:r>
            <a:r>
              <a:rPr lang="hu-HU" dirty="0" err="1" smtClean="0"/>
              <a:t>lengthOfPattern</a:t>
            </a:r>
            <a:r>
              <a:rPr lang="hu-HU" dirty="0" smtClean="0"/>
              <a:t> – </a:t>
            </a:r>
            <a:r>
              <a:rPr lang="hu-HU" dirty="0" err="1" smtClean="0"/>
              <a:t>indexOfActualCharacter</a:t>
            </a:r>
            <a:r>
              <a:rPr lang="hu-HU" dirty="0" smtClean="0"/>
              <a:t> – </a:t>
            </a:r>
            <a:r>
              <a:rPr lang="hu-HU" dirty="0" err="1" smtClean="0"/>
              <a:t>1</a:t>
            </a:r>
            <a:r>
              <a:rPr lang="hu-HU" dirty="0" smtClean="0"/>
              <a:t> )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1619404" y="536972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dirty="0" smtClean="0"/>
              <a:t>„</a:t>
            </a:r>
            <a:r>
              <a:rPr lang="hu-HU" dirty="0" err="1" smtClean="0"/>
              <a:t>Bad</a:t>
            </a:r>
            <a:r>
              <a:rPr lang="hu-HU" dirty="0" smtClean="0"/>
              <a:t> </a:t>
            </a:r>
            <a:r>
              <a:rPr lang="hu-HU" dirty="0" err="1" smtClean="0"/>
              <a:t>match</a:t>
            </a:r>
            <a:r>
              <a:rPr lang="hu-HU" dirty="0" smtClean="0"/>
              <a:t> </a:t>
            </a:r>
            <a:r>
              <a:rPr lang="hu-HU" dirty="0" err="1" smtClean="0"/>
              <a:t>table</a:t>
            </a:r>
            <a:r>
              <a:rPr lang="hu-HU" dirty="0" smtClean="0"/>
              <a:t>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8596" y="134385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H I S I S T H E F I R S T </a:t>
            </a:r>
            <a:r>
              <a:rPr lang="hu-HU" dirty="0" err="1" smtClean="0"/>
              <a:t>T</a:t>
            </a:r>
            <a:r>
              <a:rPr lang="hu-HU" dirty="0" smtClean="0"/>
              <a:t> I M E 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8595" y="1765149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T </a:t>
            </a:r>
            <a:r>
              <a:rPr lang="hu-HU" dirty="0" err="1" smtClean="0"/>
              <a:t>T</a:t>
            </a:r>
            <a:r>
              <a:rPr lang="hu-HU" dirty="0" smtClean="0"/>
              <a:t> I M E 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8595" y="2981013"/>
            <a:ext cx="361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T</a:t>
            </a:r>
            <a:r>
              <a:rPr lang="hu-HU" dirty="0" smtClean="0"/>
              <a:t> </a:t>
            </a:r>
            <a:r>
              <a:rPr lang="hu-HU" dirty="0"/>
              <a:t> </a:t>
            </a:r>
            <a:r>
              <a:rPr lang="hu-HU" dirty="0" err="1" smtClean="0"/>
              <a:t>T</a:t>
            </a:r>
            <a:r>
              <a:rPr lang="hu-HU" dirty="0" smtClean="0"/>
              <a:t>  I   M E  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98595" y="3446912"/>
            <a:ext cx="361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0 1  2  3  4  5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51465" y="4102382"/>
            <a:ext cx="64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lengthOfPattern</a:t>
            </a:r>
            <a:r>
              <a:rPr lang="hu-HU" dirty="0" smtClean="0"/>
              <a:t> = 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51464" y="2415714"/>
            <a:ext cx="83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Value</a:t>
            </a:r>
            <a:r>
              <a:rPr lang="hu-HU" dirty="0" smtClean="0"/>
              <a:t> = </a:t>
            </a:r>
            <a:r>
              <a:rPr lang="hu-HU" dirty="0" err="1" smtClean="0"/>
              <a:t>max</a:t>
            </a:r>
            <a:r>
              <a:rPr lang="hu-HU" dirty="0" smtClean="0"/>
              <a:t>( 1, </a:t>
            </a:r>
            <a:r>
              <a:rPr lang="hu-HU" dirty="0" err="1" smtClean="0"/>
              <a:t>lengthOfPattern</a:t>
            </a:r>
            <a:r>
              <a:rPr lang="hu-HU" dirty="0" smtClean="0"/>
              <a:t> – </a:t>
            </a:r>
            <a:r>
              <a:rPr lang="hu-HU" dirty="0" err="1" smtClean="0"/>
              <a:t>indexOfActualCharacter</a:t>
            </a:r>
            <a:r>
              <a:rPr lang="hu-HU" dirty="0" smtClean="0"/>
              <a:t> – </a:t>
            </a:r>
            <a:r>
              <a:rPr lang="hu-HU" dirty="0" err="1" smtClean="0"/>
              <a:t>1</a:t>
            </a:r>
            <a:r>
              <a:rPr lang="hu-HU" dirty="0" smtClean="0"/>
              <a:t> )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619404" y="536972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53631" y="6306607"/>
            <a:ext cx="64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Value</a:t>
            </a:r>
            <a:r>
              <a:rPr lang="hu-HU" dirty="0" smtClean="0"/>
              <a:t> = </a:t>
            </a:r>
            <a:r>
              <a:rPr lang="hu-HU" dirty="0" err="1" smtClean="0"/>
              <a:t>max</a:t>
            </a:r>
            <a:r>
              <a:rPr lang="hu-HU" dirty="0" smtClean="0"/>
              <a:t>( 1, 6-0-1 )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dirty="0" smtClean="0"/>
              <a:t>„</a:t>
            </a:r>
            <a:r>
              <a:rPr lang="hu-HU" dirty="0" err="1" smtClean="0"/>
              <a:t>Bad</a:t>
            </a:r>
            <a:r>
              <a:rPr lang="hu-HU" dirty="0" smtClean="0"/>
              <a:t> </a:t>
            </a:r>
            <a:r>
              <a:rPr lang="hu-HU" dirty="0" err="1" smtClean="0"/>
              <a:t>match</a:t>
            </a:r>
            <a:r>
              <a:rPr lang="hu-HU" dirty="0" smtClean="0"/>
              <a:t> </a:t>
            </a:r>
            <a:r>
              <a:rPr lang="hu-HU" dirty="0" err="1" smtClean="0"/>
              <a:t>table</a:t>
            </a:r>
            <a:r>
              <a:rPr lang="hu-HU" dirty="0" smtClean="0"/>
              <a:t>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8596" y="134385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H I S I S T H E F I R S T </a:t>
            </a:r>
            <a:r>
              <a:rPr lang="hu-HU" dirty="0" err="1" smtClean="0"/>
              <a:t>T</a:t>
            </a:r>
            <a:r>
              <a:rPr lang="hu-HU" dirty="0" smtClean="0"/>
              <a:t> I M E 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8595" y="1765149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T </a:t>
            </a:r>
            <a:r>
              <a:rPr lang="hu-HU" dirty="0" err="1" smtClean="0"/>
              <a:t>T</a:t>
            </a:r>
            <a:r>
              <a:rPr lang="hu-HU" dirty="0" smtClean="0"/>
              <a:t> I M E 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8595" y="2981013"/>
            <a:ext cx="361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T</a:t>
            </a:r>
            <a:r>
              <a:rPr lang="hu-HU" dirty="0" smtClean="0"/>
              <a:t> </a:t>
            </a:r>
            <a:r>
              <a:rPr lang="hu-HU" dirty="0"/>
              <a:t> </a:t>
            </a:r>
            <a:r>
              <a:rPr lang="hu-HU" b="1" dirty="0" err="1" smtClean="0">
                <a:solidFill>
                  <a:srgbClr val="00B050"/>
                </a:solidFill>
              </a:rPr>
              <a:t>T</a:t>
            </a:r>
            <a:r>
              <a:rPr lang="hu-HU" dirty="0" smtClean="0"/>
              <a:t>  I   M E  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98595" y="3446912"/>
            <a:ext cx="361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0 1  2  3  4  5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51465" y="4102382"/>
            <a:ext cx="64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lengthOfPattern</a:t>
            </a:r>
            <a:r>
              <a:rPr lang="hu-HU" dirty="0" smtClean="0"/>
              <a:t> = 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51464" y="2415714"/>
            <a:ext cx="83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Value</a:t>
            </a:r>
            <a:r>
              <a:rPr lang="hu-HU" dirty="0" smtClean="0"/>
              <a:t> = </a:t>
            </a:r>
            <a:r>
              <a:rPr lang="hu-HU" dirty="0" err="1" smtClean="0"/>
              <a:t>max</a:t>
            </a:r>
            <a:r>
              <a:rPr lang="hu-HU" dirty="0" smtClean="0"/>
              <a:t>( 1, </a:t>
            </a:r>
            <a:r>
              <a:rPr lang="hu-HU" dirty="0" err="1" smtClean="0"/>
              <a:t>lengthOfPattern</a:t>
            </a:r>
            <a:r>
              <a:rPr lang="hu-HU" dirty="0" smtClean="0"/>
              <a:t> – </a:t>
            </a:r>
            <a:r>
              <a:rPr lang="hu-HU" dirty="0" err="1" smtClean="0"/>
              <a:t>indexOfActualCharacter</a:t>
            </a:r>
            <a:r>
              <a:rPr lang="hu-HU" dirty="0" smtClean="0"/>
              <a:t> – </a:t>
            </a:r>
            <a:r>
              <a:rPr lang="hu-HU" dirty="0" err="1" smtClean="0"/>
              <a:t>1</a:t>
            </a:r>
            <a:r>
              <a:rPr lang="hu-HU" dirty="0" smtClean="0"/>
              <a:t> )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619404" y="536972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53631" y="6306607"/>
            <a:ext cx="64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Value</a:t>
            </a:r>
            <a:r>
              <a:rPr lang="hu-HU" dirty="0" smtClean="0"/>
              <a:t> = </a:t>
            </a:r>
            <a:r>
              <a:rPr lang="hu-HU" dirty="0" err="1" smtClean="0"/>
              <a:t>max</a:t>
            </a:r>
            <a:r>
              <a:rPr lang="hu-HU" dirty="0" smtClean="0"/>
              <a:t>( 1, 6-1-1 )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5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dirty="0" smtClean="0"/>
              <a:t>„</a:t>
            </a:r>
            <a:r>
              <a:rPr lang="hu-HU" dirty="0" err="1" smtClean="0"/>
              <a:t>Bad</a:t>
            </a:r>
            <a:r>
              <a:rPr lang="hu-HU" dirty="0" smtClean="0"/>
              <a:t> </a:t>
            </a:r>
            <a:r>
              <a:rPr lang="hu-HU" dirty="0" err="1" smtClean="0"/>
              <a:t>match</a:t>
            </a:r>
            <a:r>
              <a:rPr lang="hu-HU" dirty="0" smtClean="0"/>
              <a:t> </a:t>
            </a:r>
            <a:r>
              <a:rPr lang="hu-HU" dirty="0" err="1" smtClean="0"/>
              <a:t>table</a:t>
            </a:r>
            <a:r>
              <a:rPr lang="hu-HU" dirty="0" smtClean="0"/>
              <a:t>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8596" y="134385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H I S I S T H E F I R S T </a:t>
            </a:r>
            <a:r>
              <a:rPr lang="hu-HU" dirty="0" err="1" smtClean="0"/>
              <a:t>T</a:t>
            </a:r>
            <a:r>
              <a:rPr lang="hu-HU" dirty="0" smtClean="0"/>
              <a:t> I M E 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8595" y="1765149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T </a:t>
            </a:r>
            <a:r>
              <a:rPr lang="hu-HU" dirty="0" err="1" smtClean="0"/>
              <a:t>T</a:t>
            </a:r>
            <a:r>
              <a:rPr lang="hu-HU" dirty="0" smtClean="0"/>
              <a:t> I M E 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8595" y="2981013"/>
            <a:ext cx="361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T</a:t>
            </a:r>
            <a:r>
              <a:rPr lang="hu-HU" dirty="0" smtClean="0"/>
              <a:t> </a:t>
            </a:r>
            <a:r>
              <a:rPr lang="hu-HU" dirty="0"/>
              <a:t> </a:t>
            </a:r>
            <a:r>
              <a:rPr lang="hu-HU" dirty="0" err="1" smtClean="0">
                <a:solidFill>
                  <a:schemeClr val="tx2"/>
                </a:solidFill>
              </a:rPr>
              <a:t>T</a:t>
            </a:r>
            <a:r>
              <a:rPr lang="hu-HU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I</a:t>
            </a:r>
            <a:r>
              <a:rPr lang="hu-HU" dirty="0" smtClean="0"/>
              <a:t>   M E  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98595" y="3446912"/>
            <a:ext cx="361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0 1  2  3  4  5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51465" y="4102382"/>
            <a:ext cx="64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lengthOfPattern</a:t>
            </a:r>
            <a:r>
              <a:rPr lang="hu-HU" dirty="0" smtClean="0"/>
              <a:t> = 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51464" y="2415714"/>
            <a:ext cx="83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Value</a:t>
            </a:r>
            <a:r>
              <a:rPr lang="hu-HU" dirty="0" smtClean="0"/>
              <a:t> = </a:t>
            </a:r>
            <a:r>
              <a:rPr lang="hu-HU" dirty="0" err="1" smtClean="0"/>
              <a:t>max</a:t>
            </a:r>
            <a:r>
              <a:rPr lang="hu-HU" dirty="0" smtClean="0"/>
              <a:t>( 1, </a:t>
            </a:r>
            <a:r>
              <a:rPr lang="hu-HU" dirty="0" err="1" smtClean="0"/>
              <a:t>lengthOfPattern</a:t>
            </a:r>
            <a:r>
              <a:rPr lang="hu-HU" dirty="0" smtClean="0"/>
              <a:t> – </a:t>
            </a:r>
            <a:r>
              <a:rPr lang="hu-HU" dirty="0" err="1" smtClean="0"/>
              <a:t>indexOfActualCharacter</a:t>
            </a:r>
            <a:r>
              <a:rPr lang="hu-HU" dirty="0" smtClean="0"/>
              <a:t> – </a:t>
            </a:r>
            <a:r>
              <a:rPr lang="hu-HU" dirty="0" err="1" smtClean="0"/>
              <a:t>1</a:t>
            </a:r>
            <a:r>
              <a:rPr lang="hu-HU" dirty="0" smtClean="0"/>
              <a:t> )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619404" y="536972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53631" y="6306607"/>
            <a:ext cx="64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Value</a:t>
            </a:r>
            <a:r>
              <a:rPr lang="hu-HU" dirty="0" smtClean="0"/>
              <a:t> = </a:t>
            </a:r>
            <a:r>
              <a:rPr lang="hu-HU" dirty="0" err="1" smtClean="0"/>
              <a:t>max</a:t>
            </a:r>
            <a:r>
              <a:rPr lang="hu-HU" dirty="0" smtClean="0"/>
              <a:t>( 1, 6-2-1 )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dirty="0" smtClean="0"/>
              <a:t>„</a:t>
            </a:r>
            <a:r>
              <a:rPr lang="hu-HU" dirty="0" err="1" smtClean="0"/>
              <a:t>Bad</a:t>
            </a:r>
            <a:r>
              <a:rPr lang="hu-HU" dirty="0" smtClean="0"/>
              <a:t> </a:t>
            </a:r>
            <a:r>
              <a:rPr lang="hu-HU" dirty="0" err="1" smtClean="0"/>
              <a:t>match</a:t>
            </a:r>
            <a:r>
              <a:rPr lang="hu-HU" dirty="0" smtClean="0"/>
              <a:t> </a:t>
            </a:r>
            <a:r>
              <a:rPr lang="hu-HU" dirty="0" err="1" smtClean="0"/>
              <a:t>table</a:t>
            </a:r>
            <a:r>
              <a:rPr lang="hu-HU" dirty="0" smtClean="0"/>
              <a:t>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8596" y="1343855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TEXT:		T H I S I S T H E F I R S T </a:t>
            </a:r>
            <a:r>
              <a:rPr lang="hu-HU" dirty="0" err="1" smtClean="0"/>
              <a:t>T</a:t>
            </a:r>
            <a:r>
              <a:rPr lang="hu-HU" dirty="0" smtClean="0"/>
              <a:t> I M E 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8595" y="1765149"/>
            <a:ext cx="64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PATTERN:</a:t>
            </a:r>
            <a:r>
              <a:rPr lang="hu-HU" dirty="0"/>
              <a:t>	</a:t>
            </a:r>
            <a:r>
              <a:rPr lang="hu-HU" dirty="0" smtClean="0"/>
              <a:t>T </a:t>
            </a:r>
            <a:r>
              <a:rPr lang="hu-HU" dirty="0" err="1" smtClean="0"/>
              <a:t>T</a:t>
            </a:r>
            <a:r>
              <a:rPr lang="hu-HU" dirty="0" smtClean="0"/>
              <a:t> I M E 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8595" y="2981013"/>
            <a:ext cx="361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T</a:t>
            </a:r>
            <a:r>
              <a:rPr lang="hu-HU" dirty="0" smtClean="0"/>
              <a:t> </a:t>
            </a:r>
            <a:r>
              <a:rPr lang="hu-HU" dirty="0"/>
              <a:t> </a:t>
            </a:r>
            <a:r>
              <a:rPr lang="hu-HU" dirty="0" err="1" smtClean="0">
                <a:solidFill>
                  <a:schemeClr val="tx2"/>
                </a:solidFill>
              </a:rPr>
              <a:t>T</a:t>
            </a:r>
            <a:r>
              <a:rPr lang="hu-HU" dirty="0" smtClean="0"/>
              <a:t>  </a:t>
            </a:r>
            <a:r>
              <a:rPr lang="hu-HU" dirty="0" smtClean="0">
                <a:solidFill>
                  <a:schemeClr val="tx2"/>
                </a:solidFill>
              </a:rPr>
              <a:t>I </a:t>
            </a:r>
            <a:r>
              <a:rPr lang="hu-HU" dirty="0" smtClean="0"/>
              <a:t>  </a:t>
            </a:r>
            <a:r>
              <a:rPr lang="hu-HU" b="1" dirty="0" smtClean="0">
                <a:solidFill>
                  <a:srgbClr val="00B050"/>
                </a:solidFill>
              </a:rPr>
              <a:t>M</a:t>
            </a:r>
            <a:r>
              <a:rPr lang="hu-HU" dirty="0" smtClean="0"/>
              <a:t> E  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98595" y="3446912"/>
            <a:ext cx="361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0 1  2  3  4  5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51465" y="4102382"/>
            <a:ext cx="64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lengthOfPattern</a:t>
            </a:r>
            <a:r>
              <a:rPr lang="hu-HU" dirty="0" smtClean="0"/>
              <a:t> = 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51464" y="2415714"/>
            <a:ext cx="83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Value</a:t>
            </a:r>
            <a:r>
              <a:rPr lang="hu-HU" dirty="0" smtClean="0"/>
              <a:t> = </a:t>
            </a:r>
            <a:r>
              <a:rPr lang="hu-HU" dirty="0" err="1" smtClean="0"/>
              <a:t>max</a:t>
            </a:r>
            <a:r>
              <a:rPr lang="hu-HU" dirty="0" smtClean="0"/>
              <a:t>( 1, </a:t>
            </a:r>
            <a:r>
              <a:rPr lang="hu-HU" dirty="0" err="1" smtClean="0"/>
              <a:t>lengthOfPattern</a:t>
            </a:r>
            <a:r>
              <a:rPr lang="hu-HU" dirty="0" smtClean="0"/>
              <a:t> – </a:t>
            </a:r>
            <a:r>
              <a:rPr lang="hu-HU" dirty="0" err="1" smtClean="0"/>
              <a:t>indexOfActualCharacter</a:t>
            </a:r>
            <a:r>
              <a:rPr lang="hu-HU" dirty="0" smtClean="0"/>
              <a:t> – </a:t>
            </a:r>
            <a:r>
              <a:rPr lang="hu-HU" dirty="0" err="1" smtClean="0"/>
              <a:t>1</a:t>
            </a:r>
            <a:r>
              <a:rPr lang="hu-HU" dirty="0" smtClean="0"/>
              <a:t> )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619404" y="5369725"/>
          <a:ext cx="812800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53631" y="6306607"/>
            <a:ext cx="64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Value</a:t>
            </a:r>
            <a:r>
              <a:rPr lang="hu-HU" dirty="0" smtClean="0"/>
              <a:t> = </a:t>
            </a:r>
            <a:r>
              <a:rPr lang="hu-HU" dirty="0" err="1" smtClean="0"/>
              <a:t>max</a:t>
            </a:r>
            <a:r>
              <a:rPr lang="hu-HU" dirty="0" smtClean="0"/>
              <a:t>( 1, 6-3-1 )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</TotalTime>
  <Words>1211</Words>
  <Application>Microsoft Office PowerPoint</Application>
  <PresentationFormat>Widescreen</PresentationFormat>
  <Paragraphs>515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Century Gothic</vt:lpstr>
      <vt:lpstr>Wingdings</vt:lpstr>
      <vt:lpstr>Wingdings 3</vt:lpstr>
      <vt:lpstr>Ion</vt:lpstr>
      <vt:lpstr>SUBSTRING SEARCH</vt:lpstr>
      <vt:lpstr>Boyer-Moore search</vt:lpstr>
      <vt:lpstr>Boyer-Moore search</vt:lpstr>
      <vt:lpstr>„bad match table”</vt:lpstr>
      <vt:lpstr>„Bad match table”</vt:lpstr>
      <vt:lpstr>„Bad match table”</vt:lpstr>
      <vt:lpstr>„Bad match table”</vt:lpstr>
      <vt:lpstr>„Bad match table”</vt:lpstr>
      <vt:lpstr>„Bad match table”</vt:lpstr>
      <vt:lpstr>„Bad match table”</vt:lpstr>
      <vt:lpstr>„Bad match table”</vt:lpstr>
      <vt:lpstr>„Bad match table”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Analysis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Balazs Holczer</dc:creator>
  <cp:lastModifiedBy>User</cp:lastModifiedBy>
  <cp:revision>11</cp:revision>
  <dcterms:created xsi:type="dcterms:W3CDTF">2015-03-30T13:38:56Z</dcterms:created>
  <dcterms:modified xsi:type="dcterms:W3CDTF">2016-04-25T21:17:06Z</dcterms:modified>
</cp:coreProperties>
</file>