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425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55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3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1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D5CC36-ACD3-4AB7-8496-18DA6B5960F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7ECA-EA1D-4E60-BA43-ED6CB5DC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SUBSTRING SEARCH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RABIN-KARP </a:t>
            </a:r>
            <a:r>
              <a:rPr lang="hu-HU" b="1" dirty="0" smtClean="0"/>
              <a:t>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2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13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/>
              <a:t>1 1 2 3 4 1 3 4 4 5</a:t>
            </a:r>
          </a:p>
          <a:p>
            <a:r>
              <a:rPr lang="hu-HU" sz="3200" b="1" dirty="0" smtClean="0"/>
              <a:t>1 3 4</a:t>
            </a:r>
          </a:p>
        </p:txBody>
      </p:sp>
    </p:spTree>
    <p:extLst>
      <p:ext uri="{BB962C8B-B14F-4D97-AF65-F5344CB8AC3E}">
        <p14:creationId xmlns:p14="http://schemas.microsoft.com/office/powerpoint/2010/main" val="213266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rgbClr val="FFFF00"/>
                </a:solidFill>
              </a:rPr>
              <a:t>1 1 2 </a:t>
            </a:r>
            <a:r>
              <a:rPr lang="hu-HU" sz="3200" b="1" dirty="0" smtClean="0"/>
              <a:t>3 4 1 3 4 4 5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1 3 4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9403" y="5164428"/>
            <a:ext cx="992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Its very important that we just have to consider the substring from the original text thats</a:t>
            </a:r>
          </a:p>
          <a:p>
            <a:r>
              <a:rPr lang="hu-HU" dirty="0"/>
              <a:t>l</a:t>
            </a:r>
            <a:r>
              <a:rPr lang="hu-HU" dirty="0" smtClean="0"/>
              <a:t>ength is equal to the length of the pattern !!!</a:t>
            </a:r>
          </a:p>
          <a:p>
            <a:r>
              <a:rPr lang="hu-HU" dirty="0"/>
              <a:t>	</a:t>
            </a:r>
            <a:r>
              <a:rPr lang="hu-HU" dirty="0" smtClean="0"/>
              <a:t>~ thats why we have to recompute the hash for the substring on every iteration</a:t>
            </a:r>
          </a:p>
          <a:p>
            <a:r>
              <a:rPr lang="hu-HU" dirty="0"/>
              <a:t>	</a:t>
            </a:r>
            <a:r>
              <a:rPr lang="hu-HU" dirty="0" smtClean="0"/>
              <a:t>	// but we can do it in O(1) time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2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1 2 3 </a:t>
            </a:r>
            <a:r>
              <a:rPr lang="hu-HU" sz="3200" b="1" dirty="0" smtClean="0"/>
              <a:t>4 1 3 4 4 5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   1 3 4</a:t>
            </a:r>
          </a:p>
        </p:txBody>
      </p:sp>
    </p:spTree>
    <p:extLst>
      <p:ext uri="{BB962C8B-B14F-4D97-AF65-F5344CB8AC3E}">
        <p14:creationId xmlns:p14="http://schemas.microsoft.com/office/powerpoint/2010/main" val="4093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2 3 4</a:t>
            </a:r>
            <a:r>
              <a:rPr lang="hu-HU" sz="3200" b="1" dirty="0" smtClean="0"/>
              <a:t> 1 3 4 4 5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      1 3 4</a:t>
            </a:r>
          </a:p>
        </p:txBody>
      </p:sp>
    </p:spTree>
    <p:extLst>
      <p:ext uri="{BB962C8B-B14F-4D97-AF65-F5344CB8AC3E}">
        <p14:creationId xmlns:p14="http://schemas.microsoft.com/office/powerpoint/2010/main" val="254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2</a:t>
            </a:r>
            <a:r>
              <a:rPr lang="hu-HU" sz="3200" b="1" dirty="0" smtClean="0">
                <a:solidFill>
                  <a:srgbClr val="FFFF00"/>
                </a:solidFill>
              </a:rPr>
              <a:t> 3 4 1 </a:t>
            </a:r>
            <a:r>
              <a:rPr lang="hu-HU" sz="3200" b="1" dirty="0" smtClean="0"/>
              <a:t>3 4 4 5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         1 3 4</a:t>
            </a:r>
          </a:p>
        </p:txBody>
      </p:sp>
    </p:spTree>
    <p:extLst>
      <p:ext uri="{BB962C8B-B14F-4D97-AF65-F5344CB8AC3E}">
        <p14:creationId xmlns:p14="http://schemas.microsoft.com/office/powerpoint/2010/main" val="37036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2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3</a:t>
            </a:r>
            <a:r>
              <a:rPr lang="hu-HU" sz="3200" b="1" dirty="0" smtClean="0">
                <a:solidFill>
                  <a:srgbClr val="FFFF00"/>
                </a:solidFill>
              </a:rPr>
              <a:t> 4 1 3 </a:t>
            </a:r>
            <a:r>
              <a:rPr lang="hu-HU" sz="3200" b="1" dirty="0" smtClean="0"/>
              <a:t>4 4 5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            1 3 4</a:t>
            </a:r>
          </a:p>
        </p:txBody>
      </p:sp>
    </p:spTree>
    <p:extLst>
      <p:ext uri="{BB962C8B-B14F-4D97-AF65-F5344CB8AC3E}">
        <p14:creationId xmlns:p14="http://schemas.microsoft.com/office/powerpoint/2010/main" val="22754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2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3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4</a:t>
            </a:r>
            <a:r>
              <a:rPr lang="hu-HU" sz="3200" b="1" dirty="0" smtClean="0">
                <a:solidFill>
                  <a:srgbClr val="FFFF00"/>
                </a:solidFill>
              </a:rPr>
              <a:t> 1 3 4 </a:t>
            </a:r>
            <a:r>
              <a:rPr lang="hu-HU" sz="3200" b="1" dirty="0" smtClean="0"/>
              <a:t>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               1 3 4</a:t>
            </a:r>
          </a:p>
        </p:txBody>
      </p:sp>
    </p:spTree>
    <p:extLst>
      <p:ext uri="{BB962C8B-B14F-4D97-AF65-F5344CB8AC3E}">
        <p14:creationId xmlns:p14="http://schemas.microsoft.com/office/powerpoint/2010/main" val="37250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413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r>
              <a:rPr lang="hu-HU" dirty="0" smtClean="0"/>
              <a:t>Hash for the text: 1123413445</a:t>
            </a:r>
          </a:p>
          <a:p>
            <a:endParaRPr lang="hu-HU" dirty="0"/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5166" y="3847041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1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2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3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chemeClr val="tx2"/>
                </a:solidFill>
              </a:rPr>
              <a:t>4</a:t>
            </a:r>
            <a:r>
              <a:rPr lang="hu-HU" sz="3200" b="1" dirty="0" smtClean="0">
                <a:solidFill>
                  <a:srgbClr val="FFFF00"/>
                </a:solidFill>
              </a:rPr>
              <a:t> </a:t>
            </a:r>
            <a:r>
              <a:rPr lang="hu-HU" sz="3200" b="1" dirty="0" smtClean="0">
                <a:solidFill>
                  <a:srgbClr val="00B050"/>
                </a:solidFill>
              </a:rPr>
              <a:t>1 3 4 </a:t>
            </a:r>
            <a:r>
              <a:rPr lang="hu-HU" sz="3200" b="1" dirty="0" smtClean="0"/>
              <a:t>4 5</a:t>
            </a:r>
          </a:p>
          <a:p>
            <a:r>
              <a:rPr lang="hu-HU" sz="3200" b="1" dirty="0" smtClean="0">
                <a:solidFill>
                  <a:srgbClr val="FFFF00"/>
                </a:solidFill>
              </a:rPr>
              <a:t>               1 3 4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223" y="5254580"/>
            <a:ext cx="10121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Its a match !!! So as you can see we iterate through the text in O(N) but we do not have</a:t>
            </a:r>
          </a:p>
          <a:p>
            <a:r>
              <a:rPr lang="hu-HU" dirty="0"/>
              <a:t>	</a:t>
            </a:r>
            <a:r>
              <a:rPr lang="hu-HU" dirty="0" smtClean="0"/>
              <a:t>to iterate through again the pattern to check whether the given characters</a:t>
            </a:r>
          </a:p>
          <a:p>
            <a:r>
              <a:rPr lang="hu-HU" dirty="0"/>
              <a:t>	</a:t>
            </a:r>
            <a:r>
              <a:rPr lang="hu-HU" dirty="0" smtClean="0"/>
              <a:t>	are matching !!!</a:t>
            </a:r>
          </a:p>
          <a:p>
            <a:r>
              <a:rPr lang="hu-HU" dirty="0"/>
              <a:t>	</a:t>
            </a:r>
            <a:r>
              <a:rPr lang="hu-HU" dirty="0" smtClean="0"/>
              <a:t>		~ we can eliminate that step (that inner for loop) with hashing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84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have to choose a big prime number for hashing … the greater this number the smaller the probability of a collision </a:t>
            </a:r>
            <a:endParaRPr lang="hu-HU" dirty="0" smtClean="0"/>
          </a:p>
          <a:p>
            <a:r>
              <a:rPr lang="hu-HU" dirty="0" smtClean="0"/>
              <a:t>Collision </a:t>
            </a:r>
            <a:r>
              <a:rPr lang="hu-HU" dirty="0" smtClean="0">
                <a:sym typeface="Wingdings" panose="05000000000000000000" pitchFamily="2" charset="2"/>
              </a:rPr>
              <a:t> we assign the same integer for a different character </a:t>
            </a:r>
            <a:endParaRPr lang="hu-HU" dirty="0" smtClean="0"/>
          </a:p>
          <a:p>
            <a:r>
              <a:rPr lang="hu-HU" dirty="0" smtClean="0"/>
              <a:t>It </a:t>
            </a:r>
            <a:r>
              <a:rPr lang="hu-HU" dirty="0" smtClean="0"/>
              <a:t>is efficient for multiple pattern </a:t>
            </a:r>
            <a:r>
              <a:rPr lang="hu-HU" dirty="0" smtClean="0"/>
              <a:t>searches</a:t>
            </a:r>
            <a:endParaRPr lang="hu-HU" dirty="0" smtClean="0"/>
          </a:p>
          <a:p>
            <a:r>
              <a:rPr lang="hu-HU" dirty="0" smtClean="0"/>
              <a:t>For single substring search it </a:t>
            </a:r>
            <a:r>
              <a:rPr lang="hu-HU" dirty="0" smtClean="0"/>
              <a:t>is not </a:t>
            </a:r>
            <a:r>
              <a:rPr lang="hu-HU" dirty="0" smtClean="0"/>
              <a:t>as fast as Boyer-Moore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Rabin-Karp method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Brute force approach</a:t>
            </a:r>
          </a:p>
          <a:p>
            <a:r>
              <a:rPr lang="en-US" dirty="0"/>
              <a:t>First we have to check every single character from the </a:t>
            </a:r>
            <a:r>
              <a:rPr lang="en-US" dirty="0" smtClean="0"/>
              <a:t>text</a:t>
            </a:r>
            <a:endParaRPr lang="hu-HU" dirty="0" smtClean="0"/>
          </a:p>
          <a:p>
            <a:r>
              <a:rPr lang="hu-HU" dirty="0" smtClean="0"/>
              <a:t>Then</a:t>
            </a:r>
            <a:r>
              <a:rPr lang="en-US" dirty="0" smtClean="0"/>
              <a:t> if </a:t>
            </a:r>
            <a:r>
              <a:rPr lang="en-US" dirty="0"/>
              <a:t>we find a match between a text character and the first character of the pattern we continue to check </a:t>
            </a:r>
            <a:r>
              <a:rPr lang="hu-HU" dirty="0" smtClean="0"/>
              <a:t>character by character</a:t>
            </a:r>
          </a:p>
          <a:p>
            <a:r>
              <a:rPr lang="hu-HU" dirty="0" smtClean="0"/>
              <a:t>Can we do better?</a:t>
            </a:r>
          </a:p>
          <a:p>
            <a:r>
              <a:rPr lang="hu-HU" dirty="0" smtClean="0"/>
              <a:t>Maybe we can eliminate the second step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in order to avoid the comparison between the pattern and the text character by </a:t>
            </a:r>
            <a:r>
              <a:rPr lang="en-US" dirty="0" smtClean="0"/>
              <a:t>character we</a:t>
            </a:r>
            <a:r>
              <a:rPr lang="hu-HU" dirty="0" smtClean="0"/>
              <a:t> </a:t>
            </a:r>
            <a:r>
              <a:rPr lang="en-US" dirty="0" smtClean="0"/>
              <a:t>try </a:t>
            </a:r>
            <a:r>
              <a:rPr lang="en-US" dirty="0"/>
              <a:t>to compare them at </a:t>
            </a:r>
            <a:r>
              <a:rPr lang="en-US" dirty="0" smtClean="0"/>
              <a:t>once</a:t>
            </a:r>
            <a:endParaRPr lang="hu-HU" dirty="0" smtClean="0"/>
          </a:p>
          <a:p>
            <a:r>
              <a:rPr lang="hu-HU" dirty="0" smtClean="0"/>
              <a:t>With hashfunctions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60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56279"/>
            <a:ext cx="8946541" cy="4395151"/>
          </a:xfrm>
        </p:spPr>
        <p:txBody>
          <a:bodyPr/>
          <a:lstStyle/>
          <a:p>
            <a:r>
              <a:rPr lang="hu-HU" dirty="0" smtClean="0"/>
              <a:t>We keep constructing hash values from the pattern and the substring as well</a:t>
            </a:r>
          </a:p>
          <a:p>
            <a:r>
              <a:rPr lang="hu-HU" dirty="0"/>
              <a:t>h</a:t>
            </a:r>
            <a:r>
              <a:rPr lang="hu-HU" dirty="0" smtClean="0"/>
              <a:t>ash(pattern) == hash(substring) it means it is a match</a:t>
            </a:r>
          </a:p>
          <a:p>
            <a:r>
              <a:rPr lang="hu-HU" dirty="0" smtClean="0"/>
              <a:t>So we just have to compare two integers instead of comparing several characters</a:t>
            </a:r>
          </a:p>
          <a:p>
            <a:r>
              <a:rPr lang="en-US" dirty="0"/>
              <a:t>For text of length </a:t>
            </a:r>
            <a:r>
              <a:rPr lang="hu-HU" b="1" i="1" dirty="0"/>
              <a:t>N</a:t>
            </a:r>
            <a:r>
              <a:rPr lang="en-US" dirty="0"/>
              <a:t> and pattern of length </a:t>
            </a:r>
            <a:r>
              <a:rPr lang="hu-HU" b="1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its average and best case running time is </a:t>
            </a:r>
            <a:r>
              <a:rPr lang="en-US" b="1" dirty="0"/>
              <a:t>O(</a:t>
            </a:r>
            <a:r>
              <a:rPr lang="hu-HU" b="1" i="1" dirty="0"/>
              <a:t>N</a:t>
            </a:r>
            <a:r>
              <a:rPr lang="en-US" b="1" dirty="0"/>
              <a:t>+</a:t>
            </a:r>
            <a:r>
              <a:rPr lang="hu-HU" b="1" i="1" dirty="0"/>
              <a:t>M</a:t>
            </a:r>
            <a:r>
              <a:rPr lang="en-US" b="1" dirty="0"/>
              <a:t>)</a:t>
            </a:r>
            <a:endParaRPr lang="hu-HU" b="1" dirty="0"/>
          </a:p>
          <a:p>
            <a:r>
              <a:rPr lang="hu-HU" dirty="0"/>
              <a:t>BUT it’s worst case running time is </a:t>
            </a:r>
            <a:r>
              <a:rPr lang="hu-HU" b="1" dirty="0" smtClean="0"/>
              <a:t>O(N*M</a:t>
            </a:r>
            <a:r>
              <a:rPr lang="hu-HU" b="1" dirty="0"/>
              <a:t>)</a:t>
            </a:r>
            <a:r>
              <a:rPr lang="hu-HU" dirty="0"/>
              <a:t> !!!</a:t>
            </a:r>
          </a:p>
          <a:p>
            <a:r>
              <a:rPr lang="hu-HU" dirty="0"/>
              <a:t>We can find multiple patterns at the same time</a:t>
            </a:r>
          </a:p>
          <a:p>
            <a:r>
              <a:rPr lang="hu-HU" dirty="0"/>
              <a:t>Not so efficient for just one pattern search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Rabin-Karp method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169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1638758"/>
            <a:ext cx="8946541" cy="5021765"/>
          </a:xfrm>
        </p:spPr>
        <p:txBody>
          <a:bodyPr/>
          <a:lstStyle/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relies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modular</a:t>
            </a:r>
            <a:r>
              <a:rPr lang="hu-HU" dirty="0" smtClean="0"/>
              <a:t> </a:t>
            </a:r>
            <a:r>
              <a:rPr lang="hu-HU" dirty="0" err="1" smtClean="0"/>
              <a:t>hashing</a:t>
            </a:r>
            <a:endParaRPr lang="hu-HU" dirty="0" smtClean="0"/>
          </a:p>
          <a:p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is </a:t>
            </a:r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numbers</a:t>
            </a:r>
            <a:r>
              <a:rPr lang="hu-HU" dirty="0" smtClean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modular</a:t>
            </a:r>
            <a:r>
              <a:rPr lang="hu-HU" dirty="0" smtClean="0"/>
              <a:t> </a:t>
            </a:r>
            <a:r>
              <a:rPr lang="hu-HU" dirty="0" err="1" smtClean="0"/>
              <a:t>arithmetic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 smtClean="0"/>
          </a:p>
          <a:p>
            <a:r>
              <a:rPr lang="hu-HU" dirty="0" smtClean="0"/>
              <a:t>For every </a:t>
            </a:r>
            <a:r>
              <a:rPr lang="hu-HU" b="1" dirty="0" smtClean="0"/>
              <a:t>i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compute a hash of characters </a:t>
            </a:r>
            <a:r>
              <a:rPr lang="hu-HU" b="1" dirty="0" smtClean="0"/>
              <a:t>i</a:t>
            </a:r>
            <a:r>
              <a:rPr lang="hu-HU" dirty="0" smtClean="0"/>
              <a:t> to </a:t>
            </a:r>
            <a:r>
              <a:rPr lang="hu-HU" b="1" dirty="0" smtClean="0"/>
              <a:t>M+i-1</a:t>
            </a:r>
            <a:r>
              <a:rPr lang="hu-HU" dirty="0" smtClean="0"/>
              <a:t>  // basically we just have to consider the substring thats length is equal to the length of the pattern so </a:t>
            </a:r>
            <a:r>
              <a:rPr lang="hu-HU" b="1" dirty="0" smtClean="0"/>
              <a:t>[i,M+i-1]</a:t>
            </a:r>
            <a:endParaRPr lang="hu-HU" b="1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equals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substring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check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 </a:t>
            </a:r>
            <a:r>
              <a:rPr lang="hu-HU" dirty="0" err="1" smtClean="0"/>
              <a:t>match</a:t>
            </a:r>
            <a:endParaRPr lang="hu-HU" dirty="0" smtClean="0"/>
          </a:p>
          <a:p>
            <a:r>
              <a:rPr lang="hu-HU" dirty="0" smtClean="0"/>
              <a:t>Computing the hash may cost a </a:t>
            </a:r>
            <a:r>
              <a:rPr lang="hu-HU" dirty="0" smtClean="0"/>
              <a:t>lot</a:t>
            </a:r>
            <a:endParaRPr lang="hu-HU" dirty="0" smtClean="0"/>
          </a:p>
          <a:p>
            <a:r>
              <a:rPr lang="hu-HU" dirty="0" smtClean="0"/>
              <a:t>BUT we can construct the hash for </a:t>
            </a:r>
            <a:r>
              <a:rPr lang="hu-HU" b="1" dirty="0" smtClean="0"/>
              <a:t>i+1</a:t>
            </a:r>
            <a:r>
              <a:rPr lang="hu-HU" dirty="0" smtClean="0"/>
              <a:t> from </a:t>
            </a:r>
            <a:r>
              <a:rPr lang="hu-HU" b="1" dirty="0" smtClean="0"/>
              <a:t>i</a:t>
            </a:r>
            <a:r>
              <a:rPr lang="hu-HU" dirty="0" smtClean="0"/>
              <a:t> with </a:t>
            </a:r>
            <a:r>
              <a:rPr lang="hu-HU" b="1" dirty="0" smtClean="0"/>
              <a:t>O(1)</a:t>
            </a:r>
            <a:r>
              <a:rPr lang="hu-HU" dirty="0" smtClean="0"/>
              <a:t> constant time complexity </a:t>
            </a:r>
            <a:r>
              <a:rPr lang="hu-HU" dirty="0"/>
              <a:t> </a:t>
            </a:r>
            <a:r>
              <a:rPr lang="hu-HU" dirty="0" smtClean="0"/>
              <a:t>// so basically computing the first hash values are expensive but after that hashing is very fast !!!</a:t>
            </a:r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why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is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a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Rabin-Karp method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1101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039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5014" y="2550017"/>
            <a:ext cx="691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could use the ASCII values for the characters, but just for</a:t>
            </a:r>
          </a:p>
          <a:p>
            <a:r>
              <a:rPr lang="hu-HU" dirty="0"/>
              <a:t> </a:t>
            </a:r>
            <a:r>
              <a:rPr lang="hu-HU" dirty="0" smtClean="0"/>
              <a:t>demonstration purposes we start from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44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5014" y="2550017"/>
            <a:ext cx="69140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could use the ASCII values for the characters, but just for</a:t>
            </a:r>
          </a:p>
          <a:p>
            <a:r>
              <a:rPr lang="hu-HU" dirty="0"/>
              <a:t> </a:t>
            </a:r>
            <a:r>
              <a:rPr lang="hu-HU" dirty="0" smtClean="0"/>
              <a:t>demonstration purposes we start from 1</a:t>
            </a:r>
          </a:p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</p:spTree>
    <p:extLst>
      <p:ext uri="{BB962C8B-B14F-4D97-AF65-F5344CB8AC3E}">
        <p14:creationId xmlns:p14="http://schemas.microsoft.com/office/powerpoint/2010/main" val="41754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Let’s compute the hash values !!!</a:t>
            </a:r>
          </a:p>
        </p:txBody>
      </p:sp>
    </p:spTree>
    <p:extLst>
      <p:ext uri="{BB962C8B-B14F-4D97-AF65-F5344CB8AC3E}">
        <p14:creationId xmlns:p14="http://schemas.microsoft.com/office/powerpoint/2010/main" val="19715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9403" y="708338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	TEXT</a:t>
            </a:r>
            <a:r>
              <a:rPr lang="hu-HU" dirty="0" smtClean="0"/>
              <a:t>:   </a:t>
            </a:r>
            <a:r>
              <a:rPr lang="hu-HU" b="1" dirty="0" smtClean="0"/>
              <a:t>a a b c d a c d d e</a:t>
            </a:r>
          </a:p>
          <a:p>
            <a:endParaRPr lang="hu-HU" b="1" dirty="0"/>
          </a:p>
          <a:p>
            <a:r>
              <a:rPr lang="hu-HU" b="1" dirty="0" smtClean="0"/>
              <a:t>	PATTERN:  a c d</a:t>
            </a:r>
          </a:p>
          <a:p>
            <a:endParaRPr lang="hu-HU" b="1" dirty="0"/>
          </a:p>
          <a:p>
            <a:r>
              <a:rPr lang="hu-HU" b="1" dirty="0" smtClean="0"/>
              <a:t>---------------------------------------------------------------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05364" y="1687132"/>
            <a:ext cx="17491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 smtClean="0"/>
              <a:t>	a </a:t>
            </a:r>
            <a:r>
              <a:rPr lang="hu-HU" dirty="0" smtClean="0">
                <a:sym typeface="Wingdings" panose="05000000000000000000" pitchFamily="2" charset="2"/>
              </a:rPr>
              <a:t> 1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b  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c  3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d  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e 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166" y="2369713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 for the pattern: 134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261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623</Words>
  <Application>Microsoft Office PowerPoint</Application>
  <PresentationFormat>Widescreen</PresentationFormat>
  <Paragraphs>277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SUBSTRING SEARCH</vt:lpstr>
      <vt:lpstr>Rabin-Karp method</vt:lpstr>
      <vt:lpstr>Rabin-Karp method</vt:lpstr>
      <vt:lpstr>Rabin-Karp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Balazs Holczer</dc:creator>
  <cp:lastModifiedBy>User</cp:lastModifiedBy>
  <cp:revision>20</cp:revision>
  <dcterms:created xsi:type="dcterms:W3CDTF">2015-03-30T13:50:21Z</dcterms:created>
  <dcterms:modified xsi:type="dcterms:W3CDTF">2016-04-26T16:48:29Z</dcterms:modified>
</cp:coreProperties>
</file>