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354" r:id="rId5"/>
    <p:sldId id="355" r:id="rId6"/>
    <p:sldId id="356" r:id="rId7"/>
    <p:sldId id="357" r:id="rId8"/>
    <p:sldId id="289" r:id="rId9"/>
    <p:sldId id="290" r:id="rId10"/>
    <p:sldId id="300" r:id="rId11"/>
    <p:sldId id="291" r:id="rId12"/>
    <p:sldId id="293" r:id="rId13"/>
    <p:sldId id="294" r:id="rId14"/>
    <p:sldId id="295" r:id="rId15"/>
    <p:sldId id="296" r:id="rId16"/>
    <p:sldId id="301" r:id="rId17"/>
    <p:sldId id="302" r:id="rId18"/>
    <p:sldId id="303" r:id="rId19"/>
    <p:sldId id="304" r:id="rId20"/>
    <p:sldId id="305" r:id="rId21"/>
    <p:sldId id="358" r:id="rId22"/>
    <p:sldId id="292" r:id="rId23"/>
    <p:sldId id="268" r:id="rId24"/>
    <p:sldId id="299" r:id="rId25"/>
    <p:sldId id="306" r:id="rId26"/>
    <p:sldId id="257" r:id="rId27"/>
    <p:sldId id="343" r:id="rId28"/>
    <p:sldId id="258" r:id="rId29"/>
    <p:sldId id="259" r:id="rId30"/>
    <p:sldId id="260" r:id="rId31"/>
    <p:sldId id="261" r:id="rId32"/>
    <p:sldId id="344" r:id="rId33"/>
    <p:sldId id="263" r:id="rId34"/>
    <p:sldId id="264" r:id="rId35"/>
    <p:sldId id="265" r:id="rId36"/>
    <p:sldId id="365" r:id="rId37"/>
    <p:sldId id="266" r:id="rId38"/>
    <p:sldId id="350" r:id="rId39"/>
    <p:sldId id="345" r:id="rId40"/>
    <p:sldId id="360" r:id="rId41"/>
    <p:sldId id="361" r:id="rId42"/>
    <p:sldId id="362" r:id="rId43"/>
    <p:sldId id="363" r:id="rId44"/>
    <p:sldId id="366" r:id="rId45"/>
    <p:sldId id="364" r:id="rId46"/>
    <p:sldId id="307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87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  <p:sldId id="384" r:id="rId66"/>
    <p:sldId id="385" r:id="rId67"/>
    <p:sldId id="341" r:id="rId68"/>
    <p:sldId id="386" r:id="rId69"/>
    <p:sldId id="359" r:id="rId70"/>
    <p:sldId id="298" r:id="rId71"/>
    <p:sldId id="270" r:id="rId72"/>
    <p:sldId id="351" r:id="rId73"/>
    <p:sldId id="352" r:id="rId74"/>
    <p:sldId id="388" r:id="rId75"/>
    <p:sldId id="272" r:id="rId76"/>
    <p:sldId id="273" r:id="rId77"/>
    <p:sldId id="274" r:id="rId78"/>
    <p:sldId id="275" r:id="rId79"/>
    <p:sldId id="276" r:id="rId80"/>
    <p:sldId id="277" r:id="rId81"/>
    <p:sldId id="278" r:id="rId82"/>
    <p:sldId id="279" r:id="rId83"/>
    <p:sldId id="280" r:id="rId84"/>
    <p:sldId id="281" r:id="rId85"/>
    <p:sldId id="282" r:id="rId86"/>
    <p:sldId id="283" r:id="rId87"/>
    <p:sldId id="284" r:id="rId88"/>
    <p:sldId id="285" r:id="rId89"/>
    <p:sldId id="286" r:id="rId90"/>
    <p:sldId id="287" r:id="rId91"/>
    <p:sldId id="288" r:id="rId92"/>
    <p:sldId id="353" r:id="rId93"/>
    <p:sldId id="389" r:id="rId94"/>
    <p:sldId id="391" r:id="rId95"/>
    <p:sldId id="392" r:id="rId96"/>
    <p:sldId id="393" r:id="rId97"/>
    <p:sldId id="394" r:id="rId98"/>
    <p:sldId id="395" r:id="rId99"/>
    <p:sldId id="396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  <p:sldId id="411" r:id="rId115"/>
    <p:sldId id="412" r:id="rId116"/>
    <p:sldId id="413" r:id="rId117"/>
    <p:sldId id="414" r:id="rId118"/>
    <p:sldId id="415" r:id="rId119"/>
    <p:sldId id="416" r:id="rId120"/>
    <p:sldId id="417" r:id="rId121"/>
    <p:sldId id="418" r:id="rId122"/>
    <p:sldId id="419" r:id="rId123"/>
    <p:sldId id="420" r:id="rId124"/>
    <p:sldId id="464" r:id="rId125"/>
    <p:sldId id="421" r:id="rId126"/>
    <p:sldId id="423" r:id="rId127"/>
    <p:sldId id="424" r:id="rId128"/>
    <p:sldId id="425" r:id="rId129"/>
    <p:sldId id="426" r:id="rId130"/>
    <p:sldId id="427" r:id="rId131"/>
    <p:sldId id="435" r:id="rId132"/>
    <p:sldId id="436" r:id="rId133"/>
    <p:sldId id="437" r:id="rId134"/>
    <p:sldId id="438" r:id="rId135"/>
    <p:sldId id="439" r:id="rId136"/>
    <p:sldId id="440" r:id="rId137"/>
    <p:sldId id="441" r:id="rId138"/>
    <p:sldId id="443" r:id="rId139"/>
    <p:sldId id="442" r:id="rId140"/>
    <p:sldId id="444" r:id="rId141"/>
    <p:sldId id="445" r:id="rId142"/>
    <p:sldId id="446" r:id="rId143"/>
    <p:sldId id="447" r:id="rId144"/>
    <p:sldId id="448" r:id="rId145"/>
    <p:sldId id="449" r:id="rId146"/>
    <p:sldId id="450" r:id="rId147"/>
    <p:sldId id="451" r:id="rId148"/>
    <p:sldId id="452" r:id="rId149"/>
    <p:sldId id="453" r:id="rId150"/>
    <p:sldId id="454" r:id="rId151"/>
    <p:sldId id="455" r:id="rId152"/>
    <p:sldId id="456" r:id="rId153"/>
    <p:sldId id="457" r:id="rId154"/>
    <p:sldId id="458" r:id="rId155"/>
    <p:sldId id="459" r:id="rId156"/>
    <p:sldId id="460" r:id="rId157"/>
    <p:sldId id="461" r:id="rId158"/>
    <p:sldId id="462" r:id="rId159"/>
    <p:sldId id="463" r:id="rId1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2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8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4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EE4AD4-282C-492E-AE29-E74823CA5D2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654C-031E-4B46-AE0F-34916C7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10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RUN LENGTH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>
                <a:solidFill>
                  <a:srgbClr val="FFFF00"/>
                </a:solidFill>
              </a:rPr>
              <a:t>AA</a:t>
            </a:r>
            <a:r>
              <a:rPr lang="hu-HU" b="1" dirty="0" smtClean="0">
                <a:solidFill>
                  <a:schemeClr val="tx2"/>
                </a:solidFill>
              </a:rPr>
              <a:t>C</a:t>
            </a:r>
            <a:r>
              <a:rPr lang="hu-HU" b="1" dirty="0" smtClean="0"/>
              <a:t>A</a:t>
            </a:r>
            <a:r>
              <a:rPr lang="hu-HU" b="1" dirty="0" smtClean="0">
                <a:solidFill>
                  <a:srgbClr val="FFFF00"/>
                </a:solidFill>
              </a:rPr>
              <a:t>BB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CCC</a:t>
            </a:r>
            <a:r>
              <a:rPr lang="hu-HU" b="1" dirty="0" smtClean="0">
                <a:solidFill>
                  <a:srgbClr val="00B0F0"/>
                </a:solidFill>
              </a:rPr>
              <a:t>DD</a:t>
            </a:r>
            <a:r>
              <a:rPr lang="hu-HU" b="1" dirty="0" smtClean="0">
                <a:solidFill>
                  <a:srgbClr val="FF0000"/>
                </a:solidFill>
              </a:rPr>
              <a:t>EEEE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903" y="1335248"/>
            <a:ext cx="6628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Compressed data: 2ACA2B3C2D4E</a:t>
            </a:r>
          </a:p>
          <a:p>
            <a:endParaRPr lang="hu-HU" dirty="0"/>
          </a:p>
          <a:p>
            <a:r>
              <a:rPr lang="hu-HU" b="1" u="sng" dirty="0" smtClean="0"/>
              <a:t>Why is good?</a:t>
            </a:r>
          </a:p>
          <a:p>
            <a:endParaRPr lang="hu-HU" b="1" u="sng" dirty="0" smtClean="0"/>
          </a:p>
          <a:p>
            <a:r>
              <a:rPr lang="hu-HU" dirty="0"/>
              <a:t>	</a:t>
            </a:r>
            <a:r>
              <a:rPr lang="hu-HU" dirty="0" smtClean="0"/>
              <a:t>For original text </a:t>
            </a:r>
            <a:r>
              <a:rPr lang="hu-HU" dirty="0" smtClean="0">
                <a:sym typeface="Wingdings" panose="05000000000000000000" pitchFamily="2" charset="2"/>
              </a:rPr>
              <a:t> we have to store 15 characters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compressed text  only 12 characters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5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9679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210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005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18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06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9633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964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620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845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0309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4823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39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84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Source code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45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043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232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3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220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169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3078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790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086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59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34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5344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174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3076" y="5331854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iterate through the text we</a:t>
            </a:r>
          </a:p>
          <a:p>
            <a:r>
              <a:rPr lang="hu-HU" dirty="0"/>
              <a:t>w</a:t>
            </a:r>
            <a:r>
              <a:rPr lang="hu-HU" dirty="0" smtClean="0"/>
              <a:t>ant to compress in </a:t>
            </a:r>
            <a:r>
              <a:rPr lang="hu-HU" b="1" dirty="0" smtClean="0"/>
              <a:t>O(N)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595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26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833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    R    R     AR       CA        R      CAR</a:t>
            </a:r>
          </a:p>
        </p:txBody>
      </p:sp>
    </p:spTree>
    <p:extLst>
      <p:ext uri="{BB962C8B-B14F-4D97-AF65-F5344CB8AC3E}">
        <p14:creationId xmlns:p14="http://schemas.microsoft.com/office/powerpoint/2010/main" val="37258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    A    R    R     AR       CA        R      CAR</a:t>
            </a:r>
          </a:p>
        </p:txBody>
      </p:sp>
    </p:spTree>
    <p:extLst>
      <p:ext uri="{BB962C8B-B14F-4D97-AF65-F5344CB8AC3E}">
        <p14:creationId xmlns:p14="http://schemas.microsoft.com/office/powerpoint/2010/main" val="7334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Sometimes there is an issue:</a:t>
            </a:r>
            <a:r>
              <a:rPr lang="hu-HU" dirty="0"/>
              <a:t> </a:t>
            </a:r>
            <a:r>
              <a:rPr lang="hu-HU" dirty="0" smtClean="0"/>
              <a:t> „tricky cases”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7373" y="2108886"/>
            <a:ext cx="6239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 in general:  „</a:t>
            </a:r>
            <a:r>
              <a:rPr lang="hu-HU" b="1" dirty="0" smtClean="0"/>
              <a:t>z V z V z”</a:t>
            </a:r>
          </a:p>
          <a:p>
            <a:endParaRPr lang="hu-HU" b="1" dirty="0"/>
          </a:p>
          <a:p>
            <a:r>
              <a:rPr lang="hu-HU" dirty="0" smtClean="0"/>
              <a:t>In these cases we have to make guesses because</a:t>
            </a:r>
          </a:p>
          <a:p>
            <a:r>
              <a:rPr lang="hu-HU" dirty="0"/>
              <a:t>	</a:t>
            </a:r>
            <a:r>
              <a:rPr lang="hu-HU" dirty="0" smtClean="0"/>
              <a:t>we should decode integers that are not</a:t>
            </a:r>
          </a:p>
          <a:p>
            <a:r>
              <a:rPr lang="hu-HU" dirty="0"/>
              <a:t>	</a:t>
            </a:r>
            <a:r>
              <a:rPr lang="hu-HU" dirty="0" smtClean="0"/>
              <a:t>	present in the symbol table !!!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GUESS = last code printed + first character in last code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6124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9962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0365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867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1153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1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3076" y="5331854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track how many times a given</a:t>
            </a:r>
          </a:p>
          <a:p>
            <a:r>
              <a:rPr lang="hu-HU" dirty="0" smtClean="0"/>
              <a:t>character occures: this runLength is</a:t>
            </a:r>
          </a:p>
          <a:p>
            <a:r>
              <a:rPr lang="hu-HU" dirty="0"/>
              <a:t>t</a:t>
            </a:r>
            <a:r>
              <a:rPr lang="hu-HU" dirty="0" smtClean="0"/>
              <a:t>he amount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5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A</a:t>
            </a:r>
            <a:r>
              <a:rPr lang="hu-HU" b="1" dirty="0" smtClean="0"/>
              <a:t>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2770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5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83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32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</a:t>
            </a:r>
            <a:r>
              <a:rPr lang="hu-HU" b="1" dirty="0" smtClean="0">
                <a:solidFill>
                  <a:srgbClr val="FFFF00"/>
                </a:solidFill>
              </a:rPr>
              <a:t>B</a:t>
            </a:r>
            <a:r>
              <a:rPr lang="hu-HU" b="1" dirty="0" smtClean="0"/>
              <a:t>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180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812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    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3478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2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71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9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</a:t>
            </a:r>
            <a:r>
              <a:rPr lang="hu-HU" b="1" dirty="0" smtClean="0">
                <a:solidFill>
                  <a:srgbClr val="FFFF00"/>
                </a:solidFill>
              </a:rPr>
              <a:t>A    B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9038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83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/>
              <a:t>A    </a:t>
            </a:r>
            <a:r>
              <a:rPr lang="hu-HU" b="1" dirty="0" smtClean="0"/>
              <a:t>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5870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6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while( i+1 &lt; source.length() &amp;&amp; source.charAt(i) == source.charAt(i+1)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runLength++;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i++;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stringBuffer.append(runLength);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3526" y="5447763"/>
            <a:ext cx="533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While the neighbour characters are the same,</a:t>
            </a:r>
          </a:p>
          <a:p>
            <a:r>
              <a:rPr lang="hu-HU" dirty="0"/>
              <a:t>w</a:t>
            </a:r>
            <a:r>
              <a:rPr lang="hu-HU" dirty="0" smtClean="0"/>
              <a:t>e increment the counter runLength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7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A    B    A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5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16376" y="77161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 B    A    B</a:t>
            </a:r>
            <a:r>
              <a:rPr lang="hu-HU" b="1" dirty="0" smtClean="0">
                <a:solidFill>
                  <a:srgbClr val="FFFF00"/>
                </a:solidFill>
              </a:rPr>
              <a:t>    </a:t>
            </a:r>
            <a:r>
              <a:rPr lang="hu-HU" b="1" dirty="0" smtClean="0"/>
              <a:t>A    B    A</a:t>
            </a:r>
            <a:endParaRPr lang="en-US" b="1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Uncompressed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916376" y="11409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1     2    3          5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8182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1     2    3          5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1805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/>
              <a:t>     2    3          5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53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/>
              <a:t>     2    3          5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4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1     2    3          5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19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04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9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05975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0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109376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encode(String source){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for(int i=0;i&lt;source.length();i++){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runLength = 1;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i+1 &lt; source.length() &amp;&amp; source.charAt(i) == source.charAt(i+1)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runLength++;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	i++;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stringBuffer.append(runLength);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// AAAA </a:t>
            </a:r>
            <a:r>
              <a:rPr lang="hu-HU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hu-HU" b="1" dirty="0" smtClean="0">
                <a:solidFill>
                  <a:schemeClr val="tx2"/>
                </a:solidFill>
              </a:rPr>
              <a:t> </a:t>
            </a:r>
            <a:r>
              <a:rPr lang="hu-HU" b="1" dirty="0">
                <a:solidFill>
                  <a:schemeClr val="tx2"/>
                </a:solidFill>
              </a:rPr>
              <a:t>4 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stringBuffer.append(source.charAt(i)); </a:t>
            </a:r>
            <a:r>
              <a:rPr lang="hu-HU" b="1" dirty="0">
                <a:solidFill>
                  <a:schemeClr val="tx2"/>
                </a:solidFill>
              </a:rPr>
              <a:t>// A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the counter + the given character</a:t>
            </a:r>
          </a:p>
          <a:p>
            <a:r>
              <a:rPr lang="hu-HU" dirty="0"/>
              <a:t>w</a:t>
            </a:r>
            <a:r>
              <a:rPr lang="hu-HU" dirty="0" smtClean="0"/>
              <a:t>e just have to concatenate them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3          5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13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72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19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34936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04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36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       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3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Sometimes there is an issue:</a:t>
            </a:r>
            <a:r>
              <a:rPr lang="hu-HU" dirty="0"/>
              <a:t> </a:t>
            </a:r>
            <a:r>
              <a:rPr lang="hu-HU" dirty="0" smtClean="0"/>
              <a:t> „tricky cases”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27373" y="2108886"/>
            <a:ext cx="6239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Problem in general:  „</a:t>
            </a:r>
            <a:r>
              <a:rPr lang="hu-HU" b="1" dirty="0" smtClean="0"/>
              <a:t>z V z V z”</a:t>
            </a:r>
          </a:p>
          <a:p>
            <a:endParaRPr lang="hu-HU" b="1" dirty="0"/>
          </a:p>
          <a:p>
            <a:r>
              <a:rPr lang="hu-HU" dirty="0" smtClean="0"/>
              <a:t>In these cases we have to make guesses because</a:t>
            </a:r>
          </a:p>
          <a:p>
            <a:r>
              <a:rPr lang="hu-HU" dirty="0"/>
              <a:t>	</a:t>
            </a:r>
            <a:r>
              <a:rPr lang="hu-HU" dirty="0" smtClean="0"/>
              <a:t>we should decode integers that are not</a:t>
            </a:r>
          </a:p>
          <a:p>
            <a:r>
              <a:rPr lang="hu-HU" dirty="0"/>
              <a:t>	</a:t>
            </a:r>
            <a:r>
              <a:rPr lang="hu-HU" dirty="0" smtClean="0"/>
              <a:t>	present in the symbol table !!!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GUESS = last code printed + first character in last code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</a:t>
            </a:r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B    AB       ABA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AB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BA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136" y="77161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</a:t>
            </a:r>
            <a:r>
              <a:rPr lang="hu-HU" b="1" u="sng" dirty="0" smtClean="0"/>
              <a:t>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866214" y="76750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  </a:t>
            </a:r>
            <a:r>
              <a:rPr lang="hu-HU" b="1" dirty="0" smtClean="0">
                <a:solidFill>
                  <a:schemeClr val="tx2"/>
                </a:solidFill>
              </a:rPr>
              <a:t>2</a:t>
            </a:r>
            <a:r>
              <a:rPr lang="hu-HU" b="1" dirty="0" smtClean="0"/>
              <a:t>    </a:t>
            </a:r>
            <a:r>
              <a:rPr lang="hu-HU" b="1" dirty="0" smtClean="0">
                <a:solidFill>
                  <a:schemeClr val="tx2"/>
                </a:solidFill>
              </a:rPr>
              <a:t>3</a:t>
            </a:r>
            <a:r>
              <a:rPr lang="hu-HU" b="1" dirty="0" smtClean="0"/>
              <a:t>          5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66214" y="126862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A    B    AB       ABA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Pattern pattern = Pattern.compile("[0-9]+|[a-zA-Z]");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030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try to find the compressed sections with</a:t>
            </a:r>
          </a:p>
          <a:p>
            <a:r>
              <a:rPr lang="hu-HU" dirty="0"/>
              <a:t>r</a:t>
            </a:r>
            <a:r>
              <a:rPr lang="hu-HU" dirty="0" smtClean="0"/>
              <a:t>egular expressions: for example </a:t>
            </a:r>
            <a:r>
              <a:rPr lang="hu-HU" b="1" dirty="0" smtClean="0"/>
              <a:t>4A</a:t>
            </a:r>
            <a:r>
              <a:rPr lang="hu-HU" dirty="0" smtClean="0"/>
              <a:t> or </a:t>
            </a:r>
            <a:r>
              <a:rPr lang="hu-HU" b="1" dirty="0" smtClean="0"/>
              <a:t>6R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77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int num = Integer.parseInt(matcher.group());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matcher.find();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while( num-- != 0 ){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rgbClr val="FFFF00"/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0495" y="5460642"/>
            <a:ext cx="530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find all of them, so we iterate until</a:t>
            </a:r>
          </a:p>
          <a:p>
            <a:r>
              <a:rPr lang="hu-HU" dirty="0"/>
              <a:t>t</a:t>
            </a:r>
            <a:r>
              <a:rPr lang="hu-HU" dirty="0" smtClean="0"/>
              <a:t>here is no more left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392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num = Integer.parseInt(matcher.group());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matcher.find();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while( num-- != 0 ){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3778" y="5112913"/>
            <a:ext cx="5892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for example: </a:t>
            </a:r>
            <a:r>
              <a:rPr lang="hu-HU" b="1" dirty="0" smtClean="0"/>
              <a:t>3A</a:t>
            </a:r>
            <a:r>
              <a:rPr lang="hu-HU" dirty="0" smtClean="0"/>
              <a:t>, we get </a:t>
            </a:r>
            <a:r>
              <a:rPr lang="hu-HU" b="1" dirty="0" smtClean="0"/>
              <a:t>3</a:t>
            </a:r>
            <a:r>
              <a:rPr lang="hu-HU" dirty="0" smtClean="0"/>
              <a:t> and keep</a:t>
            </a:r>
          </a:p>
          <a:p>
            <a:r>
              <a:rPr lang="hu-HU" dirty="0"/>
              <a:t>d</a:t>
            </a:r>
            <a:r>
              <a:rPr lang="hu-HU" dirty="0" smtClean="0"/>
              <a:t>ecrementing its value + keep adding the A to the</a:t>
            </a:r>
          </a:p>
          <a:p>
            <a:r>
              <a:rPr lang="hu-HU" dirty="0"/>
              <a:t>f</a:t>
            </a:r>
            <a:r>
              <a:rPr lang="hu-HU" dirty="0" smtClean="0"/>
              <a:t>inal string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8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Problems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Most files have a lot of redundancy</a:t>
            </a:r>
          </a:p>
          <a:p>
            <a:r>
              <a:rPr lang="hu-HU" dirty="0" smtClean="0"/>
              <a:t>We want to reduce the size of a file: in order to save space and we want to save time transmitting it</a:t>
            </a:r>
          </a:p>
          <a:p>
            <a:r>
              <a:rPr lang="hu-HU" dirty="0" smtClean="0"/>
              <a:t>There are 3 important data compression algorithms</a:t>
            </a:r>
          </a:p>
          <a:p>
            <a:pPr lvl="1"/>
            <a:r>
              <a:rPr lang="hu-HU" b="1" dirty="0" smtClean="0"/>
              <a:t>RLE</a:t>
            </a:r>
            <a:r>
              <a:rPr lang="hu-HU" dirty="0" smtClean="0"/>
              <a:t>  ( run length encoding )</a:t>
            </a:r>
          </a:p>
          <a:p>
            <a:pPr lvl="1"/>
            <a:r>
              <a:rPr lang="hu-HU" b="1" dirty="0" smtClean="0"/>
              <a:t>Huffman-encoding</a:t>
            </a:r>
          </a:p>
          <a:p>
            <a:pPr lvl="1"/>
            <a:r>
              <a:rPr lang="hu-HU" b="1" dirty="0" smtClean="0"/>
              <a:t>LZW</a:t>
            </a:r>
            <a:r>
              <a:rPr lang="hu-HU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693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208019"/>
            <a:ext cx="9404723" cy="1400530"/>
          </a:xfrm>
        </p:spPr>
        <p:txBody>
          <a:bodyPr/>
          <a:lstStyle/>
          <a:p>
            <a:r>
              <a:rPr lang="hu-HU" b="1" u="sng" dirty="0"/>
              <a:t>Source code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59745" y="1170668"/>
            <a:ext cx="8137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static String decode(String source){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StringBuffer stringBuffer = new StringBuffer();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Pattern pattern = Pattern.compile("[0-9]+|[a-zA-Z]");</a:t>
            </a:r>
          </a:p>
          <a:p>
            <a:r>
              <a:rPr lang="hu-HU" b="1" dirty="0">
                <a:solidFill>
                  <a:srgbClr val="FFFF00"/>
                </a:solidFill>
              </a:rPr>
              <a:t>		Matcher matcher = pattern.matcher(source);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while( matcher.find() ){</a:t>
            </a:r>
          </a:p>
          <a:p>
            <a:r>
              <a:rPr lang="hu-HU" b="1" dirty="0">
                <a:solidFill>
                  <a:srgbClr val="FFFF00"/>
                </a:solidFill>
              </a:rPr>
              <a:t>			</a:t>
            </a:r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num = Integer.parseInt(matcher.group());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matcher.find();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while( num-- != 0 ){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stringBuffer.append(matcher.group());</a:t>
            </a:r>
          </a:p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}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return stringBuffer.toString();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}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3778" y="5112913"/>
            <a:ext cx="595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Why? </a:t>
            </a:r>
            <a:r>
              <a:rPr lang="hu-HU" dirty="0" smtClean="0"/>
              <a:t>Because we want to end up with the original </a:t>
            </a:r>
          </a:p>
          <a:p>
            <a:r>
              <a:rPr lang="hu-HU" dirty="0"/>
              <a:t>t</a:t>
            </a:r>
            <a:r>
              <a:rPr lang="hu-HU" dirty="0" smtClean="0"/>
              <a:t>ext, so</a:t>
            </a:r>
          </a:p>
          <a:p>
            <a:endParaRPr lang="hu-HU" dirty="0"/>
          </a:p>
          <a:p>
            <a:r>
              <a:rPr lang="hu-HU" b="1" dirty="0" smtClean="0"/>
              <a:t>3A </a:t>
            </a:r>
            <a:r>
              <a:rPr lang="hu-HU" b="1" dirty="0" smtClean="0">
                <a:sym typeface="Wingdings" panose="05000000000000000000" pitchFamily="2" charset="2"/>
              </a:rPr>
              <a:t> AAA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HUFFMAN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78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hu-HU" b="1" u="sng" dirty="0" smtClean="0"/>
              <a:t>Huffman-code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932609"/>
          </a:xfrm>
        </p:spPr>
        <p:txBody>
          <a:bodyPr>
            <a:normAutofit/>
          </a:bodyPr>
          <a:lstStyle/>
          <a:p>
            <a:r>
              <a:rPr lang="hu-HU" dirty="0"/>
              <a:t>C</a:t>
            </a:r>
            <a:r>
              <a:rPr lang="hu-HU" dirty="0" smtClean="0"/>
              <a:t>ommon </a:t>
            </a:r>
            <a:r>
              <a:rPr lang="hu-HU" dirty="0"/>
              <a:t>technique in entropy </a:t>
            </a:r>
            <a:r>
              <a:rPr lang="hu-HU" dirty="0" smtClean="0"/>
              <a:t>encoding</a:t>
            </a:r>
          </a:p>
          <a:p>
            <a:r>
              <a:rPr lang="hu-HU" dirty="0" smtClean="0"/>
              <a:t>Entropy encoding </a:t>
            </a:r>
            <a:r>
              <a:rPr lang="hu-HU" dirty="0" smtClean="0">
                <a:sym typeface="Wingdings" panose="05000000000000000000" pitchFamily="2" charset="2"/>
              </a:rPr>
              <a:t> where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length of each </a:t>
            </a:r>
            <a:r>
              <a:rPr lang="en-US" dirty="0" err="1"/>
              <a:t>codeword</a:t>
            </a:r>
            <a:r>
              <a:rPr lang="en-US" dirty="0"/>
              <a:t> is approximately </a:t>
            </a:r>
            <a:r>
              <a:rPr lang="en-US" dirty="0" smtClean="0"/>
              <a:t>proportional</a:t>
            </a:r>
            <a:r>
              <a:rPr lang="hu-HU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negative logarithm of the </a:t>
            </a:r>
            <a:r>
              <a:rPr lang="en-US" dirty="0" smtClean="0"/>
              <a:t>probability</a:t>
            </a:r>
            <a:r>
              <a:rPr lang="hu-HU" dirty="0" smtClean="0"/>
              <a:t> ...</a:t>
            </a:r>
            <a:r>
              <a:rPr lang="en-US" dirty="0" smtClean="0"/>
              <a:t> </a:t>
            </a:r>
            <a:r>
              <a:rPr lang="hu-HU" dirty="0"/>
              <a:t>s</a:t>
            </a:r>
            <a:r>
              <a:rPr lang="hu-HU" dirty="0" smtClean="0"/>
              <a:t>o </a:t>
            </a:r>
            <a:r>
              <a:rPr lang="en-US" dirty="0" smtClean="0"/>
              <a:t>the </a:t>
            </a:r>
            <a:r>
              <a:rPr lang="en-US" dirty="0"/>
              <a:t>most common symbols use the shortest codes</a:t>
            </a:r>
            <a:endParaRPr lang="hu-HU" dirty="0" smtClean="0"/>
          </a:p>
          <a:p>
            <a:r>
              <a:rPr lang="en-US" dirty="0"/>
              <a:t>Huffman's algorithm derives </a:t>
            </a:r>
            <a:r>
              <a:rPr lang="hu-HU" dirty="0"/>
              <a:t>variable-length code </a:t>
            </a:r>
            <a:r>
              <a:rPr lang="hu-HU" dirty="0" smtClean="0"/>
              <a:t>table </a:t>
            </a:r>
            <a:r>
              <a:rPr lang="en-US" dirty="0" smtClean="0"/>
              <a:t>based </a:t>
            </a:r>
            <a:r>
              <a:rPr lang="en-US" dirty="0"/>
              <a:t>on the estimated probability or frequency of occurrence </a:t>
            </a:r>
            <a:r>
              <a:rPr lang="en-US" dirty="0" smtClean="0"/>
              <a:t>for </a:t>
            </a:r>
            <a:r>
              <a:rPr lang="en-US" dirty="0"/>
              <a:t>each possible value of the source </a:t>
            </a:r>
            <a:r>
              <a:rPr lang="en-US" dirty="0" smtClean="0"/>
              <a:t>symbol</a:t>
            </a:r>
            <a:endParaRPr lang="hu-HU" dirty="0" smtClean="0"/>
          </a:p>
          <a:p>
            <a:r>
              <a:rPr lang="en-US" dirty="0" smtClean="0"/>
              <a:t>As </a:t>
            </a:r>
            <a:r>
              <a:rPr lang="en-US" dirty="0"/>
              <a:t>in other entropy encoding methods, more common symbols are </a:t>
            </a:r>
            <a:r>
              <a:rPr lang="en-US" dirty="0" smtClean="0"/>
              <a:t>generally </a:t>
            </a:r>
            <a:r>
              <a:rPr lang="en-US" dirty="0"/>
              <a:t>represented using fewer bits than less common </a:t>
            </a:r>
            <a:r>
              <a:rPr lang="en-US" dirty="0" smtClean="0"/>
              <a:t>symbols</a:t>
            </a:r>
            <a:endParaRPr lang="hu-HU" dirty="0" smtClean="0"/>
          </a:p>
          <a:p>
            <a:r>
              <a:rPr lang="hu-HU" b="1" dirty="0" smtClean="0"/>
              <a:t>RLE</a:t>
            </a:r>
            <a:r>
              <a:rPr lang="hu-HU" dirty="0" smtClean="0"/>
              <a:t>: we encode every word with codes of the same length</a:t>
            </a:r>
          </a:p>
          <a:p>
            <a:r>
              <a:rPr lang="hu-HU" dirty="0" smtClean="0"/>
              <a:t>In Huffman-encoding we use different size of codes for different length of words</a:t>
            </a:r>
          </a:p>
        </p:txBody>
      </p:sp>
    </p:spTree>
    <p:extLst>
      <p:ext uri="{BB962C8B-B14F-4D97-AF65-F5344CB8AC3E}">
        <p14:creationId xmlns:p14="http://schemas.microsoft.com/office/powerpoint/2010/main" val="1093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hu-HU" u="sng" dirty="0" smtClean="0"/>
              <a:t>Huffman-code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6980"/>
            <a:ext cx="8946541" cy="4651419"/>
          </a:xfrm>
        </p:spPr>
        <p:txBody>
          <a:bodyPr>
            <a:normAutofit/>
          </a:bodyPr>
          <a:lstStyle/>
          <a:p>
            <a:r>
              <a:rPr lang="hu-HU" dirty="0" smtClean="0"/>
              <a:t>Intuition </a:t>
            </a:r>
            <a:r>
              <a:rPr lang="hu-HU" dirty="0" smtClean="0">
                <a:sym typeface="Wingdings" panose="05000000000000000000" pitchFamily="2" charset="2"/>
              </a:rPr>
              <a:t> let’s use small codes for words/characters that are frequent in the text   ~ so we can substitute a lot of words/characters with a very small code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First we have to preprocess the text in order to find out what are the frequent characters/words</a:t>
            </a:r>
            <a:endParaRPr lang="hu-HU" dirty="0" smtClean="0"/>
          </a:p>
          <a:p>
            <a:r>
              <a:rPr lang="hu-HU" dirty="0" smtClean="0"/>
              <a:t>Applications: </a:t>
            </a:r>
            <a:r>
              <a:rPr lang="hu-HU" dirty="0"/>
              <a:t>MP3, PDF, DIVx, JPEG</a:t>
            </a:r>
          </a:p>
        </p:txBody>
      </p:sp>
    </p:spTree>
    <p:extLst>
      <p:ext uri="{BB962C8B-B14F-4D97-AF65-F5344CB8AC3E}">
        <p14:creationId xmlns:p14="http://schemas.microsoft.com/office/powerpoint/2010/main" val="17294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0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8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746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9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828" y="2480083"/>
            <a:ext cx="8845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Intuition behind entropy encoding: the most frequent character is </a:t>
            </a:r>
            <a:r>
              <a:rPr lang="hu-HU" b="1" dirty="0" smtClean="0"/>
              <a:t>R </a:t>
            </a:r>
            <a:r>
              <a:rPr lang="hu-HU" dirty="0" smtClean="0"/>
              <a:t>(or </a:t>
            </a:r>
            <a:r>
              <a:rPr lang="hu-HU" b="1" dirty="0" smtClean="0"/>
              <a:t>A</a:t>
            </a:r>
            <a:r>
              <a:rPr lang="hu-HU" dirty="0" smtClean="0"/>
              <a:t>) so </a:t>
            </a:r>
          </a:p>
          <a:p>
            <a:r>
              <a:rPr lang="hu-HU" dirty="0"/>
              <a:t>m</a:t>
            </a:r>
            <a:r>
              <a:rPr lang="hu-HU" dirty="0" smtClean="0"/>
              <a:t>aybe we should assign the shortest codeword to this character !</a:t>
            </a:r>
            <a:endParaRPr lang="hu-HU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86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54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1252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3806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3167338"/>
            <a:ext cx="9684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At the beginning every character is represented by a node: we keep merging these</a:t>
            </a:r>
          </a:p>
          <a:p>
            <a:r>
              <a:rPr lang="hu-HU" dirty="0"/>
              <a:t> </a:t>
            </a:r>
            <a:r>
              <a:rPr lang="hu-HU" dirty="0" smtClean="0"/>
              <a:t>	nodes until we have a single tree like structure</a:t>
            </a:r>
          </a:p>
          <a:p>
            <a:r>
              <a:rPr lang="hu-HU" dirty="0"/>
              <a:t>	</a:t>
            </a:r>
            <a:r>
              <a:rPr lang="hu-HU" dirty="0" smtClean="0"/>
              <a:t>	~ important: they are in sorted order according to the frequencies !!!</a:t>
            </a:r>
            <a:endParaRPr lang="hu-HU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12770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654"/>
          </a:xfrm>
        </p:spPr>
        <p:txBody>
          <a:bodyPr/>
          <a:lstStyle/>
          <a:p>
            <a:r>
              <a:rPr lang="hu-HU" b="1" u="sng" dirty="0" smtClean="0"/>
              <a:t>Run length encoding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en-US" dirty="0" err="1" smtClean="0"/>
              <a:t>ery</a:t>
            </a:r>
            <a:r>
              <a:rPr lang="en-US" dirty="0" smtClean="0"/>
              <a:t> </a:t>
            </a:r>
            <a:r>
              <a:rPr lang="en-US" dirty="0"/>
              <a:t>simple form of data </a:t>
            </a:r>
            <a:r>
              <a:rPr lang="en-US" dirty="0" smtClean="0"/>
              <a:t>compression</a:t>
            </a:r>
            <a:endParaRPr lang="hu-HU" dirty="0" smtClean="0"/>
          </a:p>
          <a:p>
            <a:r>
              <a:rPr lang="hu-HU" b="1" dirty="0" smtClean="0"/>
              <a:t>RLE</a:t>
            </a:r>
            <a:r>
              <a:rPr lang="hu-HU" dirty="0" smtClean="0"/>
              <a:t> produces s</a:t>
            </a:r>
            <a:r>
              <a:rPr lang="en-US" dirty="0" err="1" smtClean="0"/>
              <a:t>equences</a:t>
            </a:r>
            <a:r>
              <a:rPr lang="en-US" dirty="0" smtClean="0"/>
              <a:t> </a:t>
            </a:r>
            <a:r>
              <a:rPr lang="en-US" dirty="0"/>
              <a:t>in which the same data </a:t>
            </a:r>
            <a:r>
              <a:rPr lang="en-US" dirty="0" smtClean="0"/>
              <a:t>value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occurs in </a:t>
            </a:r>
            <a:r>
              <a:rPr lang="en-US" dirty="0" smtClean="0"/>
              <a:t>data elements </a:t>
            </a:r>
            <a:r>
              <a:rPr lang="en-US" dirty="0"/>
              <a:t>are stored as a single data value and </a:t>
            </a:r>
            <a:r>
              <a:rPr lang="hu-HU" dirty="0" smtClean="0"/>
              <a:t>a </a:t>
            </a:r>
            <a:r>
              <a:rPr lang="en-US" dirty="0" smtClean="0"/>
              <a:t>count</a:t>
            </a:r>
            <a:r>
              <a:rPr lang="hu-HU" dirty="0" smtClean="0"/>
              <a:t>er</a:t>
            </a:r>
          </a:p>
          <a:p>
            <a:r>
              <a:rPr lang="hu-HU" b="1" dirty="0" smtClean="0"/>
              <a:t>AAABB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3A2B</a:t>
            </a:r>
          </a:p>
          <a:p>
            <a:r>
              <a:rPr lang="en-US" dirty="0"/>
              <a:t>Run-length encoding performs lossless data compression and </a:t>
            </a:r>
            <a:r>
              <a:rPr lang="hu-HU" b="1" dirty="0" smtClean="0"/>
              <a:t>RLE</a:t>
            </a:r>
            <a:r>
              <a:rPr lang="en-US" dirty="0" smtClean="0"/>
              <a:t> </a:t>
            </a:r>
            <a:r>
              <a:rPr lang="en-US" dirty="0"/>
              <a:t>well suited to palette-based bitmapped images such as computer </a:t>
            </a:r>
            <a:r>
              <a:rPr lang="en-US" dirty="0" smtClean="0"/>
              <a:t>icons</a:t>
            </a:r>
            <a:endParaRPr lang="hu-HU" dirty="0" smtClean="0"/>
          </a:p>
          <a:p>
            <a:r>
              <a:rPr lang="hu-HU" dirty="0"/>
              <a:t>S</a:t>
            </a:r>
            <a:r>
              <a:rPr lang="en-US" dirty="0" err="1" smtClean="0"/>
              <a:t>creen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containing plain black text on a solid white </a:t>
            </a:r>
            <a:r>
              <a:rPr lang="en-US" dirty="0" smtClean="0"/>
              <a:t>background</a:t>
            </a:r>
            <a:r>
              <a:rPr lang="hu-HU" dirty="0" smtClean="0"/>
              <a:t>: in these situations, </a:t>
            </a:r>
            <a:r>
              <a:rPr lang="hu-HU" b="1" dirty="0" smtClean="0"/>
              <a:t>RLE</a:t>
            </a:r>
            <a:r>
              <a:rPr lang="hu-HU" dirty="0" smtClean="0"/>
              <a:t> can be very very effective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63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8075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1252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29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3806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9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27753" y="401011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flipH="1">
            <a:off x="359594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5"/>
          </p:cNvCxnSpPr>
          <p:nvPr/>
        </p:nvCxnSpPr>
        <p:spPr>
          <a:xfrm>
            <a:off x="419182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85800" y="3825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4" idx="7"/>
          </p:cNvCxnSpPr>
          <p:nvPr/>
        </p:nvCxnSpPr>
        <p:spPr>
          <a:xfrm flipV="1">
            <a:off x="3147682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1"/>
          </p:cNvCxnSpPr>
          <p:nvPr/>
        </p:nvCxnSpPr>
        <p:spPr>
          <a:xfrm flipH="1" flipV="1">
            <a:off x="4584356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23131" y="4747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248" y="4740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291" y="2507090"/>
            <a:ext cx="5615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building a tree like structure</a:t>
            </a:r>
          </a:p>
          <a:p>
            <a:r>
              <a:rPr lang="hu-HU" dirty="0" smtClean="0"/>
              <a:t>Left edge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dirty="0" smtClean="0">
                <a:sym typeface="Wingdings" panose="05000000000000000000" pitchFamily="2" charset="2"/>
              </a:rPr>
              <a:t>0</a:t>
            </a:r>
            <a:r>
              <a:rPr lang="hu-HU" dirty="0" smtClean="0">
                <a:sym typeface="Wingdings" panose="05000000000000000000" pitchFamily="2" charset="2"/>
              </a:rPr>
              <a:t> value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Right edge  </a:t>
            </a:r>
            <a:r>
              <a:rPr lang="hu-HU" b="1" dirty="0" smtClean="0">
                <a:sym typeface="Wingdings" panose="05000000000000000000" pitchFamily="2" charset="2"/>
              </a:rPr>
              <a:t>1</a:t>
            </a:r>
            <a:r>
              <a:rPr lang="hu-HU" dirty="0" smtClean="0">
                <a:sym typeface="Wingdings" panose="05000000000000000000" pitchFamily="2" charset="2"/>
              </a:rPr>
              <a:t> value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Parent node value: sum of the child nodes value</a:t>
            </a:r>
            <a:endParaRPr lang="hu-HU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4784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3608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55180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3147682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716162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8" idx="3"/>
          </p:cNvCxnSpPr>
          <p:nvPr/>
        </p:nvCxnSpPr>
        <p:spPr>
          <a:xfrm flipH="1">
            <a:off x="458435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</p:cNvCxnSpPr>
          <p:nvPr/>
        </p:nvCxnSpPr>
        <p:spPr>
          <a:xfrm>
            <a:off x="5180236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5003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 flipH="1">
            <a:off x="676319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5"/>
          </p:cNvCxnSpPr>
          <p:nvPr/>
        </p:nvCxnSpPr>
        <p:spPr>
          <a:xfrm>
            <a:off x="7359077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72647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727753" y="401011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 flipH="1">
            <a:off x="359594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5"/>
          </p:cNvCxnSpPr>
          <p:nvPr/>
        </p:nvCxnSpPr>
        <p:spPr>
          <a:xfrm>
            <a:off x="4191827" y="44741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85800" y="38254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4" idx="7"/>
          </p:cNvCxnSpPr>
          <p:nvPr/>
        </p:nvCxnSpPr>
        <p:spPr>
          <a:xfrm flipV="1">
            <a:off x="3147682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1"/>
          </p:cNvCxnSpPr>
          <p:nvPr/>
        </p:nvCxnSpPr>
        <p:spPr>
          <a:xfrm flipH="1" flipV="1">
            <a:off x="4584356" y="500036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23131" y="47478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5248" y="4740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119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63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1914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12010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271598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84468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15266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474854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64128" y="3825451"/>
            <a:ext cx="543697" cy="54369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5832322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6428202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41772" y="36195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296059" y="380417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H="1">
            <a:off x="316425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</p:cNvCxnSpPr>
          <p:nvPr/>
        </p:nvCxnSpPr>
        <p:spPr>
          <a:xfrm>
            <a:off x="376013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4106" y="36195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cxnSp>
        <p:nvCxnSpPr>
          <p:cNvPr id="23" name="Straight Connector 22"/>
          <p:cNvCxnSpPr>
            <a:stCxn id="4" idx="7"/>
          </p:cNvCxnSpPr>
          <p:nvPr/>
        </p:nvCxnSpPr>
        <p:spPr>
          <a:xfrm flipV="1">
            <a:off x="2715988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</p:cNvCxnSpPr>
          <p:nvPr/>
        </p:nvCxnSpPr>
        <p:spPr>
          <a:xfrm flipH="1" flipV="1">
            <a:off x="4152662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1437" y="45419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3554" y="4534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384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25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51914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212010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2715988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84468" y="500036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415266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4748542" y="54644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354529" y="3825451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5222723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5818603" y="428952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579639" y="520631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844783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</p:cNvCxnSpPr>
          <p:nvPr/>
        </p:nvCxnSpPr>
        <p:spPr>
          <a:xfrm>
            <a:off x="9043713" y="56703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98341" y="50003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296059" y="380417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9" idx="3"/>
          </p:cNvCxnSpPr>
          <p:nvPr/>
        </p:nvCxnSpPr>
        <p:spPr>
          <a:xfrm flipH="1">
            <a:off x="316425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5"/>
          </p:cNvCxnSpPr>
          <p:nvPr/>
        </p:nvCxnSpPr>
        <p:spPr>
          <a:xfrm>
            <a:off x="3760133" y="4268245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7"/>
          </p:cNvCxnSpPr>
          <p:nvPr/>
        </p:nvCxnSpPr>
        <p:spPr>
          <a:xfrm flipV="1">
            <a:off x="2715988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</p:cNvCxnSpPr>
          <p:nvPr/>
        </p:nvCxnSpPr>
        <p:spPr>
          <a:xfrm flipH="1" flipV="1">
            <a:off x="4152662" y="4794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91437" y="45419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3554" y="4534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56614" y="2621715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62112" y="2437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4169929" y="3033834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21664" y="356001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97113" y="33075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880933" y="3033834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273462" y="356001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14354" y="3299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43848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16807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08500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368088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509" y="5482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0250" y="3125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651" y="3309881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them so </a:t>
            </a:r>
            <a:r>
              <a:rPr lang="hu-HU" b="1" dirty="0" smtClean="0"/>
              <a:t>3</a:t>
            </a:r>
            <a:r>
              <a:rPr lang="hu-HU" dirty="0" smtClean="0"/>
              <a:t> is smaller than</a:t>
            </a:r>
          </a:p>
          <a:p>
            <a:r>
              <a:rPr lang="hu-HU" b="1" dirty="0" smtClean="0"/>
              <a:t>6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so we swap them in order to insert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subtree in the right place !!!</a:t>
            </a:r>
            <a:endParaRPr lang="hu-H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9486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7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16807" y="5688533"/>
            <a:ext cx="543697" cy="543697"/>
          </a:xfrm>
          <a:prstGeom prst="ellipse">
            <a:avLst/>
          </a:prstGeom>
          <a:solidFill>
            <a:schemeClr val="tx2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08500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3680881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5509" y="5482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00250" y="3125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6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3651" y="3309881"/>
            <a:ext cx="471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sort them so </a:t>
            </a:r>
            <a:r>
              <a:rPr lang="hu-HU" b="1" dirty="0" smtClean="0"/>
              <a:t>3</a:t>
            </a:r>
            <a:r>
              <a:rPr lang="hu-HU" dirty="0" smtClean="0"/>
              <a:t> is smaller than</a:t>
            </a:r>
          </a:p>
          <a:p>
            <a:r>
              <a:rPr lang="hu-HU" b="1" dirty="0" smtClean="0"/>
              <a:t>6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so we swap them in order to insert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he subtree in the right place !!!</a:t>
            </a:r>
            <a:endParaRPr lang="hu-HU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6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5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377" y="2785030"/>
            <a:ext cx="528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managed to assign the smallest</a:t>
            </a:r>
          </a:p>
          <a:p>
            <a:r>
              <a:rPr lang="hu-HU" dirty="0" smtClean="0"/>
              <a:t>codeword for characters that are frequent !!!</a:t>
            </a:r>
            <a:endParaRPr lang="hu-HU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0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911" y="2906483"/>
            <a:ext cx="5347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we want to find out the codes for</a:t>
            </a:r>
          </a:p>
          <a:p>
            <a:r>
              <a:rPr lang="hu-HU" dirty="0"/>
              <a:t>t</a:t>
            </a:r>
            <a:r>
              <a:rPr lang="hu-HU" dirty="0" smtClean="0"/>
              <a:t>he given characters: we always start at</a:t>
            </a:r>
          </a:p>
          <a:p>
            <a:r>
              <a:rPr lang="hu-HU" dirty="0"/>
              <a:t>t</a:t>
            </a:r>
            <a:r>
              <a:rPr lang="hu-HU" dirty="0" smtClean="0"/>
              <a:t>he root node </a:t>
            </a:r>
            <a:r>
              <a:rPr lang="hu-HU" dirty="0" smtClean="0">
                <a:sym typeface="Wingdings" panose="05000000000000000000" pitchFamily="2" charset="2"/>
              </a:rPr>
              <a:t> just track the edges we have</a:t>
            </a:r>
          </a:p>
          <a:p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hu-HU" dirty="0" smtClean="0">
                <a:sym typeface="Wingdings" panose="05000000000000000000" pitchFamily="2" charset="2"/>
              </a:rPr>
              <a:t>o traverse to get to the given character</a:t>
            </a:r>
            <a:endParaRPr lang="hu-HU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84561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94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C?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71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 smtClean="0"/>
              <a:t>1 0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8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5911" y="2906483"/>
            <a:ext cx="4660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what is the Huffman code </a:t>
            </a:r>
          </a:p>
          <a:p>
            <a:r>
              <a:rPr lang="hu-HU" dirty="0"/>
              <a:t>f</a:t>
            </a:r>
            <a:r>
              <a:rPr lang="hu-HU" dirty="0" smtClean="0"/>
              <a:t>or character </a:t>
            </a:r>
            <a:r>
              <a:rPr lang="hu-HU" b="1" dirty="0" smtClean="0"/>
              <a:t>C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r>
              <a:rPr lang="hu-HU" b="1" dirty="0" smtClean="0"/>
              <a:t>1 0 1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091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43859"/>
              </p:ext>
            </p:extLst>
          </p:nvPr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079525" y="667265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A R </a:t>
            </a:r>
            <a:r>
              <a:rPr lang="hu-HU" b="1" dirty="0" err="1" smtClean="0"/>
              <a:t>R</a:t>
            </a:r>
            <a:r>
              <a:rPr lang="hu-HU" b="1" dirty="0" smtClean="0"/>
              <a:t> A C A R 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692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76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90052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575824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6354126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22606" y="568853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779080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8386680" y="615260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992667" y="451361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886086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9456741" y="497769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77707" y="326059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584590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6441781" y="372467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16856" y="1903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6934197" y="449233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680239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7398271" y="495641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6354126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7790800" y="548258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575" y="5230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1692" y="52225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94752" y="330988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808067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359802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5251" y="3995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519071" y="372200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8911600" y="424817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52492" y="39881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13820" y="206680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827135" y="247892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378870" y="300509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54319" y="27525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476279" y="254146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868808" y="306763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09700" y="28075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6356" y="233631"/>
          <a:ext cx="4782821" cy="18505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4274"/>
                <a:gridCol w="1689262"/>
                <a:gridCol w="1499285"/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CHAR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FREQUENCY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ENCODING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0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101</a:t>
                      </a:r>
                      <a:endParaRPr lang="hu-HU" b="1" dirty="0"/>
                    </a:p>
                  </a:txBody>
                  <a:tcPr/>
                </a:tc>
              </a:tr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!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305583" y="245332"/>
            <a:ext cx="4509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  A     R     R     A     C     A     R     !</a:t>
            </a:r>
          </a:p>
          <a:p>
            <a:r>
              <a:rPr lang="hu-HU" b="1" dirty="0" smtClean="0">
                <a:solidFill>
                  <a:srgbClr val="00B0F0"/>
                </a:solidFill>
              </a:rPr>
              <a:t>101   11    0     0     11   101  11    0     100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>
                <a:solidFill>
                  <a:srgbClr val="00B0F0"/>
                </a:solidFill>
              </a:rPr>
              <a:t>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</a:t>
            </a:r>
            <a:r>
              <a:rPr lang="hu-HU" b="1" dirty="0" smtClean="0">
                <a:solidFill>
                  <a:srgbClr val="00B0F0"/>
                </a:solidFill>
              </a:rPr>
              <a:t>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101</a:t>
            </a:r>
            <a:r>
              <a:rPr lang="hu-HU" b="1" dirty="0" smtClean="0">
                <a:solidFill>
                  <a:srgbClr val="00B0F0"/>
                </a:solidFill>
              </a:rPr>
              <a:t>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FFFF00"/>
                </a:solidFill>
              </a:rPr>
              <a:t>101</a:t>
            </a:r>
            <a:r>
              <a:rPr lang="hu-HU" b="1" dirty="0" smtClean="0">
                <a:solidFill>
                  <a:srgbClr val="00B0F0"/>
                </a:solidFill>
              </a:rPr>
              <a:t>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b="1" dirty="0" smtClean="0">
                <a:solidFill>
                  <a:srgbClr val="00B0F0"/>
                </a:solidFill>
              </a:rPr>
              <a:t>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11</a:t>
            </a:r>
            <a:r>
              <a:rPr lang="hu-HU" b="1" dirty="0" smtClean="0">
                <a:solidFill>
                  <a:srgbClr val="00B0F0"/>
                </a:solidFill>
              </a:rPr>
              <a:t>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</a:t>
            </a:r>
            <a:r>
              <a:rPr lang="hu-HU" b="1" dirty="0" smtClean="0">
                <a:solidFill>
                  <a:srgbClr val="FFFF00"/>
                </a:solidFill>
              </a:rPr>
              <a:t>11</a:t>
            </a:r>
            <a:r>
              <a:rPr lang="hu-HU" b="1" dirty="0" smtClean="0">
                <a:solidFill>
                  <a:srgbClr val="00B0F0"/>
                </a:solidFill>
              </a:rPr>
              <a:t>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253946" y="5519351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(0,1,1,1,0,1,0,0,0,1,1,0,0,0,1,1,0,0,0,1,0,1,1,1,0)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341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0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</a:t>
            </a:r>
            <a:r>
              <a:rPr lang="hu-HU" b="1" dirty="0" smtClean="0">
                <a:solidFill>
                  <a:srgbClr val="FFFF00"/>
                </a:solidFill>
              </a:rPr>
              <a:t>0</a:t>
            </a:r>
            <a:r>
              <a:rPr lang="hu-HU" b="1" dirty="0" smtClean="0">
                <a:solidFill>
                  <a:srgbClr val="00B0F0"/>
                </a:solidFill>
              </a:rPr>
              <a:t>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CARR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8371" y="2382591"/>
            <a:ext cx="3401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smtClean="0"/>
              <a:t>.</a:t>
            </a:r>
          </a:p>
          <a:p>
            <a:r>
              <a:rPr lang="hu-HU" sz="4400" dirty="0" smtClean="0"/>
              <a:t>.</a:t>
            </a:r>
          </a:p>
          <a:p>
            <a:r>
              <a:rPr lang="hu-H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9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09533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407772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5"/>
          </p:cNvCxnSpPr>
          <p:nvPr/>
        </p:nvCxnSpPr>
        <p:spPr>
          <a:xfrm>
            <a:off x="4673607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2087" y="5194263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H="1">
            <a:off x="611028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5"/>
          </p:cNvCxnSpPr>
          <p:nvPr/>
        </p:nvCxnSpPr>
        <p:spPr>
          <a:xfrm>
            <a:off x="6706161" y="565833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12148" y="4019347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H="1">
            <a:off x="718034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7776222" y="448342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297188" y="2766328"/>
            <a:ext cx="543697" cy="5436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416538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5"/>
          </p:cNvCxnSpPr>
          <p:nvPr/>
        </p:nvCxnSpPr>
        <p:spPr>
          <a:xfrm>
            <a:off x="4761262" y="323040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6337" y="1409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9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5253678" y="3998067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 flipH="1">
            <a:off x="512187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</p:cNvCxnSpPr>
          <p:nvPr/>
        </p:nvCxnSpPr>
        <p:spPr>
          <a:xfrm>
            <a:off x="5717752" y="4462141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</p:cNvCxnSpPr>
          <p:nvPr/>
        </p:nvCxnSpPr>
        <p:spPr>
          <a:xfrm flipV="1">
            <a:off x="4673607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1"/>
          </p:cNvCxnSpPr>
          <p:nvPr/>
        </p:nvCxnSpPr>
        <p:spPr>
          <a:xfrm flipH="1" flipV="1">
            <a:off x="6110281" y="4988317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9056" y="4735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51173" y="47282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rgbClr val="FFFF00"/>
                </a:solidFill>
              </a:rPr>
              <a:t>1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14233" y="281561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127548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79283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54732" y="35014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838552" y="322773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7231081" y="375390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1973" y="34938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333301" y="1572531"/>
            <a:ext cx="543697" cy="5436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46616" y="1984650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98351" y="2510826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3800" y="22583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FF00"/>
                </a:solidFill>
              </a:rPr>
              <a:t>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795760" y="2047192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188289" y="2573368"/>
            <a:ext cx="211429" cy="285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9181" y="23133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627" y="616035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Encoded text: </a:t>
            </a:r>
            <a:r>
              <a:rPr lang="hu-HU" b="1" dirty="0" smtClean="0">
                <a:solidFill>
                  <a:srgbClr val="00B0F0"/>
                </a:solidFill>
              </a:rPr>
              <a:t>101110011101110100</a:t>
            </a:r>
          </a:p>
          <a:p>
            <a:r>
              <a:rPr lang="hu-HU" b="1" dirty="0" smtClean="0">
                <a:solidFill>
                  <a:schemeClr val="tx2"/>
                </a:solidFill>
              </a:rPr>
              <a:t>Decoded text: CARRACAR!</a:t>
            </a:r>
            <a:endParaRPr lang="hu-H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7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784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4580238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288692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5997146" y="1762897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6705600" y="1762897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871784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4580238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5288692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5997146" y="2471351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6705600" y="2471351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871784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580238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5288692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5997146" y="3179805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6705600" y="3179805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3871784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580238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288692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5997146" y="3888259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6705600" y="3888259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3871784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4580238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5288692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/>
          <p:cNvSpPr/>
          <p:nvPr/>
        </p:nvSpPr>
        <p:spPr>
          <a:xfrm>
            <a:off x="5997146" y="4596713"/>
            <a:ext cx="708454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/>
          <p:cNvSpPr/>
          <p:nvPr/>
        </p:nvSpPr>
        <p:spPr>
          <a:xfrm>
            <a:off x="6705600" y="4596713"/>
            <a:ext cx="708454" cy="7084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253946" y="5519351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(0,1,1,1,0,1,0,0,0,1,1,0,0,0,1,1,0,0,0,1,0,1,1,1,0)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86820" y="5888683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(A,3B,A,B,3A,2B,3A,2B,3A,B,A,3B,A)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6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DATA COMPRESSION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LZW compression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72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hu-HU" b="1" dirty="0" smtClean="0"/>
              <a:t>LZW </a:t>
            </a:r>
            <a:r>
              <a:rPr lang="hu-HU" dirty="0" smtClean="0"/>
              <a:t>stands for Lempel-Ziv-Welsch</a:t>
            </a:r>
          </a:p>
          <a:p>
            <a:r>
              <a:rPr lang="hu-HU" b="1" dirty="0" smtClean="0"/>
              <a:t>LZW</a:t>
            </a:r>
            <a:r>
              <a:rPr lang="hu-HU" dirty="0" smtClean="0"/>
              <a:t> </a:t>
            </a:r>
            <a:r>
              <a:rPr lang="hu-HU" dirty="0"/>
              <a:t>is an u</a:t>
            </a:r>
            <a:r>
              <a:rPr lang="it-IT" dirty="0"/>
              <a:t>niversal lossless data compression </a:t>
            </a:r>
            <a:r>
              <a:rPr lang="it-IT" dirty="0" smtClean="0"/>
              <a:t>algorithm</a:t>
            </a:r>
            <a:endParaRPr lang="hu-HU" dirty="0" smtClean="0"/>
          </a:p>
          <a:p>
            <a:r>
              <a:rPr lang="hu-HU" dirty="0" smtClean="0"/>
              <a:t>It is more efficient than Huffman-encoding !!!</a:t>
            </a:r>
          </a:p>
          <a:p>
            <a:r>
              <a:rPr lang="hu-HU" dirty="0" smtClean="0"/>
              <a:t>It is very simple </a:t>
            </a:r>
            <a:r>
              <a:rPr lang="hu-HU" dirty="0"/>
              <a:t>to </a:t>
            </a:r>
            <a:r>
              <a:rPr lang="hu-HU" dirty="0" smtClean="0"/>
              <a:t>implement   ~ advantage </a:t>
            </a:r>
          </a:p>
          <a:p>
            <a:r>
              <a:rPr lang="hu-HU" dirty="0"/>
              <a:t>W</a:t>
            </a:r>
            <a:r>
              <a:rPr lang="en-US" dirty="0" err="1" smtClean="0"/>
              <a:t>idely</a:t>
            </a:r>
            <a:r>
              <a:rPr lang="en-US" dirty="0" smtClean="0"/>
              <a:t> </a:t>
            </a:r>
            <a:r>
              <a:rPr lang="en-US" dirty="0"/>
              <a:t>used </a:t>
            </a:r>
            <a:r>
              <a:rPr lang="hu-HU" dirty="0" smtClean="0"/>
              <a:t>in </a:t>
            </a:r>
            <a:r>
              <a:rPr lang="en-US" b="1" dirty="0" smtClean="0"/>
              <a:t>Unix</a:t>
            </a:r>
            <a:r>
              <a:rPr lang="en-US" b="1" dirty="0"/>
              <a:t> </a:t>
            </a:r>
            <a:r>
              <a:rPr lang="hu-HU" b="1" dirty="0" smtClean="0"/>
              <a:t>OS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in </a:t>
            </a:r>
            <a:r>
              <a:rPr lang="en-US" dirty="0"/>
              <a:t>the </a:t>
            </a:r>
            <a:r>
              <a:rPr lang="en-US" b="1" dirty="0"/>
              <a:t>GIF</a:t>
            </a:r>
            <a:r>
              <a:rPr lang="en-US" dirty="0"/>
              <a:t> image </a:t>
            </a:r>
            <a:r>
              <a:rPr lang="en-US" dirty="0" smtClean="0"/>
              <a:t>format</a:t>
            </a:r>
            <a:endParaRPr lang="hu-HU" dirty="0" smtClean="0"/>
          </a:p>
          <a:p>
            <a:r>
              <a:rPr lang="hu-HU" dirty="0" smtClean="0"/>
              <a:t>Problem with </a:t>
            </a:r>
            <a:r>
              <a:rPr lang="hu-HU" dirty="0" smtClean="0"/>
              <a:t>Huffman-encoding </a:t>
            </a:r>
            <a:r>
              <a:rPr lang="hu-HU" dirty="0" smtClean="0">
                <a:sym typeface="Wingdings" panose="05000000000000000000" pitchFamily="2" charset="2"/>
              </a:rPr>
              <a:t> it has to preprocess the text in order to get the frequencies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1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9859"/>
            <a:ext cx="9327594" cy="4947633"/>
          </a:xfrm>
        </p:spPr>
        <p:txBody>
          <a:bodyPr>
            <a:normAutofit/>
          </a:bodyPr>
          <a:lstStyle/>
          <a:p>
            <a:r>
              <a:rPr lang="hu-HU" b="1" dirty="0" smtClean="0"/>
              <a:t>LZW</a:t>
            </a:r>
            <a:r>
              <a:rPr lang="hu-HU" dirty="0" smtClean="0"/>
              <a:t> principle</a:t>
            </a:r>
            <a:r>
              <a:rPr lang="hu-HU" dirty="0"/>
              <a:t>: the probability distribution of words/characters differ from text to </a:t>
            </a:r>
            <a:r>
              <a:rPr lang="hu-HU" dirty="0" smtClean="0"/>
              <a:t>text</a:t>
            </a:r>
          </a:p>
          <a:p>
            <a:r>
              <a:rPr lang="hu-HU" dirty="0"/>
              <a:t>I</a:t>
            </a:r>
            <a:r>
              <a:rPr lang="hu-HU" dirty="0" smtClean="0"/>
              <a:t>t is a dynamic algorithm: optimizes the algorithm to the actual text !!!</a:t>
            </a:r>
          </a:p>
          <a:p>
            <a:r>
              <a:rPr lang="hu-HU" dirty="0"/>
              <a:t>I</a:t>
            </a:r>
            <a:r>
              <a:rPr lang="en-US" dirty="0" smtClean="0"/>
              <a:t>t learn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update</a:t>
            </a:r>
            <a:r>
              <a:rPr lang="hu-HU" dirty="0" smtClean="0"/>
              <a:t>s</a:t>
            </a:r>
            <a:r>
              <a:rPr lang="en-US" dirty="0" smtClean="0"/>
              <a:t> </a:t>
            </a:r>
            <a:r>
              <a:rPr lang="en-US" dirty="0"/>
              <a:t>model as </a:t>
            </a:r>
            <a:r>
              <a:rPr lang="hu-HU" dirty="0" smtClean="0"/>
              <a:t>it </a:t>
            </a:r>
            <a:r>
              <a:rPr lang="en-US" dirty="0" smtClean="0"/>
              <a:t>read</a:t>
            </a:r>
            <a:r>
              <a:rPr lang="hu-HU" dirty="0" smtClean="0"/>
              <a:t>s </a:t>
            </a:r>
            <a:r>
              <a:rPr lang="en-US" dirty="0" smtClean="0"/>
              <a:t>the text</a:t>
            </a:r>
            <a:endParaRPr lang="hu-HU" dirty="0" smtClean="0"/>
          </a:p>
          <a:p>
            <a:r>
              <a:rPr lang="hu-HU" dirty="0"/>
              <a:t>W</a:t>
            </a:r>
            <a:r>
              <a:rPr lang="hu-HU" dirty="0" smtClean="0"/>
              <a:t>e use an associative array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appropriate data structure would be a trie or a hashtable</a:t>
            </a:r>
          </a:p>
          <a:p>
            <a:r>
              <a:rPr lang="en-US" dirty="0" smtClean="0"/>
              <a:t>Huffman</a:t>
            </a:r>
            <a:r>
              <a:rPr lang="hu-HU" dirty="0"/>
              <a:t>-</a:t>
            </a:r>
            <a:r>
              <a:rPr lang="hu-HU" dirty="0" smtClean="0"/>
              <a:t>encoding</a:t>
            </a:r>
            <a:r>
              <a:rPr lang="en-US" dirty="0" smtClean="0"/>
              <a:t> </a:t>
            </a:r>
            <a:r>
              <a:rPr lang="en-US" dirty="0"/>
              <a:t>may be less favorable since it will first need to gather empirical statistics of the file and </a:t>
            </a:r>
            <a:r>
              <a:rPr lang="en-US" dirty="0" smtClean="0"/>
              <a:t>then</a:t>
            </a:r>
            <a:r>
              <a:rPr lang="hu-HU" dirty="0" smtClean="0"/>
              <a:t> </a:t>
            </a:r>
            <a:r>
              <a:rPr lang="en-US" dirty="0" smtClean="0"/>
              <a:t>do </a:t>
            </a:r>
            <a:r>
              <a:rPr lang="en-US" dirty="0"/>
              <a:t>the actual compression in a second </a:t>
            </a:r>
            <a:r>
              <a:rPr lang="en-US" dirty="0" smtClean="0"/>
              <a:t>half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not online algorithm</a:t>
            </a:r>
            <a:endParaRPr lang="hu-HU" dirty="0" smtClean="0"/>
          </a:p>
          <a:p>
            <a:r>
              <a:rPr lang="hu-HU" dirty="0" smtClean="0"/>
              <a:t>While </a:t>
            </a:r>
            <a:r>
              <a:rPr lang="en-US" b="1" dirty="0" smtClean="0"/>
              <a:t>LZ</a:t>
            </a:r>
            <a:r>
              <a:rPr lang="hu-HU" b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can be implemented </a:t>
            </a:r>
            <a:r>
              <a:rPr lang="en-US" dirty="0" smtClean="0"/>
              <a:t>online</a:t>
            </a:r>
            <a:endParaRPr lang="en-US" dirty="0"/>
          </a:p>
          <a:p>
            <a:r>
              <a:rPr lang="hu-HU" dirty="0" smtClean="0"/>
              <a:t>Huffman coding on the other hand eliminates </a:t>
            </a:r>
            <a:r>
              <a:rPr lang="hu-HU" dirty="0"/>
              <a:t>entropy that </a:t>
            </a:r>
            <a:r>
              <a:rPr lang="hu-HU" dirty="0" smtClean="0"/>
              <a:t>Lempel-Ziv-Welsch does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LZW algorithm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84868" y="1853248"/>
            <a:ext cx="883767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FF00"/>
                </a:solidFill>
              </a:rPr>
              <a:t>1.) </a:t>
            </a:r>
            <a:r>
              <a:rPr lang="hu-HU" sz="2000" dirty="0" smtClean="0"/>
              <a:t>initialize the hashmap / trie to contain all strings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with length one</a:t>
            </a:r>
          </a:p>
          <a:p>
            <a:endParaRPr lang="hu-HU" sz="2000" dirty="0" smtClean="0"/>
          </a:p>
          <a:p>
            <a:r>
              <a:rPr lang="hu-HU" sz="2000" b="1" dirty="0" smtClean="0">
                <a:solidFill>
                  <a:srgbClr val="FFFF00"/>
                </a:solidFill>
              </a:rPr>
              <a:t>2.) </a:t>
            </a:r>
            <a:r>
              <a:rPr lang="hu-HU" sz="2000" dirty="0"/>
              <a:t>f</a:t>
            </a:r>
            <a:r>
              <a:rPr lang="en-US" sz="2000" dirty="0" err="1" smtClean="0"/>
              <a:t>ind</a:t>
            </a:r>
            <a:r>
              <a:rPr lang="en-US" sz="2000" dirty="0" smtClean="0"/>
              <a:t> </a:t>
            </a:r>
            <a:r>
              <a:rPr lang="en-US" sz="2000" dirty="0"/>
              <a:t>the longest </a:t>
            </a:r>
            <a:r>
              <a:rPr lang="en-US" sz="2000" dirty="0" smtClean="0"/>
              <a:t>string </a:t>
            </a:r>
            <a:r>
              <a:rPr lang="en-US" sz="2000" dirty="0"/>
              <a:t>in the </a:t>
            </a:r>
            <a:r>
              <a:rPr lang="hu-HU" sz="2000" dirty="0" smtClean="0"/>
              <a:t>hashtable </a:t>
            </a:r>
            <a:r>
              <a:rPr lang="en-US" sz="2000" dirty="0" smtClean="0"/>
              <a:t>that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matches the current </a:t>
            </a:r>
            <a:r>
              <a:rPr lang="en-US" sz="2000" dirty="0" smtClean="0"/>
              <a:t>input</a:t>
            </a:r>
            <a:endParaRPr lang="hu-HU" sz="2000" dirty="0" smtClean="0"/>
          </a:p>
          <a:p>
            <a:endParaRPr lang="hu-HU" sz="2000" dirty="0" smtClean="0"/>
          </a:p>
          <a:p>
            <a:r>
              <a:rPr lang="hu-HU" sz="2000" b="1" dirty="0" smtClean="0">
                <a:solidFill>
                  <a:srgbClr val="FFFF00"/>
                </a:solidFill>
              </a:rPr>
              <a:t>3.) </a:t>
            </a:r>
            <a:r>
              <a:rPr lang="hu-HU" sz="2000" dirty="0" smtClean="0"/>
              <a:t>we keep adding the string </a:t>
            </a:r>
            <a:r>
              <a:rPr lang="en-US" sz="2000" dirty="0"/>
              <a:t>followed by the next symbol in the </a:t>
            </a:r>
            <a:r>
              <a:rPr lang="en-US" sz="2000" dirty="0" smtClean="0"/>
              <a:t>input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to the </a:t>
            </a:r>
            <a:r>
              <a:rPr lang="hu-HU" sz="2000" dirty="0" smtClean="0"/>
              <a:t>hashmap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3582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7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</a:t>
            </a:r>
            <a:r>
              <a:rPr lang="hu-HU" dirty="0" smtClean="0"/>
              <a:t>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032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3656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</a:t>
            </a:r>
            <a:r>
              <a:rPr lang="hu-HU" b="1" dirty="0" smtClean="0"/>
              <a:t>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854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hu-HU" b="1" dirty="0" smtClean="0"/>
              <a:t>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1530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</a:t>
            </a:r>
            <a:r>
              <a:rPr lang="hu-HU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hu-HU" b="1" dirty="0" smtClean="0"/>
              <a:t>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219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/>
              <a:t>AACABBCCCDDEEEE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58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</a:t>
            </a:r>
            <a:r>
              <a:rPr lang="hu-HU" b="1" dirty="0" smtClean="0"/>
              <a:t>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91619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97982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/>
              <a:t>R</a:t>
            </a:r>
            <a:r>
              <a:rPr lang="hu-HU" b="1" dirty="0" smtClean="0"/>
              <a:t>    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961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8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hu-HU" b="1" dirty="0" smtClean="0"/>
              <a:t>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1445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hu-HU" b="1" dirty="0" smtClean="0"/>
              <a:t>A    R    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1423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</a:t>
            </a:r>
            <a:r>
              <a:rPr lang="hu-HU" b="1" dirty="0" smtClean="0"/>
              <a:t>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827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</a:t>
            </a:r>
            <a:r>
              <a:rPr lang="hu-HU" b="1" dirty="0" smtClean="0"/>
              <a:t>C    A    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61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</a:t>
            </a:r>
            <a:r>
              <a:rPr lang="hu-HU" b="1" dirty="0" smtClean="0"/>
              <a:t>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48890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</a:t>
            </a:r>
            <a:r>
              <a:rPr lang="hu-HU" b="1" dirty="0" smtClean="0"/>
              <a:t>R    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91541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4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</a:t>
            </a:r>
            <a:r>
              <a:rPr lang="hu-HU" b="1" dirty="0" smtClean="0"/>
              <a:t>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54148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3346" y="824248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TEXT TO COMPRESS</a:t>
            </a:r>
            <a:r>
              <a:rPr lang="hu-HU" dirty="0" smtClean="0"/>
              <a:t>:  </a:t>
            </a:r>
            <a:r>
              <a:rPr lang="hu-HU" b="1" dirty="0" smtClean="0">
                <a:solidFill>
                  <a:srgbClr val="FFFF00"/>
                </a:solidFill>
              </a:rPr>
              <a:t>AA</a:t>
            </a:r>
            <a:r>
              <a:rPr lang="hu-HU" b="1" dirty="0" smtClean="0">
                <a:solidFill>
                  <a:schemeClr val="tx2"/>
                </a:solidFill>
              </a:rPr>
              <a:t>C</a:t>
            </a:r>
            <a:r>
              <a:rPr lang="hu-HU" b="1" dirty="0" smtClean="0"/>
              <a:t>A</a:t>
            </a:r>
            <a:r>
              <a:rPr lang="hu-HU" b="1" dirty="0" smtClean="0">
                <a:solidFill>
                  <a:srgbClr val="FFFF00"/>
                </a:solidFill>
              </a:rPr>
              <a:t>BB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CCC</a:t>
            </a:r>
            <a:r>
              <a:rPr lang="hu-HU" b="1" dirty="0" smtClean="0">
                <a:solidFill>
                  <a:srgbClr val="00B0F0"/>
                </a:solidFill>
              </a:rPr>
              <a:t>DD</a:t>
            </a:r>
            <a:r>
              <a:rPr lang="hu-HU" b="1" dirty="0" smtClean="0">
                <a:solidFill>
                  <a:srgbClr val="FF0000"/>
                </a:solidFill>
              </a:rPr>
              <a:t>EEEE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7903" y="13352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Compressed data: 2ACA2B3C2D4E</a:t>
            </a:r>
          </a:p>
        </p:txBody>
      </p:sp>
    </p:spTree>
    <p:extLst>
      <p:ext uri="{BB962C8B-B14F-4D97-AF65-F5344CB8AC3E}">
        <p14:creationId xmlns:p14="http://schemas.microsoft.com/office/powerpoint/2010/main" val="24924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</a:t>
            </a:r>
            <a:r>
              <a:rPr lang="hu-HU" b="1" dirty="0" smtClean="0"/>
              <a:t>C     A    R 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33304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    A    R    </a:t>
            </a:r>
            <a:r>
              <a:rPr lang="hu-HU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A    R    C    A    R    C     A    R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1451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8377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6766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67666" y="543698"/>
            <a:ext cx="624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C    A    R    </a:t>
            </a:r>
            <a:r>
              <a:rPr lang="hu-HU" b="1" dirty="0" err="1" smtClean="0">
                <a:solidFill>
                  <a:srgbClr val="00B050"/>
                </a:solidFill>
              </a:rPr>
              <a:t>R</a:t>
            </a:r>
            <a:r>
              <a:rPr lang="hu-HU" b="1" dirty="0" smtClean="0">
                <a:solidFill>
                  <a:srgbClr val="00B050"/>
                </a:solidFill>
              </a:rPr>
              <a:t>    A    R    C    A    R    C     A    R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85999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0792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1545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48186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824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8500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41451" y="913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85999" y="2021026"/>
            <a:ext cx="64764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longer the text we want to compress the faster </a:t>
            </a:r>
            <a:r>
              <a:rPr lang="hu-HU" b="1" dirty="0" smtClean="0"/>
              <a:t>LZW</a:t>
            </a:r>
          </a:p>
          <a:p>
            <a:r>
              <a:rPr lang="hu-HU" dirty="0"/>
              <a:t>b</a:t>
            </a:r>
            <a:r>
              <a:rPr lang="hu-HU" dirty="0" smtClean="0"/>
              <a:t>ecomes + does not need any preprocess phase !!!</a:t>
            </a:r>
          </a:p>
          <a:p>
            <a:endParaRPr lang="hu-HU" dirty="0"/>
          </a:p>
          <a:p>
            <a:r>
              <a:rPr lang="hu-HU" b="1" dirty="0" smtClean="0"/>
              <a:t>BUT</a:t>
            </a:r>
            <a:r>
              <a:rPr lang="hu-HU" dirty="0" smtClean="0"/>
              <a:t> not so memory friendy </a:t>
            </a:r>
            <a:r>
              <a:rPr lang="hu-HU" dirty="0" smtClean="0">
                <a:sym typeface="Wingdings" panose="05000000000000000000" pitchFamily="2" charset="2"/>
              </a:rPr>
              <a:t> we may store several key</a:t>
            </a:r>
          </a:p>
          <a:p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>
                <a:sym typeface="Wingdings" panose="05000000000000000000" pitchFamily="2" charset="2"/>
              </a:rPr>
              <a:t>nd value paires in the hashtable / trie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Why to use </a:t>
            </a:r>
            <a:r>
              <a:rPr lang="hu-HU" b="1" dirty="0" smtClean="0">
                <a:sym typeface="Wingdings" panose="05000000000000000000" pitchFamily="2" charset="2"/>
              </a:rPr>
              <a:t>ternary search trees</a:t>
            </a:r>
            <a:r>
              <a:rPr lang="hu-HU" dirty="0" smtClean="0">
                <a:sym typeface="Wingdings" panose="05000000000000000000" pitchFamily="2" charset="2"/>
              </a:rPr>
              <a:t>?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For search misses  it is extremely powerful, and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 here there may be several search misses !!!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3435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4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5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6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7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8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CAR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9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10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Decompression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5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73093"/>
              </p:ext>
            </p:extLst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8629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28131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623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942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280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5893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77264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9919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2810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39451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1950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359765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832716" y="1374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52854" y="543698"/>
          <a:ext cx="2745946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2973"/>
                <a:gridCol w="1372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Key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Value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A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1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C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2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smtClean="0"/>
                        <a:t>3</a:t>
                      </a:r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03090" y="138945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Compressed text:</a:t>
            </a:r>
            <a:endParaRPr lang="hu-HU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026656" y="18782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    A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18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4494</TotalTime>
  <Words>3883</Words>
  <Application>Microsoft Office PowerPoint</Application>
  <PresentationFormat>Widescreen</PresentationFormat>
  <Paragraphs>2484</Paragraphs>
  <Slides>159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159</vt:i4>
      </vt:variant>
    </vt:vector>
  </HeadingPairs>
  <TitlesOfParts>
    <vt:vector size="164" baseType="lpstr">
      <vt:lpstr>Arial</vt:lpstr>
      <vt:lpstr>Century Gothic</vt:lpstr>
      <vt:lpstr>Wingdings</vt:lpstr>
      <vt:lpstr>Wingdings 3</vt:lpstr>
      <vt:lpstr>Ion</vt:lpstr>
      <vt:lpstr>DATA COMPRESSION</vt:lpstr>
      <vt:lpstr>Problems</vt:lpstr>
      <vt:lpstr>Run length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Source code</vt:lpstr>
      <vt:lpstr>PowerPoint Presentation</vt:lpstr>
      <vt:lpstr>DATA COMPRESSION</vt:lpstr>
      <vt:lpstr>Huffman-code</vt:lpstr>
      <vt:lpstr>Huffman-code</vt:lpstr>
      <vt:lpstr>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COMPRESSION</vt:lpstr>
      <vt:lpstr>LZW</vt:lpstr>
      <vt:lpstr>LZW</vt:lpstr>
      <vt:lpstr>LZW algorithm</vt:lpstr>
      <vt:lpstr>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</dc:title>
  <dc:creator>Balazs Holczer</dc:creator>
  <cp:lastModifiedBy>User</cp:lastModifiedBy>
  <cp:revision>84</cp:revision>
  <dcterms:created xsi:type="dcterms:W3CDTF">2015-02-23T15:28:47Z</dcterms:created>
  <dcterms:modified xsi:type="dcterms:W3CDTF">2017-02-19T14:22:36Z</dcterms:modified>
</cp:coreProperties>
</file>