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10/30/2015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600" dirty="0" smtClean="0"/>
              <a:t>HAMILTONIAN PATH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hamiltonian path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dirty="0" smtClean="0"/>
              <a:t>Hamiltonian cycle: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is the same vertex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3296992" y="5035639"/>
            <a:ext cx="6736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valid hamiltonian path is: { a b c d a } </a:t>
            </a:r>
          </a:p>
          <a:p>
            <a:endParaRPr lang="hu-HU" dirty="0"/>
          </a:p>
          <a:p>
            <a:r>
              <a:rPr lang="hu-HU" dirty="0" smtClean="0"/>
              <a:t>There may be several hamiltonian path in a given graph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724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problem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whether such paths and cycles exist in graphs is the Hamiltonian path </a:t>
            </a:r>
            <a:r>
              <a:rPr lang="en-US" dirty="0" smtClean="0"/>
              <a:t>problem</a:t>
            </a:r>
            <a:endParaRPr lang="hu-HU" dirty="0" smtClean="0"/>
          </a:p>
          <a:p>
            <a:r>
              <a:rPr lang="hu-HU" dirty="0" smtClean="0"/>
              <a:t>This is an</a:t>
            </a:r>
            <a:r>
              <a:rPr lang="en-US" dirty="0"/>
              <a:t> </a:t>
            </a:r>
            <a:r>
              <a:rPr lang="en-US" dirty="0" smtClean="0"/>
              <a:t>NP-complete</a:t>
            </a:r>
            <a:r>
              <a:rPr lang="hu-HU" dirty="0" smtClean="0"/>
              <a:t> complete problem !!!</a:t>
            </a:r>
          </a:p>
          <a:p>
            <a:r>
              <a:rPr lang="hu-HU" dirty="0" smtClean="0"/>
              <a:t>Dirac-principle:  a simple graph with N vertices is hamiltonian if every vertex has degree N/2 or greater  ( degree is the number of edges of a vertex ) </a:t>
            </a:r>
          </a:p>
          <a:p>
            <a:r>
              <a:rPr lang="hu-HU" dirty="0" smtClean="0"/>
              <a:t>Important fact: finding Hamiltonian path is NP-complete, but we can decide whether such path exists in linear time complexity with topological ordering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856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Naive approcah</a:t>
            </a:r>
            <a:r>
              <a:rPr lang="hu-HU" dirty="0" smtClean="0"/>
              <a:t>: </a:t>
            </a:r>
          </a:p>
          <a:p>
            <a:r>
              <a:rPr lang="hu-HU" dirty="0"/>
              <a:t>G</a:t>
            </a:r>
            <a:r>
              <a:rPr lang="en-US" dirty="0" err="1" smtClean="0"/>
              <a:t>enerate</a:t>
            </a:r>
            <a:r>
              <a:rPr lang="en-US" dirty="0" smtClean="0"/>
              <a:t> </a:t>
            </a:r>
            <a:r>
              <a:rPr lang="en-US" dirty="0"/>
              <a:t>all possible configurations </a:t>
            </a:r>
            <a:r>
              <a:rPr lang="en-US" dirty="0" smtClean="0"/>
              <a:t>of</a:t>
            </a:r>
            <a:r>
              <a:rPr lang="hu-HU" dirty="0" smtClean="0"/>
              <a:t> the</a:t>
            </a:r>
            <a:r>
              <a:rPr lang="en-US" dirty="0" smtClean="0"/>
              <a:t> </a:t>
            </a:r>
            <a:r>
              <a:rPr lang="en-US" dirty="0"/>
              <a:t>vertices and print a configuration that satisfies the given </a:t>
            </a:r>
            <a:r>
              <a:rPr lang="en-US" dirty="0" smtClean="0"/>
              <a:t>constraints</a:t>
            </a:r>
            <a:endParaRPr lang="hu-HU" dirty="0" smtClean="0"/>
          </a:p>
          <a:p>
            <a:r>
              <a:rPr lang="hu-HU" dirty="0" smtClean="0"/>
              <a:t>Problem -&gt; if the graph has N vertices, there are N! configurations, so the „solution space” is enormous </a:t>
            </a:r>
          </a:p>
          <a:p>
            <a:r>
              <a:rPr lang="hu-HU" dirty="0" smtClean="0"/>
              <a:t> Very very inefficient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Constructing a tree</a:t>
            </a:r>
            <a:r>
              <a:rPr lang="hu-HU" dirty="0" smtClean="0"/>
              <a:t>: 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017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85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16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89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87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55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864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2135" y="2009104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5002" y="1751526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69831" y="3681211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19847" y="3189666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9492" y="458058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63165" y="29320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 flipV="1">
            <a:off x="2627290" y="2009104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6" idx="0"/>
          </p:cNvCxnSpPr>
          <p:nvPr/>
        </p:nvCxnSpPr>
        <p:spPr>
          <a:xfrm flipH="1">
            <a:off x="1427409" y="2448816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6" idx="5"/>
          </p:cNvCxnSpPr>
          <p:nvPr/>
        </p:nvCxnSpPr>
        <p:spPr>
          <a:xfrm flipH="1" flipV="1">
            <a:off x="1609543" y="4120923"/>
            <a:ext cx="1899949" cy="7172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6" idx="6"/>
          </p:cNvCxnSpPr>
          <p:nvPr/>
        </p:nvCxnSpPr>
        <p:spPr>
          <a:xfrm flipH="1">
            <a:off x="1684986" y="3447244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7"/>
            <a:endCxn id="9" idx="3"/>
          </p:cNvCxnSpPr>
          <p:nvPr/>
        </p:nvCxnSpPr>
        <p:spPr>
          <a:xfrm flipV="1">
            <a:off x="3949204" y="3371801"/>
            <a:ext cx="1389404" cy="12842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7" idx="4"/>
          </p:cNvCxnSpPr>
          <p:nvPr/>
        </p:nvCxnSpPr>
        <p:spPr>
          <a:xfrm flipV="1">
            <a:off x="3767070" y="3704821"/>
            <a:ext cx="210355" cy="8757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5" idx="5"/>
          </p:cNvCxnSpPr>
          <p:nvPr/>
        </p:nvCxnSpPr>
        <p:spPr>
          <a:xfrm flipH="1" flipV="1">
            <a:off x="4674714" y="2191238"/>
            <a:ext cx="663894" cy="816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20742" y="296214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G(V,E)</a:t>
            </a:r>
          </a:p>
          <a:p>
            <a:endParaRPr lang="hu-HU" dirty="0"/>
          </a:p>
          <a:p>
            <a:r>
              <a:rPr lang="hu-HU" dirty="0" smtClean="0"/>
              <a:t>V: vertices in the graph</a:t>
            </a:r>
          </a:p>
          <a:p>
            <a:r>
              <a:rPr lang="hu-HU" dirty="0" smtClean="0"/>
              <a:t>E: edges in the graph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981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4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340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52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70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3955" y="128788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ROOT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1388772" y="221516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71363" y="22127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83197" y="325743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943240" y="3253137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5" idx="0"/>
            <a:endCxn id="4" idx="2"/>
          </p:cNvCxnSpPr>
          <p:nvPr/>
        </p:nvCxnSpPr>
        <p:spPr>
          <a:xfrm flipV="1">
            <a:off x="1646350" y="1657219"/>
            <a:ext cx="1108936" cy="5579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7" idx="0"/>
          </p:cNvCxnSpPr>
          <p:nvPr/>
        </p:nvCxnSpPr>
        <p:spPr>
          <a:xfrm flipH="1">
            <a:off x="940775" y="2730318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0"/>
            <a:endCxn id="5" idx="4"/>
          </p:cNvCxnSpPr>
          <p:nvPr/>
        </p:nvCxnSpPr>
        <p:spPr>
          <a:xfrm flipH="1" flipV="1">
            <a:off x="1646350" y="2730318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0"/>
            <a:endCxn id="4" idx="2"/>
          </p:cNvCxnSpPr>
          <p:nvPr/>
        </p:nvCxnSpPr>
        <p:spPr>
          <a:xfrm flipH="1" flipV="1">
            <a:off x="2755286" y="1657219"/>
            <a:ext cx="1273655" cy="55554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074994" y="3274889"/>
            <a:ext cx="515155" cy="51515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335037" y="3270593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endCxn id="31" idx="0"/>
          </p:cNvCxnSpPr>
          <p:nvPr/>
        </p:nvCxnSpPr>
        <p:spPr>
          <a:xfrm flipH="1">
            <a:off x="3332572" y="2747774"/>
            <a:ext cx="705575" cy="5271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</p:cNvCxnSpPr>
          <p:nvPr/>
        </p:nvCxnSpPr>
        <p:spPr>
          <a:xfrm flipH="1" flipV="1">
            <a:off x="4038147" y="2747774"/>
            <a:ext cx="554468" cy="52281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11999" y="393037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1872041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2929451" y="39303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good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4263838" y="393704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bad</a:t>
            </a:r>
            <a:endParaRPr lang="hu-HU" dirty="0"/>
          </a:p>
        </p:txBody>
      </p:sp>
      <p:sp>
        <p:nvSpPr>
          <p:cNvPr id="39" name="TextBox 38"/>
          <p:cNvSpPr txBox="1"/>
          <p:nvPr/>
        </p:nvSpPr>
        <p:spPr>
          <a:xfrm>
            <a:off x="6555346" y="1133341"/>
            <a:ext cx="50385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start at the root node, and</a:t>
            </a:r>
          </a:p>
          <a:p>
            <a:r>
              <a:rPr lang="hu-HU" dirty="0"/>
              <a:t>w</a:t>
            </a:r>
            <a:r>
              <a:rPr lang="hu-HU" dirty="0" smtClean="0"/>
              <a:t>ant to get to one of the good leaves</a:t>
            </a:r>
          </a:p>
          <a:p>
            <a:endParaRPr lang="hu-HU" dirty="0"/>
          </a:p>
          <a:p>
            <a:r>
              <a:rPr lang="hu-HU" dirty="0" smtClean="0"/>
              <a:t>If we get to a bad leaf: we just „backtrack”</a:t>
            </a:r>
          </a:p>
          <a:p>
            <a:r>
              <a:rPr lang="hu-HU" dirty="0"/>
              <a:t>a</a:t>
            </a:r>
            <a:r>
              <a:rPr lang="hu-HU" dirty="0" smtClean="0"/>
              <a:t>nd keep moving on </a:t>
            </a:r>
            <a:r>
              <a:rPr lang="en-US" dirty="0"/>
              <a:t>by revoking </a:t>
            </a:r>
            <a:endParaRPr lang="hu-HU" dirty="0" smtClean="0"/>
          </a:p>
          <a:p>
            <a:r>
              <a:rPr lang="hu-HU" dirty="0"/>
              <a:t>o</a:t>
            </a:r>
            <a:r>
              <a:rPr lang="hu-HU" dirty="0" smtClean="0"/>
              <a:t>ur </a:t>
            </a:r>
            <a:r>
              <a:rPr lang="en-US" dirty="0" smtClean="0"/>
              <a:t>most </a:t>
            </a:r>
            <a:r>
              <a:rPr lang="en-US" dirty="0"/>
              <a:t>recent choice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1316264" y="4830413"/>
            <a:ext cx="9443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tree is an abstract model of the possible sequences of choices we could </a:t>
            </a:r>
            <a:r>
              <a:rPr lang="en-US" dirty="0" smtClean="0"/>
              <a:t>make</a:t>
            </a:r>
            <a:endParaRPr lang="hu-HU" dirty="0" smtClean="0"/>
          </a:p>
          <a:p>
            <a:r>
              <a:rPr lang="hu-HU" dirty="0" smtClean="0"/>
              <a:t>Here we do a depth-first search on the tree !!!</a:t>
            </a:r>
          </a:p>
          <a:p>
            <a:endParaRPr lang="hu-HU" dirty="0"/>
          </a:p>
          <a:p>
            <a:r>
              <a:rPr lang="hu-HU" dirty="0" smtClean="0"/>
              <a:t>Problem: hard to construct a tree if N is big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716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Solutions</a:t>
            </a:r>
            <a:endParaRPr lang="hu-HU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u="sng" dirty="0" smtClean="0"/>
              <a:t>Backtracking</a:t>
            </a:r>
            <a:r>
              <a:rPr lang="hu-HU" dirty="0" smtClean="0"/>
              <a:t>: </a:t>
            </a:r>
          </a:p>
          <a:p>
            <a:r>
              <a:rPr lang="hu-HU" dirty="0" smtClean="0"/>
              <a:t>We use recursion to solve the problem</a:t>
            </a:r>
          </a:p>
          <a:p>
            <a:r>
              <a:rPr lang="en-US" dirty="0"/>
              <a:t>Create an empty path array and add vertex 0 to </a:t>
            </a:r>
            <a:r>
              <a:rPr lang="en-US" dirty="0" smtClean="0"/>
              <a:t>it</a:t>
            </a:r>
            <a:r>
              <a:rPr lang="hu-HU" dirty="0" smtClean="0"/>
              <a:t> as the starting vertex</a:t>
            </a:r>
          </a:p>
          <a:p>
            <a:r>
              <a:rPr lang="en-US" dirty="0" smtClean="0"/>
              <a:t>Add </a:t>
            </a:r>
            <a:r>
              <a:rPr lang="en-US" dirty="0"/>
              <a:t>other vertices, starting from the vertex </a:t>
            </a:r>
            <a:r>
              <a:rPr lang="en-US" dirty="0" smtClean="0"/>
              <a:t>1</a:t>
            </a:r>
            <a:endParaRPr lang="hu-HU" dirty="0" smtClean="0"/>
          </a:p>
          <a:p>
            <a:r>
              <a:rPr lang="en-US" dirty="0" smtClean="0"/>
              <a:t>Before </a:t>
            </a:r>
            <a:r>
              <a:rPr lang="en-US" dirty="0"/>
              <a:t>adding a vertex, check </a:t>
            </a:r>
            <a:r>
              <a:rPr lang="en-US" dirty="0" smtClean="0"/>
              <a:t>whether </a:t>
            </a:r>
            <a:r>
              <a:rPr lang="en-US" dirty="0"/>
              <a:t>it is adjacent to the previously added vertex </a:t>
            </a:r>
            <a:r>
              <a:rPr lang="hu-HU" dirty="0" smtClean="0"/>
              <a:t> + make sure it is </a:t>
            </a:r>
            <a:r>
              <a:rPr lang="en-US" dirty="0" smtClean="0"/>
              <a:t>not </a:t>
            </a:r>
            <a:r>
              <a:rPr lang="en-US" dirty="0"/>
              <a:t>already </a:t>
            </a:r>
            <a:r>
              <a:rPr lang="en-US" dirty="0" smtClean="0"/>
              <a:t>added</a:t>
            </a:r>
            <a:endParaRPr lang="hu-HU" dirty="0" smtClean="0"/>
          </a:p>
          <a:p>
            <a:r>
              <a:rPr lang="en-US" dirty="0" smtClean="0"/>
              <a:t>If </a:t>
            </a:r>
            <a:r>
              <a:rPr lang="en-US" dirty="0"/>
              <a:t>we find such a </a:t>
            </a:r>
            <a:r>
              <a:rPr lang="en-US" dirty="0" smtClean="0"/>
              <a:t>vertex</a:t>
            </a:r>
            <a:r>
              <a:rPr lang="hu-HU" dirty="0" smtClean="0"/>
              <a:t> -&gt; </a:t>
            </a:r>
            <a:r>
              <a:rPr lang="en-US" dirty="0" smtClean="0"/>
              <a:t>we </a:t>
            </a:r>
            <a:r>
              <a:rPr lang="en-US" dirty="0"/>
              <a:t>add the vertex as part of the </a:t>
            </a:r>
            <a:r>
              <a:rPr lang="en-US" dirty="0" smtClean="0"/>
              <a:t>solution</a:t>
            </a:r>
            <a:endParaRPr lang="hu-HU" dirty="0" smtClean="0"/>
          </a:p>
          <a:p>
            <a:r>
              <a:rPr lang="en-US" dirty="0" smtClean="0"/>
              <a:t>If </a:t>
            </a:r>
            <a:r>
              <a:rPr lang="en-US" dirty="0"/>
              <a:t>we do not find a vertex </a:t>
            </a:r>
            <a:r>
              <a:rPr lang="hu-HU" dirty="0" smtClean="0"/>
              <a:t>-&gt; </a:t>
            </a:r>
            <a:r>
              <a:rPr lang="en-US" dirty="0" smtClean="0"/>
              <a:t>we </a:t>
            </a:r>
            <a:r>
              <a:rPr lang="en-US" dirty="0"/>
              <a:t>return </a:t>
            </a:r>
            <a:r>
              <a:rPr lang="en-US" dirty="0" smtClean="0"/>
              <a:t>false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6594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2135" y="2009104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5002" y="1751526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69831" y="3681211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19847" y="3189666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9492" y="458058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63165" y="29320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 flipV="1">
            <a:off x="2627290" y="2009104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6" idx="0"/>
          </p:cNvCxnSpPr>
          <p:nvPr/>
        </p:nvCxnSpPr>
        <p:spPr>
          <a:xfrm flipH="1">
            <a:off x="1427409" y="2448816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6" idx="5"/>
          </p:cNvCxnSpPr>
          <p:nvPr/>
        </p:nvCxnSpPr>
        <p:spPr>
          <a:xfrm flipH="1" flipV="1">
            <a:off x="1609543" y="4120923"/>
            <a:ext cx="1899949" cy="7172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6" idx="6"/>
          </p:cNvCxnSpPr>
          <p:nvPr/>
        </p:nvCxnSpPr>
        <p:spPr>
          <a:xfrm flipH="1">
            <a:off x="1684986" y="3447244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7"/>
            <a:endCxn id="9" idx="3"/>
          </p:cNvCxnSpPr>
          <p:nvPr/>
        </p:nvCxnSpPr>
        <p:spPr>
          <a:xfrm flipV="1">
            <a:off x="3949204" y="3371801"/>
            <a:ext cx="1389404" cy="12842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7" idx="4"/>
          </p:cNvCxnSpPr>
          <p:nvPr/>
        </p:nvCxnSpPr>
        <p:spPr>
          <a:xfrm flipV="1">
            <a:off x="3767070" y="3704821"/>
            <a:ext cx="210355" cy="8757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5" idx="5"/>
          </p:cNvCxnSpPr>
          <p:nvPr/>
        </p:nvCxnSpPr>
        <p:spPr>
          <a:xfrm flipH="1" flipV="1">
            <a:off x="4674714" y="2191238"/>
            <a:ext cx="663894" cy="816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20742" y="296214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G(V,E)</a:t>
            </a:r>
          </a:p>
          <a:p>
            <a:endParaRPr lang="hu-HU" dirty="0"/>
          </a:p>
          <a:p>
            <a:r>
              <a:rPr lang="hu-HU" dirty="0" smtClean="0"/>
              <a:t>V: vertices in the graph</a:t>
            </a:r>
          </a:p>
          <a:p>
            <a:r>
              <a:rPr lang="hu-HU" dirty="0" smtClean="0"/>
              <a:t>E: edges in the graph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68225" y="2191238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Adjacency matrix representation: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727324" y="3391434"/>
            <a:ext cx="0" cy="20759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27324" y="5467397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27324" y="3376409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64593" y="3371801"/>
            <a:ext cx="0" cy="20759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468379" y="5447763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68379" y="3371801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87846" y="293208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b   c   d   e   f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7196111" y="3496611"/>
            <a:ext cx="5854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pc="300" dirty="0"/>
              <a:t>a</a:t>
            </a:r>
            <a:r>
              <a:rPr lang="hu-HU" spc="300" dirty="0" smtClean="0"/>
              <a:t>  </a:t>
            </a:r>
          </a:p>
          <a:p>
            <a:r>
              <a:rPr lang="hu-HU" spc="300" dirty="0" smtClean="0"/>
              <a:t>b </a:t>
            </a:r>
          </a:p>
          <a:p>
            <a:r>
              <a:rPr lang="hu-HU" spc="300" dirty="0"/>
              <a:t>c</a:t>
            </a:r>
            <a:endParaRPr lang="hu-HU" spc="300" dirty="0" smtClean="0"/>
          </a:p>
          <a:p>
            <a:r>
              <a:rPr lang="hu-HU" spc="300" dirty="0"/>
              <a:t>d</a:t>
            </a:r>
            <a:endParaRPr lang="hu-HU" spc="300" dirty="0" smtClean="0"/>
          </a:p>
          <a:p>
            <a:r>
              <a:rPr lang="hu-HU" spc="300" dirty="0"/>
              <a:t>e</a:t>
            </a:r>
            <a:endParaRPr lang="hu-HU" spc="300" dirty="0" smtClean="0"/>
          </a:p>
          <a:p>
            <a:r>
              <a:rPr lang="hu-HU" spc="300" dirty="0" smtClean="0"/>
              <a:t>f</a:t>
            </a:r>
            <a:endParaRPr lang="hu-HU" spc="300" dirty="0"/>
          </a:p>
        </p:txBody>
      </p:sp>
      <p:sp>
        <p:nvSpPr>
          <p:cNvPr id="22" name="TextBox 21"/>
          <p:cNvSpPr txBox="1"/>
          <p:nvPr/>
        </p:nvSpPr>
        <p:spPr>
          <a:xfrm>
            <a:off x="2144647" y="6036568"/>
            <a:ext cx="834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A(i,j) = { 1 – if there is a connection between i and j ; 0 – if no connection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12135" y="2009104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35002" y="1751526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169831" y="3681211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19847" y="3189666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9492" y="458058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63165" y="2932089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 flipV="1">
            <a:off x="2627290" y="2009104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6" idx="0"/>
          </p:cNvCxnSpPr>
          <p:nvPr/>
        </p:nvCxnSpPr>
        <p:spPr>
          <a:xfrm flipH="1">
            <a:off x="1427409" y="2448816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6" idx="5"/>
          </p:cNvCxnSpPr>
          <p:nvPr/>
        </p:nvCxnSpPr>
        <p:spPr>
          <a:xfrm flipH="1" flipV="1">
            <a:off x="1609543" y="4120923"/>
            <a:ext cx="1899949" cy="71724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6" idx="6"/>
          </p:cNvCxnSpPr>
          <p:nvPr/>
        </p:nvCxnSpPr>
        <p:spPr>
          <a:xfrm flipH="1">
            <a:off x="1684986" y="3447244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7"/>
            <a:endCxn id="9" idx="3"/>
          </p:cNvCxnSpPr>
          <p:nvPr/>
        </p:nvCxnSpPr>
        <p:spPr>
          <a:xfrm flipV="1">
            <a:off x="3949204" y="3371801"/>
            <a:ext cx="1389404" cy="128422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0"/>
            <a:endCxn id="7" idx="4"/>
          </p:cNvCxnSpPr>
          <p:nvPr/>
        </p:nvCxnSpPr>
        <p:spPr>
          <a:xfrm flipV="1">
            <a:off x="3767070" y="3704821"/>
            <a:ext cx="210355" cy="87576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1"/>
            <a:endCxn id="5" idx="5"/>
          </p:cNvCxnSpPr>
          <p:nvPr/>
        </p:nvCxnSpPr>
        <p:spPr>
          <a:xfrm flipH="1" flipV="1">
            <a:off x="4674714" y="2191238"/>
            <a:ext cx="663894" cy="8162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20742" y="296214"/>
            <a:ext cx="2767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G(V,E)</a:t>
            </a:r>
          </a:p>
          <a:p>
            <a:endParaRPr lang="hu-HU" dirty="0"/>
          </a:p>
          <a:p>
            <a:r>
              <a:rPr lang="hu-HU" dirty="0" smtClean="0"/>
              <a:t>V: vertices in the graph</a:t>
            </a:r>
          </a:p>
          <a:p>
            <a:r>
              <a:rPr lang="hu-HU" dirty="0" smtClean="0"/>
              <a:t>E: edges in the graph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6568225" y="2191238"/>
            <a:ext cx="393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Adjacency matrix representation:</a:t>
            </a:r>
            <a:endParaRPr lang="hu-HU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7727324" y="3391434"/>
            <a:ext cx="0" cy="23396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727324" y="5724975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27324" y="3376409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764593" y="3371801"/>
            <a:ext cx="0" cy="23531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468379" y="5699217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468379" y="3371801"/>
            <a:ext cx="29621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87846" y="293208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  b   c   d   e   f</a:t>
            </a:r>
            <a:endParaRPr lang="hu-HU" dirty="0"/>
          </a:p>
        </p:txBody>
      </p:sp>
      <p:sp>
        <p:nvSpPr>
          <p:cNvPr id="30" name="TextBox 29"/>
          <p:cNvSpPr txBox="1"/>
          <p:nvPr/>
        </p:nvSpPr>
        <p:spPr>
          <a:xfrm>
            <a:off x="7168916" y="341200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pc="300" dirty="0" smtClean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44647" y="6036568"/>
            <a:ext cx="834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A(i,j) = { 1 – if there is a connection between i and j ; 0 – if no connection }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8325516" y="344724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0   1   0    0   0   1</a:t>
            </a:r>
            <a:endParaRPr lang="hu-HU" dirty="0"/>
          </a:p>
        </p:txBody>
      </p:sp>
      <p:sp>
        <p:nvSpPr>
          <p:cNvPr id="32" name="TextBox 31"/>
          <p:cNvSpPr txBox="1"/>
          <p:nvPr/>
        </p:nvSpPr>
        <p:spPr>
          <a:xfrm>
            <a:off x="8321673" y="381657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r>
              <a:rPr lang="hu-HU" dirty="0" smtClean="0"/>
              <a:t>   </a:t>
            </a:r>
            <a:r>
              <a:rPr lang="hu-HU" dirty="0"/>
              <a:t>0</a:t>
            </a:r>
            <a:r>
              <a:rPr lang="hu-HU" dirty="0" smtClean="0"/>
              <a:t>   </a:t>
            </a:r>
            <a:r>
              <a:rPr lang="hu-HU" dirty="0"/>
              <a:t>1</a:t>
            </a:r>
            <a:r>
              <a:rPr lang="hu-HU" dirty="0" smtClean="0"/>
              <a:t>    0   0   0</a:t>
            </a:r>
            <a:endParaRPr lang="hu-HU" dirty="0"/>
          </a:p>
        </p:txBody>
      </p:sp>
      <p:sp>
        <p:nvSpPr>
          <p:cNvPr id="33" name="TextBox 32"/>
          <p:cNvSpPr txBox="1"/>
          <p:nvPr/>
        </p:nvSpPr>
        <p:spPr>
          <a:xfrm>
            <a:off x="8334554" y="417532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0   1   0    0   1   0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8344852" y="452398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0   0   0    0   1   1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8321672" y="4898399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0   </a:t>
            </a:r>
            <a:r>
              <a:rPr lang="hu-HU" dirty="0"/>
              <a:t>0</a:t>
            </a:r>
            <a:r>
              <a:rPr lang="hu-HU" dirty="0" smtClean="0"/>
              <a:t>   1    </a:t>
            </a:r>
            <a:r>
              <a:rPr lang="hu-HU" dirty="0"/>
              <a:t>1</a:t>
            </a:r>
            <a:r>
              <a:rPr lang="hu-HU" dirty="0" smtClean="0"/>
              <a:t>   0   1</a:t>
            </a:r>
            <a:endParaRPr lang="hu-HU" dirty="0"/>
          </a:p>
        </p:txBody>
      </p:sp>
      <p:sp>
        <p:nvSpPr>
          <p:cNvPr id="38" name="TextBox 37"/>
          <p:cNvSpPr txBox="1"/>
          <p:nvPr/>
        </p:nvSpPr>
        <p:spPr>
          <a:xfrm>
            <a:off x="7165073" y="3790817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pc="300" dirty="0" smtClean="0"/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68916" y="41492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pc="300" dirty="0"/>
              <a:t>c</a:t>
            </a:r>
            <a:endParaRPr lang="hu-HU" spc="3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7165073" y="45233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pc="300" dirty="0"/>
              <a:t>d</a:t>
            </a:r>
            <a:endParaRPr lang="hu-HU" spc="3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7165073" y="486895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pc="300" dirty="0"/>
              <a:t>e</a:t>
            </a:r>
            <a:endParaRPr lang="hu-HU" spc="3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7165072" y="523803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pc="300" dirty="0" smtClean="0"/>
              <a:t>f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99068" y="526852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r>
              <a:rPr lang="hu-HU" dirty="0" smtClean="0"/>
              <a:t>   </a:t>
            </a:r>
            <a:r>
              <a:rPr lang="hu-HU" dirty="0"/>
              <a:t>0</a:t>
            </a:r>
            <a:r>
              <a:rPr lang="hu-HU" dirty="0" smtClean="0"/>
              <a:t>   0    1   </a:t>
            </a:r>
            <a:r>
              <a:rPr lang="hu-HU" dirty="0"/>
              <a:t>1</a:t>
            </a:r>
            <a:r>
              <a:rPr lang="hu-HU" dirty="0" smtClean="0"/>
              <a:t>   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53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hamiltonian path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dirty="0" smtClean="0"/>
              <a:t>Hamiltonian cycle: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is the same vertex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78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hamiltonian path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dirty="0" smtClean="0"/>
              <a:t>Hamiltonian cycle: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is the same vertex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17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hamiltonian path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dirty="0" smtClean="0"/>
              <a:t>Hamiltonian cycle: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is the same vertex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12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hamiltonian path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dirty="0" smtClean="0"/>
              <a:t>Hamiltonian cycle: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is the same vertex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48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Hamiltonian path</a:t>
            </a:r>
            <a:endParaRPr lang="hu-HU" b="1" u="sng" dirty="0"/>
          </a:p>
        </p:txBody>
      </p:sp>
      <p:sp>
        <p:nvSpPr>
          <p:cNvPr id="4" name="Oval 3"/>
          <p:cNvSpPr/>
          <p:nvPr/>
        </p:nvSpPr>
        <p:spPr>
          <a:xfrm>
            <a:off x="1815921" y="2640168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38788" y="238259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73617" y="4312275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23633" y="3820730"/>
            <a:ext cx="515155" cy="515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c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stCxn id="4" idx="6"/>
            <a:endCxn id="5" idx="2"/>
          </p:cNvCxnSpPr>
          <p:nvPr/>
        </p:nvCxnSpPr>
        <p:spPr>
          <a:xfrm flipV="1">
            <a:off x="2331076" y="2640168"/>
            <a:ext cx="1607712" cy="2575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3"/>
            <a:endCxn id="6" idx="0"/>
          </p:cNvCxnSpPr>
          <p:nvPr/>
        </p:nvCxnSpPr>
        <p:spPr>
          <a:xfrm flipH="1">
            <a:off x="1131195" y="3079880"/>
            <a:ext cx="760169" cy="123239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6" idx="6"/>
          </p:cNvCxnSpPr>
          <p:nvPr/>
        </p:nvCxnSpPr>
        <p:spPr>
          <a:xfrm flipH="1">
            <a:off x="1388772" y="4078308"/>
            <a:ext cx="2034861" cy="49154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7"/>
            <a:endCxn id="5" idx="4"/>
          </p:cNvCxnSpPr>
          <p:nvPr/>
        </p:nvCxnSpPr>
        <p:spPr>
          <a:xfrm flipV="1">
            <a:off x="3863345" y="2897745"/>
            <a:ext cx="333021" cy="99842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43223" y="1996225"/>
            <a:ext cx="5910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 hamiltonian path in an undirected graph is</a:t>
            </a:r>
          </a:p>
          <a:p>
            <a:r>
              <a:rPr lang="hu-HU" dirty="0"/>
              <a:t>a</a:t>
            </a:r>
            <a:r>
              <a:rPr lang="hu-HU" dirty="0" smtClean="0"/>
              <a:t> path that visits every node exactly once !!!</a:t>
            </a:r>
          </a:p>
          <a:p>
            <a:endParaRPr lang="hu-HU" dirty="0"/>
          </a:p>
          <a:p>
            <a:r>
              <a:rPr lang="hu-HU" dirty="0" smtClean="0"/>
              <a:t>Hamiltonian cycle: the first node and the last node </a:t>
            </a:r>
          </a:p>
          <a:p>
            <a:r>
              <a:rPr lang="hu-HU" dirty="0"/>
              <a:t>o</a:t>
            </a:r>
            <a:r>
              <a:rPr lang="hu-HU" dirty="0" smtClean="0"/>
              <a:t>f the path is the same vertex</a:t>
            </a:r>
          </a:p>
          <a:p>
            <a:r>
              <a:rPr lang="hu-HU" dirty="0"/>
              <a:t>	</a:t>
            </a:r>
            <a:r>
              <a:rPr lang="hu-HU" dirty="0" smtClean="0"/>
              <a:t>StartingPoint == EndPoint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24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1175</Words>
  <Application>Microsoft Office PowerPoint</Application>
  <PresentationFormat>Widescreen</PresentationFormat>
  <Paragraphs>335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</vt:lpstr>
      <vt:lpstr>HAMILTONIAN PATH</vt:lpstr>
      <vt:lpstr>PowerPoint Presentation</vt:lpstr>
      <vt:lpstr>PowerPoint Presentation</vt:lpstr>
      <vt:lpstr>PowerPoint Presentation</vt:lpstr>
      <vt:lpstr>Hamiltonian path</vt:lpstr>
      <vt:lpstr>Hamiltonian path</vt:lpstr>
      <vt:lpstr>Hamiltonian path</vt:lpstr>
      <vt:lpstr>Hamiltonian path</vt:lpstr>
      <vt:lpstr>Hamiltonian path</vt:lpstr>
      <vt:lpstr>Hamiltonian path</vt:lpstr>
      <vt:lpstr>Hamiltonian problem</vt:lpstr>
      <vt:lpstr>Solutions</vt:lpstr>
      <vt:lpstr>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46</cp:revision>
  <dcterms:created xsi:type="dcterms:W3CDTF">2015-03-31T07:38:23Z</dcterms:created>
  <dcterms:modified xsi:type="dcterms:W3CDTF">2015-10-30T13:00:44Z</dcterms:modified>
</cp:coreProperties>
</file>