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9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9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90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873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676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11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44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855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816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628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514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0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1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189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8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9AA5B5-5AC6-4B5D-A2F6-075E82429DD2}" type="datetimeFigureOut">
              <a:rPr lang="hu-HU" smtClean="0"/>
              <a:t>2015.11.01.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989F9-0D61-47B9-9FE7-F8A1743F635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982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 smtClean="0"/>
              <a:t>COIN CHANGE PROBLEM</a:t>
            </a:r>
            <a:endParaRPr lang="hu-H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4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7518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</a:t>
                      </a:r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</a:t>
                      </a:r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</a:t>
                      </a:r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M=</a:t>
                      </a:r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totals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coins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837127" y="4275786"/>
            <a:ext cx="104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Subproblems: we consider the totals {0,1,2,3,4} step by step when we can have {0,1,2,3}</a:t>
            </a:r>
          </a:p>
          <a:p>
            <a:r>
              <a:rPr lang="hu-HU" dirty="0"/>
              <a:t>c</a:t>
            </a:r>
            <a:r>
              <a:rPr lang="hu-HU" dirty="0" smtClean="0"/>
              <a:t>oins at the same time !!! We solve the subproblems and combine them for the final solution</a:t>
            </a:r>
            <a:endParaRPr lang="hu-HU" dirty="0"/>
          </a:p>
        </p:txBody>
      </p:sp>
      <p:sp>
        <p:nvSpPr>
          <p:cNvPr id="4" name="TextBox 3"/>
          <p:cNvSpPr txBox="1"/>
          <p:nvPr/>
        </p:nvSpPr>
        <p:spPr>
          <a:xfrm>
            <a:off x="581307" y="227346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1</a:t>
            </a:r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308747" y="2645433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1 or 2</a:t>
            </a:r>
            <a:endParaRPr lang="hu-H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97935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1 or 2 or 3</a:t>
            </a:r>
            <a:endParaRPr lang="hu-HU" dirty="0"/>
          </a:p>
        </p:txBody>
      </p:sp>
      <p:sp>
        <p:nvSpPr>
          <p:cNvPr id="11" name="TextBox 10"/>
          <p:cNvSpPr txBox="1"/>
          <p:nvPr/>
        </p:nvSpPr>
        <p:spPr>
          <a:xfrm>
            <a:off x="84591" y="190036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Take no coins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037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61597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37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696344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2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68890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9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0719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7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31401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6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74551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81963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82591" y="4969466"/>
            <a:ext cx="7768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What does it mean simply?</a:t>
            </a:r>
          </a:p>
          <a:p>
            <a:r>
              <a:rPr lang="hu-HU" dirty="0" smtClean="0"/>
              <a:t>If the given v[i] &gt; j -&gt; copy the content of the box above the current</a:t>
            </a:r>
          </a:p>
          <a:p>
            <a:r>
              <a:rPr lang="hu-HU" dirty="0" smtClean="0"/>
              <a:t>Else: dpTable[i][j] = value of box </a:t>
            </a:r>
            <a:r>
              <a:rPr lang="hu-HU" dirty="0"/>
              <a:t>above the </a:t>
            </a:r>
            <a:r>
              <a:rPr lang="hu-HU" dirty="0" smtClean="0"/>
              <a:t>current </a:t>
            </a:r>
          </a:p>
          <a:p>
            <a:r>
              <a:rPr lang="hu-HU" dirty="0"/>
              <a:t>	</a:t>
            </a:r>
            <a:r>
              <a:rPr lang="hu-HU" dirty="0" smtClean="0"/>
              <a:t>+ (value in same row – v[i] 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08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4615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5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Given a set of coins </a:t>
            </a:r>
            <a:r>
              <a:rPr lang="hu-HU" b="1" dirty="0" smtClean="0"/>
              <a:t>v</a:t>
            </a:r>
            <a:r>
              <a:rPr lang="hu-HU" dirty="0" smtClean="0"/>
              <a:t>[] for example {1,2,3}</a:t>
            </a:r>
          </a:p>
          <a:p>
            <a:r>
              <a:rPr lang="hu-HU" dirty="0" smtClean="0"/>
              <a:t>Given an </a:t>
            </a:r>
            <a:r>
              <a:rPr lang="hu-HU" b="1" dirty="0" smtClean="0"/>
              <a:t>M</a:t>
            </a:r>
            <a:r>
              <a:rPr lang="hu-HU" dirty="0" smtClean="0"/>
              <a:t> amount or total</a:t>
            </a:r>
          </a:p>
          <a:p>
            <a:r>
              <a:rPr lang="hu-HU" dirty="0" smtClean="0"/>
              <a:t>How many ways the coins </a:t>
            </a:r>
            <a:r>
              <a:rPr lang="hu-HU" b="1" dirty="0" smtClean="0"/>
              <a:t>v</a:t>
            </a:r>
            <a:r>
              <a:rPr lang="hu-HU" dirty="0" smtClean="0"/>
              <a:t>[] can be combined in order to get the total </a:t>
            </a:r>
            <a:r>
              <a:rPr lang="hu-HU" b="1" dirty="0" smtClean="0"/>
              <a:t>M</a:t>
            </a:r>
          </a:p>
          <a:p>
            <a:r>
              <a:rPr lang="en-US" dirty="0"/>
              <a:t>The order of coins doesn’t </a:t>
            </a:r>
            <a:r>
              <a:rPr lang="en-US" dirty="0" smtClean="0"/>
              <a:t>matter</a:t>
            </a:r>
            <a:r>
              <a:rPr lang="hu-HU" dirty="0" smtClean="0"/>
              <a:t> !!!!!</a:t>
            </a:r>
            <a:endParaRPr lang="hu-HU" b="1" dirty="0" smtClean="0"/>
          </a:p>
          <a:p>
            <a:r>
              <a:rPr lang="hu-HU" dirty="0" smtClean="0"/>
              <a:t>This is the coin change problem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69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63125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dpTable[2][2] = dpTable[1][2] + dpTable[2][0]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658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20494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dpTable[2][3] = dpTable[1][3] + dpTable[2][1]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7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72289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dpTable[2][4] = dpTable[1][4] + dpTable[2][2]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34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661412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98904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65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24927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2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75881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dpTable[3][3] = dpTable[2][</a:t>
            </a:r>
            <a:r>
              <a:rPr lang="hu-HU" dirty="0"/>
              <a:t>3</a:t>
            </a:r>
            <a:r>
              <a:rPr lang="hu-HU" dirty="0" smtClean="0"/>
              <a:t>] + dpTable[3][</a:t>
            </a:r>
            <a:r>
              <a:rPr lang="hu-HU" dirty="0"/>
              <a:t>0</a:t>
            </a:r>
            <a:r>
              <a:rPr lang="hu-HU" dirty="0" smtClean="0"/>
              <a:t>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21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57723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095780" y="5138671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dpTable[3][4] = dpTable[2][4] + dpTable[3][1]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2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54369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hu-H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95780" y="3897466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95" y="3737807"/>
                <a:ext cx="5634812" cy="7194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944710" y="5370491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SO WE HAVE SOLVED OUR PROBLEM WITHOUT RECALCULATING THE</a:t>
            </a:r>
          </a:p>
          <a:p>
            <a:r>
              <a:rPr lang="hu-HU" dirty="0" smtClean="0"/>
              <a:t>SAME PROBLEMS OVER AND OVER AGAIN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3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980" y="1197735"/>
            <a:ext cx="48317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Coins v[] -&gt; {1,2,3}</a:t>
            </a:r>
          </a:p>
          <a:p>
            <a:endParaRPr lang="hu-HU" sz="2000" dirty="0"/>
          </a:p>
          <a:p>
            <a:r>
              <a:rPr lang="hu-HU" sz="2000" dirty="0" smtClean="0"/>
              <a:t>Total amount M -&gt; 4</a:t>
            </a:r>
          </a:p>
          <a:p>
            <a:endParaRPr lang="hu-HU" sz="2000" dirty="0"/>
          </a:p>
          <a:p>
            <a:r>
              <a:rPr lang="hu-HU" sz="2000" dirty="0" smtClean="0"/>
              <a:t>Solution to the coin change problem:</a:t>
            </a:r>
          </a:p>
          <a:p>
            <a:r>
              <a:rPr lang="hu-HU" sz="2000" dirty="0" smtClean="0"/>
              <a:t>  {1,1,1,1} {1,1,2} {1,3} {2,2}</a:t>
            </a:r>
          </a:p>
          <a:p>
            <a:endParaRPr lang="hu-HU" sz="2000" dirty="0"/>
          </a:p>
          <a:p>
            <a:r>
              <a:rPr lang="en-US" sz="2000" dirty="0"/>
              <a:t>The order of coins doesn’t </a:t>
            </a:r>
            <a:r>
              <a:rPr lang="en-US" sz="2000" dirty="0" smtClean="0"/>
              <a:t>matter</a:t>
            </a:r>
            <a:r>
              <a:rPr lang="hu-HU" sz="2000" dirty="0" smtClean="0"/>
              <a:t> !!!</a:t>
            </a:r>
          </a:p>
          <a:p>
            <a:r>
              <a:rPr lang="hu-HU" sz="2000" dirty="0"/>
              <a:t> </a:t>
            </a:r>
            <a:r>
              <a:rPr lang="hu-HU" sz="2000" dirty="0" smtClean="0"/>
              <a:t>For exmple {1,3} = {3,1}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96032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Recursion</a:t>
            </a:r>
            <a:endParaRPr lang="hu-HU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The naive approach is to use a simple recursive method / function</a:t>
                </a:r>
              </a:p>
              <a:p>
                <a:r>
                  <a:rPr lang="hu-HU" dirty="0" smtClean="0"/>
                  <a:t>For every single coin we have two options: include it in our solution or exclude it</a:t>
                </a:r>
              </a:p>
              <a:p>
                <a:r>
                  <a:rPr lang="hu-HU" dirty="0" smtClean="0"/>
                  <a:t>Problems: time complexity + overlapping subproblems</a:t>
                </a:r>
              </a:p>
              <a:p>
                <a:r>
                  <a:rPr lang="hu-HU" dirty="0" smtClean="0"/>
                  <a:t>Exponential 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 smtClean="0"/>
                  <a:t> where N is the number of coins</a:t>
                </a:r>
              </a:p>
              <a:p>
                <a:r>
                  <a:rPr lang="hu-HU" dirty="0" smtClean="0"/>
                  <a:t>( for every coin we have 2 options whether to take it or not )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8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949263" y="1390918"/>
            <a:ext cx="77107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We have to create a solution matrix:</a:t>
            </a:r>
          </a:p>
          <a:p>
            <a:endParaRPr lang="hu-HU" dirty="0"/>
          </a:p>
          <a:p>
            <a:r>
              <a:rPr lang="hu-HU" dirty="0" smtClean="0"/>
              <a:t>       dpTable[numOfCoins+1][totalAmount+1]</a:t>
            </a:r>
          </a:p>
          <a:p>
            <a:r>
              <a:rPr lang="hu-HU" dirty="0"/>
              <a:t>	</a:t>
            </a:r>
            <a:r>
              <a:rPr lang="hu-HU" dirty="0" smtClean="0"/>
              <a:t>	  </a:t>
            </a:r>
            <a:r>
              <a:rPr lang="hu-HU" dirty="0" smtClean="0">
                <a:solidFill>
                  <a:schemeClr val="bg1"/>
                </a:solidFill>
              </a:rPr>
              <a:t>rows</a:t>
            </a:r>
            <a:r>
              <a:rPr lang="hu-HU" dirty="0" smtClean="0"/>
              <a:t>                      </a:t>
            </a:r>
            <a:r>
              <a:rPr lang="hu-HU" dirty="0" smtClean="0">
                <a:solidFill>
                  <a:schemeClr val="bg1"/>
                </a:solidFill>
              </a:rPr>
              <a:t>columns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We have to define the base cases: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totalAmount is 0 -&gt; there is 1 way to make the change</a:t>
            </a:r>
          </a:p>
          <a:p>
            <a:r>
              <a:rPr lang="hu-HU" dirty="0">
                <a:solidFill>
                  <a:schemeClr val="tx2"/>
                </a:solidFill>
              </a:rPr>
              <a:t>	</a:t>
            </a:r>
            <a:r>
              <a:rPr lang="hu-HU" dirty="0" smtClean="0">
                <a:solidFill>
                  <a:schemeClr val="tx2"/>
                </a:solidFill>
              </a:rPr>
              <a:t>- if numOfCoins is 0 -&gt; there is 0 way to change the amount</a:t>
            </a:r>
          </a:p>
          <a:p>
            <a:endParaRPr lang="hu-HU" dirty="0">
              <a:solidFill>
                <a:schemeClr val="tx2"/>
              </a:solidFill>
            </a:endParaRPr>
          </a:p>
          <a:p>
            <a:r>
              <a:rPr lang="hu-HU" dirty="0" smtClean="0">
                <a:solidFill>
                  <a:schemeClr val="tx2"/>
                </a:solidFill>
              </a:rPr>
              <a:t>Complexity: O(v*M)</a:t>
            </a:r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 smtClean="0"/>
              <a:t>Dynamic programming</a:t>
            </a:r>
            <a:endParaRPr lang="hu-HU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086379" y="1352282"/>
            <a:ext cx="843211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We have to create a solution matrix:</a:t>
            </a:r>
          </a:p>
          <a:p>
            <a:endParaRPr lang="hu-HU" sz="2000" dirty="0"/>
          </a:p>
          <a:p>
            <a:r>
              <a:rPr lang="hu-HU" sz="2000" dirty="0" smtClean="0"/>
              <a:t>       dpTable[numOfCoins+1][totalAmount+1]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	  </a:t>
            </a:r>
            <a:r>
              <a:rPr lang="hu-HU" sz="2000" dirty="0" smtClean="0">
                <a:solidFill>
                  <a:schemeClr val="bg1"/>
                </a:solidFill>
              </a:rPr>
              <a:t>rows</a:t>
            </a:r>
            <a:r>
              <a:rPr lang="hu-HU" sz="2000" dirty="0" smtClean="0"/>
              <a:t>                      </a:t>
            </a:r>
            <a:r>
              <a:rPr lang="hu-HU" sz="2000" dirty="0" smtClean="0">
                <a:solidFill>
                  <a:schemeClr val="bg1"/>
                </a:solidFill>
              </a:rPr>
              <a:t>columns</a:t>
            </a:r>
          </a:p>
          <a:p>
            <a:endParaRPr lang="hu-HU" sz="2000" dirty="0">
              <a:solidFill>
                <a:schemeClr val="bg1"/>
              </a:solidFill>
            </a:endParaRPr>
          </a:p>
          <a:p>
            <a:r>
              <a:rPr lang="hu-HU" sz="2000" dirty="0" smtClean="0"/>
              <a:t>We have to define the base cases: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- if totalAmount is 0 -&gt; there is 1 way to make the change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- if numOfCoins is 0 -&gt; there is 0 way to change the amount</a:t>
            </a:r>
            <a:endParaRPr lang="hu-HU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36372" y="4056845"/>
            <a:ext cx="99197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For every coin: make a decision whether to include it or not</a:t>
            </a:r>
          </a:p>
          <a:p>
            <a:endParaRPr lang="hu-HU" sz="2000" dirty="0"/>
          </a:p>
          <a:p>
            <a:r>
              <a:rPr lang="hu-HU" sz="2000" dirty="0"/>
              <a:t>C</a:t>
            </a:r>
            <a:r>
              <a:rPr lang="en-US" sz="2000" dirty="0" smtClean="0"/>
              <a:t>heck </a:t>
            </a:r>
            <a:r>
              <a:rPr lang="en-US" sz="2000" dirty="0"/>
              <a:t>if the coin value is less than or equal to the amount </a:t>
            </a:r>
            <a:r>
              <a:rPr lang="en-US" sz="2000" dirty="0" smtClean="0"/>
              <a:t>needed</a:t>
            </a:r>
            <a:endParaRPr lang="hu-HU" sz="2000" dirty="0" smtClean="0"/>
          </a:p>
          <a:p>
            <a:r>
              <a:rPr lang="en-US" sz="2000" dirty="0" smtClean="0"/>
              <a:t> </a:t>
            </a:r>
            <a:r>
              <a:rPr lang="hu-HU" sz="2000" dirty="0"/>
              <a:t> I</a:t>
            </a:r>
            <a:r>
              <a:rPr lang="en-US" sz="2000" dirty="0" smtClean="0"/>
              <a:t>f yes</a:t>
            </a:r>
            <a:r>
              <a:rPr lang="hu-HU" sz="2000" dirty="0" smtClean="0"/>
              <a:t> -&gt; </a:t>
            </a:r>
            <a:r>
              <a:rPr lang="en-US" sz="2000" dirty="0" smtClean="0"/>
              <a:t> </a:t>
            </a:r>
            <a:r>
              <a:rPr lang="en-US" sz="2000" dirty="0"/>
              <a:t>then we will find ways by includ­ing that coin and exclud­ing that </a:t>
            </a:r>
            <a:r>
              <a:rPr lang="en-US" sz="2000" dirty="0" smtClean="0"/>
              <a:t>coin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1. include the coin: </a:t>
            </a:r>
            <a:r>
              <a:rPr lang="en-US" sz="2000" dirty="0"/>
              <a:t>reduce the amount by coin value and use 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 err="1" smtClean="0"/>
              <a:t>subprob­lem</a:t>
            </a:r>
            <a:r>
              <a:rPr lang="en-US" sz="2000" dirty="0" smtClean="0"/>
              <a:t> solu­tion</a:t>
            </a:r>
            <a:r>
              <a:rPr lang="hu-HU" sz="2000" dirty="0" smtClean="0"/>
              <a:t> // totalAmount – v[i]</a:t>
            </a:r>
          </a:p>
          <a:p>
            <a:r>
              <a:rPr lang="hu-HU" sz="2000" dirty="0"/>
              <a:t>	</a:t>
            </a:r>
            <a:r>
              <a:rPr lang="hu-HU" sz="2000" dirty="0" smtClean="0"/>
              <a:t>2. exclude the coin: </a:t>
            </a:r>
            <a:r>
              <a:rPr lang="en-US" sz="2000" dirty="0"/>
              <a:t>solu­tion for the same amount with­out </a:t>
            </a:r>
            <a:endParaRPr lang="hu-HU" sz="2000" dirty="0" smtClean="0"/>
          </a:p>
          <a:p>
            <a:r>
              <a:rPr lang="hu-HU" sz="2000" dirty="0"/>
              <a:t>	</a:t>
            </a:r>
            <a:r>
              <a:rPr lang="hu-HU" sz="2000" dirty="0" smtClean="0"/>
              <a:t>	</a:t>
            </a:r>
            <a:r>
              <a:rPr lang="en-US" sz="2000" dirty="0" smtClean="0"/>
              <a:t>con­sid­er­ing </a:t>
            </a:r>
            <a:r>
              <a:rPr lang="en-US" sz="2000" dirty="0"/>
              <a:t>that coin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2321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6530" y="3348507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/>
              <a:t>dpTable[i][j] = </a:t>
            </a:r>
            <a:endParaRPr lang="hu-H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48545" y="2924288"/>
                <a:ext cx="5650008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𝑑𝑝𝑇𝑎𝑏𝑙𝑒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545" y="2924288"/>
                <a:ext cx="5650008" cy="12485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26715"/>
              </p:ext>
            </p:extLst>
          </p:nvPr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totals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coins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35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0309" y="412124"/>
            <a:ext cx="6662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M = 4				numOfColumns = M+1</a:t>
            </a:r>
          </a:p>
          <a:p>
            <a:r>
              <a:rPr lang="hu-HU" dirty="0"/>
              <a:t>v</a:t>
            </a:r>
            <a:r>
              <a:rPr lang="hu-HU" dirty="0" smtClean="0"/>
              <a:t>[] = {1,2,3}			numOfRows = v.length+1</a:t>
            </a:r>
            <a:endParaRPr lang="hu-H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87301" y="1531035"/>
          <a:ext cx="812800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19763" y="1531035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totals</a:t>
            </a:r>
            <a:endParaRPr lang="hu-HU" dirty="0"/>
          </a:p>
        </p:txBody>
      </p:sp>
      <p:sp>
        <p:nvSpPr>
          <p:cNvPr id="8" name="TextBox 7"/>
          <p:cNvSpPr txBox="1"/>
          <p:nvPr/>
        </p:nvSpPr>
        <p:spPr>
          <a:xfrm>
            <a:off x="2086377" y="338523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coins</a:t>
            </a:r>
            <a:endParaRPr lang="hu-HU" dirty="0"/>
          </a:p>
        </p:txBody>
      </p:sp>
      <p:sp>
        <p:nvSpPr>
          <p:cNvPr id="2" name="TextBox 1"/>
          <p:cNvSpPr txBox="1"/>
          <p:nvPr/>
        </p:nvSpPr>
        <p:spPr>
          <a:xfrm>
            <a:off x="837127" y="4275786"/>
            <a:ext cx="1045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Subproblems: we consider the totals {0,1,2,3,4} step by step when we can have {0,1,2,3}</a:t>
            </a:r>
          </a:p>
          <a:p>
            <a:r>
              <a:rPr lang="hu-HU" dirty="0"/>
              <a:t>c</a:t>
            </a:r>
            <a:r>
              <a:rPr lang="hu-HU" dirty="0" smtClean="0"/>
              <a:t>oins at the same time !!! We solve the subproblems and combine them for the final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270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444</TotalTime>
  <Words>992</Words>
  <Application>Microsoft Office PowerPoint</Application>
  <PresentationFormat>Widescreen</PresentationFormat>
  <Paragraphs>575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Century Gothic</vt:lpstr>
      <vt:lpstr>Wingdings 3</vt:lpstr>
      <vt:lpstr>Ion</vt:lpstr>
      <vt:lpstr>COIN CHANGE PROBLEM</vt:lpstr>
      <vt:lpstr>PowerPoint Presentation</vt:lpstr>
      <vt:lpstr>PowerPoint Presentation</vt:lpstr>
      <vt:lpstr>Recursion</vt:lpstr>
      <vt:lpstr>Dynamic programming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User</dc:creator>
  <cp:lastModifiedBy>User</cp:lastModifiedBy>
  <cp:revision>41</cp:revision>
  <dcterms:created xsi:type="dcterms:W3CDTF">2015-02-11T17:10:35Z</dcterms:created>
  <dcterms:modified xsi:type="dcterms:W3CDTF">2015-11-01T16:42:31Z</dcterms:modified>
</cp:coreProperties>
</file>