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77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86" r:id="rId30"/>
    <p:sldId id="276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61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1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7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9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AC52DE-6B1B-4626-953E-7A32F63152DD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08424-0397-40AD-ADAE-2AAAC0038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7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KNAPSACK PROBLEM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28213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91494" y="189570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37154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7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97441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6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58394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9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4751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0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00547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1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94851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6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45383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0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11358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667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A[2,1] = </a:t>
            </a:r>
            <a:r>
              <a:rPr lang="hu-HU" dirty="0" err="1" smtClean="0"/>
              <a:t>Math.max</a:t>
            </a:r>
            <a:r>
              <a:rPr lang="hu-HU" dirty="0" smtClean="0"/>
              <a:t>( A[1,</a:t>
            </a:r>
            <a:r>
              <a:rPr lang="hu-HU" dirty="0" err="1" smtClean="0"/>
              <a:t>1</a:t>
            </a:r>
            <a:r>
              <a:rPr lang="hu-HU" dirty="0" smtClean="0"/>
              <a:t>] ; 4$ + A[1,1-2] ) = </a:t>
            </a:r>
            <a:r>
              <a:rPr lang="hu-HU" dirty="0" err="1" smtClean="0"/>
              <a:t>max</a:t>
            </a:r>
            <a:r>
              <a:rPr lang="hu-HU" dirty="0" smtClean="0"/>
              <a:t>(0,</a:t>
            </a:r>
            <a:r>
              <a:rPr lang="hu-HU" dirty="0" err="1" smtClean="0"/>
              <a:t>0</a:t>
            </a:r>
            <a:r>
              <a:rPr lang="hu-HU" dirty="0" smtClean="0"/>
              <a:t>) = 0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8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73208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673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A[2,</a:t>
            </a:r>
            <a:r>
              <a:rPr lang="hu-HU" dirty="0" err="1" smtClean="0"/>
              <a:t>2</a:t>
            </a:r>
            <a:r>
              <a:rPr lang="hu-HU" dirty="0" smtClean="0"/>
              <a:t>] = </a:t>
            </a:r>
            <a:r>
              <a:rPr lang="hu-HU" dirty="0" err="1" smtClean="0"/>
              <a:t>Math.max</a:t>
            </a:r>
            <a:r>
              <a:rPr lang="hu-HU" dirty="0" smtClean="0"/>
              <a:t>( A[1,</a:t>
            </a:r>
            <a:r>
              <a:rPr lang="hu-HU" dirty="0"/>
              <a:t>2</a:t>
            </a:r>
            <a:r>
              <a:rPr lang="hu-HU" dirty="0" smtClean="0"/>
              <a:t>] ; 4$ + A[1,2-2] ) = </a:t>
            </a:r>
            <a:r>
              <a:rPr lang="hu-HU" dirty="0" err="1" smtClean="0"/>
              <a:t>max</a:t>
            </a:r>
            <a:r>
              <a:rPr lang="hu-HU" dirty="0" smtClean="0"/>
              <a:t>(0,4) = 4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5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14040"/>
            <a:ext cx="8946541" cy="5434360"/>
          </a:xfrm>
        </p:spPr>
        <p:txBody>
          <a:bodyPr/>
          <a:lstStyle/>
          <a:p>
            <a:r>
              <a:rPr lang="hu-HU" dirty="0" err="1" smtClean="0"/>
              <a:t>Its</a:t>
            </a:r>
            <a:r>
              <a:rPr lang="hu-HU" dirty="0" smtClean="0"/>
              <a:t> is a </a:t>
            </a:r>
            <a:r>
              <a:rPr lang="en-US" dirty="0" smtClean="0"/>
              <a:t>problem </a:t>
            </a:r>
            <a:r>
              <a:rPr lang="en-US" dirty="0"/>
              <a:t>in combinatorial </a:t>
            </a:r>
            <a:r>
              <a:rPr lang="en-US" dirty="0" smtClean="0"/>
              <a:t>optimization </a:t>
            </a:r>
            <a:endParaRPr lang="hu-HU" dirty="0" smtClean="0"/>
          </a:p>
          <a:p>
            <a:r>
              <a:rPr lang="en-US" dirty="0" smtClean="0"/>
              <a:t>Given </a:t>
            </a:r>
            <a:r>
              <a:rPr lang="en-US" dirty="0"/>
              <a:t>a set of items, each with a </a:t>
            </a:r>
            <a:r>
              <a:rPr lang="en-US" dirty="0" smtClean="0"/>
              <a:t>mass</a:t>
            </a:r>
            <a:r>
              <a:rPr lang="hu-HU" dirty="0" smtClean="0"/>
              <a:t> </a:t>
            </a:r>
            <a:r>
              <a:rPr lang="hu-HU" b="1" i="1" dirty="0" smtClean="0"/>
              <a:t>w</a:t>
            </a:r>
            <a:r>
              <a:rPr lang="en-US" dirty="0" smtClean="0"/>
              <a:t> </a:t>
            </a:r>
            <a:r>
              <a:rPr lang="en-US" dirty="0"/>
              <a:t>and a </a:t>
            </a:r>
            <a:r>
              <a:rPr lang="en-US" dirty="0" smtClean="0"/>
              <a:t>value</a:t>
            </a:r>
            <a:r>
              <a:rPr lang="hu-HU" dirty="0" smtClean="0"/>
              <a:t> </a:t>
            </a:r>
            <a:r>
              <a:rPr lang="hu-HU" b="1" i="1" dirty="0" smtClean="0"/>
              <a:t>v</a:t>
            </a:r>
            <a:r>
              <a:rPr lang="en-US" dirty="0" smtClean="0"/>
              <a:t>, </a:t>
            </a:r>
            <a:r>
              <a:rPr lang="en-US" dirty="0"/>
              <a:t>determine the number of each item to include in a collection so that the total </a:t>
            </a:r>
            <a:r>
              <a:rPr lang="en-US" dirty="0" smtClean="0"/>
              <a:t>weight</a:t>
            </a:r>
            <a:r>
              <a:rPr lang="hu-HU" dirty="0" smtClean="0"/>
              <a:t> </a:t>
            </a:r>
            <a:r>
              <a:rPr lang="hu-HU" b="1" i="1" dirty="0" smtClean="0"/>
              <a:t>M</a:t>
            </a:r>
            <a:r>
              <a:rPr lang="en-US" dirty="0" smtClean="0"/>
              <a:t> </a:t>
            </a:r>
            <a:r>
              <a:rPr lang="en-US" dirty="0"/>
              <a:t>is less than or equal to a given limit and the total value is as large as </a:t>
            </a:r>
            <a:r>
              <a:rPr lang="en-US" dirty="0" smtClean="0"/>
              <a:t>possible</a:t>
            </a:r>
            <a:endParaRPr lang="hu-HU" dirty="0" smtClean="0"/>
          </a:p>
          <a:p>
            <a:r>
              <a:rPr lang="en-US" dirty="0"/>
              <a:t>The problem often arises in resource allocation where there are financial </a:t>
            </a:r>
            <a:r>
              <a:rPr lang="en-US" dirty="0" smtClean="0"/>
              <a:t>constraints</a:t>
            </a:r>
            <a:endParaRPr lang="hu-HU" dirty="0" smtClean="0"/>
          </a:p>
          <a:p>
            <a:r>
              <a:rPr lang="hu-HU" dirty="0" smtClean="0"/>
              <a:t>Has </a:t>
            </a:r>
            <a:r>
              <a:rPr lang="hu-HU" dirty="0" err="1" smtClean="0"/>
              <a:t>lots</a:t>
            </a:r>
            <a:r>
              <a:rPr lang="hu-HU" dirty="0" smtClean="0"/>
              <a:t> of </a:t>
            </a:r>
            <a:r>
              <a:rPr lang="hu-HU" dirty="0" err="1" smtClean="0"/>
              <a:t>applications</a:t>
            </a:r>
            <a:r>
              <a:rPr lang="hu-HU" dirty="0" smtClean="0"/>
              <a:t>: </a:t>
            </a:r>
            <a:r>
              <a:rPr lang="en-US" dirty="0"/>
              <a:t>finding the least wasteful way to cut raw </a:t>
            </a:r>
            <a:r>
              <a:rPr lang="en-US" dirty="0" smtClean="0"/>
              <a:t>materials</a:t>
            </a:r>
            <a:r>
              <a:rPr lang="hu-HU" dirty="0" smtClean="0"/>
              <a:t>, </a:t>
            </a:r>
            <a:r>
              <a:rPr lang="en-US" dirty="0"/>
              <a:t>contest of investments and portfolios</a:t>
            </a:r>
            <a:r>
              <a:rPr lang="en-US" dirty="0" smtClean="0"/>
              <a:t>,</a:t>
            </a:r>
            <a:r>
              <a:rPr lang="en-US" dirty="0"/>
              <a:t> seating contest of assets for asset-backed </a:t>
            </a:r>
            <a:r>
              <a:rPr lang="en-US" dirty="0" smtClean="0"/>
              <a:t>securitization</a:t>
            </a:r>
            <a:r>
              <a:rPr lang="hu-HU" dirty="0" smtClean="0"/>
              <a:t>, </a:t>
            </a:r>
            <a:r>
              <a:rPr lang="en-US" dirty="0"/>
              <a:t>construction and scoring of tests in which the test-takers have a choice as to which questions they answer</a:t>
            </a:r>
          </a:p>
        </p:txBody>
      </p:sp>
    </p:spTree>
    <p:extLst>
      <p:ext uri="{BB962C8B-B14F-4D97-AF65-F5344CB8AC3E}">
        <p14:creationId xmlns:p14="http://schemas.microsoft.com/office/powerpoint/2010/main" val="40097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63111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65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A[2,</a:t>
            </a:r>
            <a:r>
              <a:rPr lang="hu-HU" dirty="0"/>
              <a:t>3</a:t>
            </a:r>
            <a:r>
              <a:rPr lang="hu-HU" dirty="0" smtClean="0"/>
              <a:t>] = </a:t>
            </a:r>
            <a:r>
              <a:rPr lang="hu-HU" dirty="0" err="1" smtClean="0"/>
              <a:t>Math.max</a:t>
            </a:r>
            <a:r>
              <a:rPr lang="hu-HU" dirty="0" smtClean="0"/>
              <a:t>( A[1,3] ; 4$ + A[1,3-2] )= </a:t>
            </a:r>
            <a:r>
              <a:rPr lang="hu-HU" dirty="0" err="1" smtClean="0"/>
              <a:t>max</a:t>
            </a:r>
            <a:r>
              <a:rPr lang="hu-HU" dirty="0" smtClean="0"/>
              <a:t>(0,4) = 4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4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01242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786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A[2,4] = </a:t>
            </a:r>
            <a:r>
              <a:rPr lang="hu-HU" dirty="0" err="1" smtClean="0"/>
              <a:t>Math.max</a:t>
            </a:r>
            <a:r>
              <a:rPr lang="hu-HU" dirty="0" smtClean="0"/>
              <a:t>( A[1,4] ; 4$ + A[1,4-2] ) = </a:t>
            </a:r>
            <a:r>
              <a:rPr lang="hu-HU" dirty="0" err="1" smtClean="0"/>
              <a:t>max</a:t>
            </a:r>
            <a:r>
              <a:rPr lang="hu-HU" dirty="0" smtClean="0"/>
              <a:t>(10,4) = 10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2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46954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786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A[2,5] = </a:t>
            </a:r>
            <a:r>
              <a:rPr lang="hu-HU" dirty="0" err="1" smtClean="0"/>
              <a:t>Math.max</a:t>
            </a:r>
            <a:r>
              <a:rPr lang="hu-HU" dirty="0" smtClean="0"/>
              <a:t>( A[1,5] ; 4$ + A[1,5-2] ) = </a:t>
            </a:r>
            <a:r>
              <a:rPr lang="hu-HU" dirty="0" err="1" smtClean="0"/>
              <a:t>max</a:t>
            </a:r>
            <a:r>
              <a:rPr lang="hu-HU" dirty="0" smtClean="0"/>
              <a:t>(10,4) = 10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10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69898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786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A[3,1] = </a:t>
            </a:r>
            <a:r>
              <a:rPr lang="hu-HU" dirty="0" err="1" smtClean="0"/>
              <a:t>Math.max</a:t>
            </a:r>
            <a:r>
              <a:rPr lang="hu-HU" dirty="0" smtClean="0"/>
              <a:t>( A[2,1] ; 7$ + A[2,1-3] ) = </a:t>
            </a:r>
            <a:r>
              <a:rPr lang="hu-HU" dirty="0" err="1" smtClean="0"/>
              <a:t>max</a:t>
            </a:r>
            <a:r>
              <a:rPr lang="hu-HU" dirty="0" smtClean="0"/>
              <a:t>(0,</a:t>
            </a:r>
            <a:r>
              <a:rPr lang="hu-HU" dirty="0" err="1" smtClean="0"/>
              <a:t>0</a:t>
            </a:r>
            <a:r>
              <a:rPr lang="hu-HU" dirty="0" smtClean="0"/>
              <a:t>) = </a:t>
            </a:r>
            <a:r>
              <a:rPr lang="hu-HU" dirty="0" err="1" smtClean="0"/>
              <a:t>0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2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85091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786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A[3,2] = </a:t>
            </a:r>
            <a:r>
              <a:rPr lang="hu-HU" dirty="0" err="1" smtClean="0"/>
              <a:t>Math.max</a:t>
            </a:r>
            <a:r>
              <a:rPr lang="hu-HU" dirty="0" smtClean="0"/>
              <a:t>( A[2,</a:t>
            </a:r>
            <a:r>
              <a:rPr lang="hu-HU" dirty="0" err="1" smtClean="0"/>
              <a:t>2</a:t>
            </a:r>
            <a:r>
              <a:rPr lang="hu-HU" dirty="0" smtClean="0"/>
              <a:t>] ; 7$ + A[2,2-3] ) = </a:t>
            </a:r>
            <a:r>
              <a:rPr lang="hu-HU" dirty="0" err="1" smtClean="0"/>
              <a:t>max</a:t>
            </a:r>
            <a:r>
              <a:rPr lang="hu-HU" dirty="0" smtClean="0"/>
              <a:t>(4,0) = </a:t>
            </a:r>
            <a:r>
              <a:rPr lang="hu-HU" dirty="0"/>
              <a:t>4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55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10252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786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A[3,</a:t>
            </a:r>
            <a:r>
              <a:rPr lang="hu-HU" dirty="0" err="1" smtClean="0"/>
              <a:t>3</a:t>
            </a:r>
            <a:r>
              <a:rPr lang="hu-HU" dirty="0" smtClean="0"/>
              <a:t>] = </a:t>
            </a:r>
            <a:r>
              <a:rPr lang="hu-HU" dirty="0" err="1" smtClean="0"/>
              <a:t>Math.max</a:t>
            </a:r>
            <a:r>
              <a:rPr lang="hu-HU" dirty="0" smtClean="0"/>
              <a:t>( A[2,</a:t>
            </a:r>
            <a:r>
              <a:rPr lang="hu-HU" dirty="0"/>
              <a:t>3</a:t>
            </a:r>
            <a:r>
              <a:rPr lang="hu-HU" dirty="0" smtClean="0"/>
              <a:t>] ; 7$ + A[2,3-3] ) = </a:t>
            </a:r>
            <a:r>
              <a:rPr lang="hu-HU" dirty="0" err="1" smtClean="0"/>
              <a:t>max</a:t>
            </a:r>
            <a:r>
              <a:rPr lang="hu-HU" dirty="0" smtClean="0"/>
              <a:t>(4,7) = 7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6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36266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786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A[3,</a:t>
            </a:r>
            <a:r>
              <a:rPr lang="hu-HU" dirty="0"/>
              <a:t>4</a:t>
            </a:r>
            <a:r>
              <a:rPr lang="hu-HU" dirty="0" smtClean="0"/>
              <a:t>] = </a:t>
            </a:r>
            <a:r>
              <a:rPr lang="hu-HU" dirty="0" err="1" smtClean="0"/>
              <a:t>Math.max</a:t>
            </a:r>
            <a:r>
              <a:rPr lang="hu-HU" dirty="0" smtClean="0"/>
              <a:t>( A[2,4] ; 7$ + A[2,4-3] ) = </a:t>
            </a:r>
            <a:r>
              <a:rPr lang="hu-HU" dirty="0" err="1" smtClean="0"/>
              <a:t>max</a:t>
            </a:r>
            <a:r>
              <a:rPr lang="hu-HU" dirty="0" smtClean="0"/>
              <a:t>(10,7) = 10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4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24312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570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FF00"/>
                </a:solidFill>
              </a:rPr>
              <a:t>A[i,w] = </a:t>
            </a:r>
            <a:r>
              <a:rPr lang="hu-HU" dirty="0" err="1" smtClean="0">
                <a:solidFill>
                  <a:srgbClr val="FFFF00"/>
                </a:solidFill>
              </a:rPr>
              <a:t>Math.max</a:t>
            </a:r>
            <a:r>
              <a:rPr lang="hu-HU" dirty="0" smtClean="0">
                <a:solidFill>
                  <a:srgbClr val="FFFF00"/>
                </a:solidFill>
              </a:rPr>
              <a:t>( A[i-1,w] ; </a:t>
            </a:r>
            <a:r>
              <a:rPr lang="hu-HU" dirty="0" err="1" smtClean="0">
                <a:solidFill>
                  <a:srgbClr val="FFFF00"/>
                </a:solidFill>
              </a:rPr>
              <a:t>vi</a:t>
            </a:r>
            <a:r>
              <a:rPr lang="hu-HU" dirty="0" smtClean="0">
                <a:solidFill>
                  <a:srgbClr val="FFFF00"/>
                </a:solidFill>
              </a:rPr>
              <a:t> + A[i-1,</a:t>
            </a:r>
            <a:r>
              <a:rPr lang="hu-HU" dirty="0" err="1" smtClean="0">
                <a:solidFill>
                  <a:srgbClr val="FFFF00"/>
                </a:solidFill>
              </a:rPr>
              <a:t>w-wi</a:t>
            </a:r>
            <a:r>
              <a:rPr lang="hu-HU" dirty="0" smtClean="0">
                <a:solidFill>
                  <a:srgbClr val="FFFF00"/>
                </a:solidFill>
              </a:rPr>
              <a:t>] )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2186" y="5226205"/>
            <a:ext cx="786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A[3,5] = </a:t>
            </a:r>
            <a:r>
              <a:rPr lang="hu-HU" dirty="0" err="1" smtClean="0"/>
              <a:t>Math.max</a:t>
            </a:r>
            <a:r>
              <a:rPr lang="hu-HU" dirty="0" smtClean="0"/>
              <a:t>( A[2,5] ; 7$ + A[2,5-3] ) = </a:t>
            </a:r>
            <a:r>
              <a:rPr lang="hu-HU" dirty="0" err="1" smtClean="0"/>
              <a:t>max</a:t>
            </a:r>
            <a:r>
              <a:rPr lang="hu-HU" dirty="0" smtClean="0"/>
              <a:t>(10,7+4) = 11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77170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Solution: </a:t>
            </a:r>
            <a:r>
              <a:rPr lang="hu-HU" sz="2400" dirty="0" smtClean="0"/>
              <a:t>value in </a:t>
            </a:r>
            <a:r>
              <a:rPr lang="hu-HU" sz="2400" dirty="0" smtClean="0"/>
              <a:t>the last row and last column !!!</a:t>
            </a:r>
          </a:p>
          <a:p>
            <a:r>
              <a:rPr lang="hu-HU" sz="2400" dirty="0" err="1" smtClean="0"/>
              <a:t>So</a:t>
            </a:r>
            <a:r>
              <a:rPr lang="hu-HU" sz="2400" dirty="0" smtClean="0"/>
              <a:t> </a:t>
            </a:r>
            <a:r>
              <a:rPr lang="hu-HU" sz="2400" dirty="0" err="1" smtClean="0"/>
              <a:t>we</a:t>
            </a:r>
            <a:r>
              <a:rPr lang="hu-HU" sz="2400" dirty="0" smtClean="0"/>
              <a:t> </a:t>
            </a:r>
            <a:r>
              <a:rPr lang="hu-HU" sz="2400" dirty="0" err="1" smtClean="0"/>
              <a:t>can</a:t>
            </a:r>
            <a:r>
              <a:rPr lang="hu-HU" sz="2400" dirty="0" smtClean="0"/>
              <a:t> </a:t>
            </a:r>
            <a:r>
              <a:rPr lang="hu-HU" sz="2400" dirty="0" err="1" smtClean="0"/>
              <a:t>make</a:t>
            </a:r>
            <a:r>
              <a:rPr lang="hu-HU" sz="2400" dirty="0" smtClean="0"/>
              <a:t> 11$ </a:t>
            </a:r>
            <a:r>
              <a:rPr lang="hu-HU" sz="2400" dirty="0" err="1" smtClean="0"/>
              <a:t>from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 smtClean="0"/>
              <a:t> </a:t>
            </a:r>
            <a:r>
              <a:rPr lang="hu-HU" sz="2400" dirty="0" err="1" smtClean="0"/>
              <a:t>we</a:t>
            </a:r>
            <a:r>
              <a:rPr lang="hu-HU" sz="2400" dirty="0" smtClean="0"/>
              <a:t> </a:t>
            </a:r>
            <a:r>
              <a:rPr lang="hu-HU" sz="2400" dirty="0" err="1" smtClean="0"/>
              <a:t>have</a:t>
            </a:r>
            <a:r>
              <a:rPr lang="hu-HU" sz="2400" dirty="0" smtClean="0"/>
              <a:t> </a:t>
            </a:r>
            <a:r>
              <a:rPr lang="hu-HU" sz="2400" dirty="0" err="1" smtClean="0"/>
              <a:t>taken</a:t>
            </a:r>
            <a:r>
              <a:rPr lang="hu-HU" sz="2400" dirty="0" smtClean="0"/>
              <a:t>. </a:t>
            </a:r>
            <a:r>
              <a:rPr lang="hu-HU" sz="2400" dirty="0" err="1" smtClean="0"/>
              <a:t>But</a:t>
            </a:r>
            <a:r>
              <a:rPr lang="hu-HU" sz="2400" dirty="0" smtClean="0"/>
              <a:t> </a:t>
            </a:r>
            <a:r>
              <a:rPr lang="hu-HU" sz="2400" dirty="0" err="1" smtClean="0"/>
              <a:t>what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these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/>
              <a:t>?</a:t>
            </a:r>
            <a:endParaRPr lang="hu-HU" sz="2400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46078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Solution</a:t>
            </a:r>
            <a:r>
              <a:rPr lang="hu-HU" sz="2400" dirty="0" smtClean="0"/>
              <a:t>: </a:t>
            </a:r>
            <a:r>
              <a:rPr lang="hu-HU" sz="2400" dirty="0" err="1" smtClean="0"/>
              <a:t>item</a:t>
            </a:r>
            <a:r>
              <a:rPr lang="hu-HU" sz="2400" dirty="0" smtClean="0"/>
              <a:t> </a:t>
            </a:r>
            <a:r>
              <a:rPr lang="hu-HU" sz="2400" dirty="0" err="1" smtClean="0"/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last</a:t>
            </a:r>
            <a:r>
              <a:rPr lang="hu-HU" sz="2400" dirty="0" smtClean="0"/>
              <a:t> </a:t>
            </a:r>
            <a:r>
              <a:rPr lang="hu-HU" sz="2400" dirty="0" err="1" smtClean="0"/>
              <a:t>row</a:t>
            </a:r>
            <a:r>
              <a:rPr lang="hu-HU" sz="2400" dirty="0" smtClean="0"/>
              <a:t> and </a:t>
            </a:r>
            <a:r>
              <a:rPr lang="hu-HU" sz="2400" dirty="0" err="1" smtClean="0"/>
              <a:t>last</a:t>
            </a:r>
            <a:r>
              <a:rPr lang="hu-HU" sz="2400" dirty="0" smtClean="0"/>
              <a:t> </a:t>
            </a:r>
            <a:r>
              <a:rPr lang="hu-HU" sz="2400" dirty="0" err="1" smtClean="0"/>
              <a:t>column</a:t>
            </a:r>
            <a:r>
              <a:rPr lang="hu-HU" sz="2400" dirty="0" smtClean="0"/>
              <a:t> !!!</a:t>
            </a:r>
          </a:p>
          <a:p>
            <a:r>
              <a:rPr lang="hu-HU" sz="2400" dirty="0" err="1" smtClean="0"/>
              <a:t>So</a:t>
            </a:r>
            <a:r>
              <a:rPr lang="hu-HU" sz="2400" dirty="0" smtClean="0"/>
              <a:t> </a:t>
            </a:r>
            <a:r>
              <a:rPr lang="hu-HU" sz="2400" dirty="0" err="1" smtClean="0"/>
              <a:t>we</a:t>
            </a:r>
            <a:r>
              <a:rPr lang="hu-HU" sz="2400" dirty="0" smtClean="0"/>
              <a:t> </a:t>
            </a:r>
            <a:r>
              <a:rPr lang="hu-HU" sz="2400" dirty="0" err="1" smtClean="0"/>
              <a:t>can</a:t>
            </a:r>
            <a:r>
              <a:rPr lang="hu-HU" sz="2400" dirty="0" smtClean="0"/>
              <a:t> </a:t>
            </a:r>
            <a:r>
              <a:rPr lang="hu-HU" sz="2400" dirty="0" err="1" smtClean="0"/>
              <a:t>make</a:t>
            </a:r>
            <a:r>
              <a:rPr lang="hu-HU" sz="2400" dirty="0" smtClean="0"/>
              <a:t> 11$ </a:t>
            </a:r>
            <a:r>
              <a:rPr lang="hu-HU" sz="2400" dirty="0" err="1" smtClean="0"/>
              <a:t>from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 smtClean="0"/>
              <a:t> </a:t>
            </a:r>
            <a:r>
              <a:rPr lang="hu-HU" sz="2400" dirty="0" err="1" smtClean="0"/>
              <a:t>we</a:t>
            </a:r>
            <a:r>
              <a:rPr lang="hu-HU" sz="2400" dirty="0" smtClean="0"/>
              <a:t> </a:t>
            </a:r>
            <a:r>
              <a:rPr lang="hu-HU" sz="2400" dirty="0" err="1" smtClean="0"/>
              <a:t>have</a:t>
            </a:r>
            <a:r>
              <a:rPr lang="hu-HU" sz="2400" dirty="0" smtClean="0"/>
              <a:t> </a:t>
            </a:r>
            <a:r>
              <a:rPr lang="hu-HU" sz="2400" dirty="0" err="1" smtClean="0"/>
              <a:t>taken</a:t>
            </a:r>
            <a:r>
              <a:rPr lang="hu-HU" sz="2400" dirty="0" smtClean="0"/>
              <a:t>. </a:t>
            </a:r>
            <a:r>
              <a:rPr lang="hu-HU" sz="2400" dirty="0" err="1" smtClean="0"/>
              <a:t>But</a:t>
            </a:r>
            <a:r>
              <a:rPr lang="hu-HU" sz="2400" dirty="0" smtClean="0"/>
              <a:t> </a:t>
            </a:r>
            <a:r>
              <a:rPr lang="hu-HU" sz="2400" dirty="0" err="1" smtClean="0"/>
              <a:t>what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these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/>
              <a:t>?</a:t>
            </a:r>
            <a:endParaRPr lang="hu-HU" sz="2400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Divisible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fractions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dirty="0" smtClean="0"/>
              <a:t>,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greedy</a:t>
            </a:r>
            <a:r>
              <a:rPr lang="hu-HU" dirty="0" smtClean="0"/>
              <a:t> </a:t>
            </a:r>
            <a:r>
              <a:rPr lang="hu-HU" dirty="0" err="1" smtClean="0"/>
              <a:t>approach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endParaRPr lang="hu-HU" dirty="0" smtClean="0"/>
          </a:p>
          <a:p>
            <a:r>
              <a:rPr lang="hu-HU" dirty="0" smtClean="0"/>
              <a:t>Sort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according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done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O(N </a:t>
            </a:r>
            <a:r>
              <a:rPr lang="hu-HU" dirty="0" err="1" smtClean="0"/>
              <a:t>logN</a:t>
            </a:r>
            <a:r>
              <a:rPr lang="hu-HU" dirty="0" smtClean="0"/>
              <a:t>)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complexity</a:t>
            </a:r>
            <a:endParaRPr lang="hu-HU" dirty="0" smtClean="0"/>
          </a:p>
          <a:p>
            <a:r>
              <a:rPr lang="hu-HU" dirty="0" smtClean="0"/>
              <a:t>Start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most </a:t>
            </a:r>
            <a:r>
              <a:rPr lang="hu-HU" dirty="0" err="1" smtClean="0"/>
              <a:t>valuable</a:t>
            </a:r>
            <a:r>
              <a:rPr lang="hu-HU" dirty="0" smtClean="0"/>
              <a:t> and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endParaRPr lang="hu-HU" dirty="0" smtClean="0"/>
          </a:p>
          <a:p>
            <a:r>
              <a:rPr lang="hu-HU" dirty="0" smtClean="0"/>
              <a:t>Than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our</a:t>
            </a:r>
            <a:r>
              <a:rPr lang="hu-HU" dirty="0" smtClean="0"/>
              <a:t> </a:t>
            </a:r>
            <a:r>
              <a:rPr lang="hu-HU" dirty="0" err="1" smtClean="0"/>
              <a:t>sorted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endParaRPr lang="hu-HU" dirty="0"/>
          </a:p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linear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has O(N)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  <a:r>
              <a:rPr lang="hu-HU" dirty="0" err="1" smtClean="0"/>
              <a:t>complexity</a:t>
            </a:r>
            <a:endParaRPr lang="hu-HU" dirty="0" smtClean="0"/>
          </a:p>
          <a:p>
            <a:r>
              <a:rPr lang="hu-HU" dirty="0" smtClean="0"/>
              <a:t>Overall </a:t>
            </a:r>
            <a:r>
              <a:rPr lang="hu-HU" dirty="0" err="1" smtClean="0"/>
              <a:t>complexity</a:t>
            </a:r>
            <a:r>
              <a:rPr lang="hu-HU" dirty="0" smtClean="0"/>
              <a:t>: O(N </a:t>
            </a:r>
            <a:r>
              <a:rPr lang="hu-HU" dirty="0" err="1" smtClean="0"/>
              <a:t>logN</a:t>
            </a:r>
            <a:r>
              <a:rPr lang="hu-HU" dirty="0" smtClean="0"/>
              <a:t>) + O(N) = O(N </a:t>
            </a:r>
            <a:r>
              <a:rPr lang="hu-HU" dirty="0" err="1" smtClean="0"/>
              <a:t>logN</a:t>
            </a:r>
            <a:r>
              <a:rPr lang="hu-HU" dirty="0" smtClean="0"/>
              <a:t>) !!!</a:t>
            </a:r>
          </a:p>
          <a:p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solve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divisible</a:t>
            </a:r>
            <a:r>
              <a:rPr lang="hu-HU" dirty="0" smtClean="0"/>
              <a:t> </a:t>
            </a:r>
            <a:r>
              <a:rPr lang="hu-HU" dirty="0" err="1" smtClean="0"/>
              <a:t>knapsack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quite</a:t>
            </a:r>
            <a:r>
              <a:rPr lang="hu-HU" dirty="0" smtClean="0"/>
              <a:t> </a:t>
            </a:r>
            <a:r>
              <a:rPr lang="hu-HU" dirty="0" err="1" smtClean="0"/>
              <a:t>fast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012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05" y="289932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N=3 </a:t>
            </a:r>
            <a:r>
              <a:rPr lang="hu-HU" dirty="0" err="1" smtClean="0"/>
              <a:t>items</a:t>
            </a:r>
            <a:r>
              <a:rPr lang="hu-HU" dirty="0" smtClean="0"/>
              <a:t>	M=5kg  </a:t>
            </a:r>
            <a:r>
              <a:rPr lang="hu-HU" dirty="0" err="1" smtClean="0"/>
              <a:t>capacity</a:t>
            </a:r>
            <a:r>
              <a:rPr lang="hu-HU" dirty="0" smtClean="0"/>
              <a:t> of </a:t>
            </a:r>
            <a:r>
              <a:rPr lang="hu-HU" dirty="0" err="1" smtClean="0"/>
              <a:t>knapsack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805" y="65926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Item1		w1=4kg		v1=10$</a:t>
            </a:r>
          </a:p>
          <a:p>
            <a:r>
              <a:rPr lang="hu-HU" dirty="0" smtClean="0"/>
              <a:t>Item2		w2=2kg		v2=4$</a:t>
            </a:r>
          </a:p>
          <a:p>
            <a:r>
              <a:rPr lang="hu-HU" dirty="0" smtClean="0"/>
              <a:t>Item3		w3=3kg		v3=7$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72242"/>
              </p:ext>
            </p:extLst>
          </p:nvPr>
        </p:nvGraphicFramePr>
        <p:xfrm>
          <a:off x="1798567" y="1951926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91494" y="189570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Weights</a:t>
            </a:r>
            <a:r>
              <a:rPr lang="hu-HU" dirty="0" smtClean="0"/>
              <a:t> [kg]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186" y="4382429"/>
            <a:ext cx="7589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 smtClean="0"/>
              <a:t>Solution</a:t>
            </a:r>
            <a:r>
              <a:rPr lang="hu-HU" sz="2400" dirty="0" smtClean="0"/>
              <a:t>: </a:t>
            </a:r>
            <a:r>
              <a:rPr lang="hu-HU" sz="2400" dirty="0" err="1" smtClean="0"/>
              <a:t>item</a:t>
            </a:r>
            <a:r>
              <a:rPr lang="hu-HU" sz="2400" dirty="0" smtClean="0"/>
              <a:t> </a:t>
            </a:r>
            <a:r>
              <a:rPr lang="hu-HU" sz="2400" dirty="0" err="1" smtClean="0"/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last</a:t>
            </a:r>
            <a:r>
              <a:rPr lang="hu-HU" sz="2400" dirty="0" smtClean="0"/>
              <a:t> </a:t>
            </a:r>
            <a:r>
              <a:rPr lang="hu-HU" sz="2400" dirty="0" err="1" smtClean="0"/>
              <a:t>row</a:t>
            </a:r>
            <a:r>
              <a:rPr lang="hu-HU" sz="2400" dirty="0" smtClean="0"/>
              <a:t> and </a:t>
            </a:r>
            <a:r>
              <a:rPr lang="hu-HU" sz="2400" dirty="0" err="1" smtClean="0"/>
              <a:t>last</a:t>
            </a:r>
            <a:r>
              <a:rPr lang="hu-HU" sz="2400" dirty="0" smtClean="0"/>
              <a:t> </a:t>
            </a:r>
            <a:r>
              <a:rPr lang="hu-HU" sz="2400" dirty="0" err="1" smtClean="0"/>
              <a:t>column</a:t>
            </a:r>
            <a:r>
              <a:rPr lang="hu-HU" sz="2400" dirty="0" smtClean="0"/>
              <a:t> !!!</a:t>
            </a:r>
          </a:p>
          <a:p>
            <a:r>
              <a:rPr lang="hu-HU" sz="2400" dirty="0" err="1" smtClean="0"/>
              <a:t>So</a:t>
            </a:r>
            <a:r>
              <a:rPr lang="hu-HU" sz="2400" dirty="0" smtClean="0"/>
              <a:t> </a:t>
            </a:r>
            <a:r>
              <a:rPr lang="hu-HU" sz="2400" dirty="0" err="1" smtClean="0"/>
              <a:t>we</a:t>
            </a:r>
            <a:r>
              <a:rPr lang="hu-HU" sz="2400" dirty="0" smtClean="0"/>
              <a:t> </a:t>
            </a:r>
            <a:r>
              <a:rPr lang="hu-HU" sz="2400" dirty="0" err="1" smtClean="0"/>
              <a:t>can</a:t>
            </a:r>
            <a:r>
              <a:rPr lang="hu-HU" sz="2400" dirty="0" smtClean="0"/>
              <a:t> </a:t>
            </a:r>
            <a:r>
              <a:rPr lang="hu-HU" sz="2400" dirty="0" err="1" smtClean="0"/>
              <a:t>make</a:t>
            </a:r>
            <a:r>
              <a:rPr lang="hu-HU" sz="2400" dirty="0" smtClean="0"/>
              <a:t> 11$ </a:t>
            </a:r>
            <a:r>
              <a:rPr lang="hu-HU" sz="2400" dirty="0" err="1" smtClean="0"/>
              <a:t>from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 smtClean="0"/>
              <a:t> </a:t>
            </a:r>
            <a:r>
              <a:rPr lang="hu-HU" sz="2400" dirty="0" err="1" smtClean="0"/>
              <a:t>we</a:t>
            </a:r>
            <a:r>
              <a:rPr lang="hu-HU" sz="2400" dirty="0" smtClean="0"/>
              <a:t> </a:t>
            </a:r>
            <a:r>
              <a:rPr lang="hu-HU" sz="2400" dirty="0" err="1" smtClean="0"/>
              <a:t>have</a:t>
            </a:r>
            <a:r>
              <a:rPr lang="hu-HU" sz="2400" dirty="0" smtClean="0"/>
              <a:t> </a:t>
            </a:r>
            <a:r>
              <a:rPr lang="hu-HU" sz="2400" dirty="0" err="1" smtClean="0"/>
              <a:t>taken</a:t>
            </a:r>
            <a:r>
              <a:rPr lang="hu-HU" sz="2400" dirty="0" smtClean="0"/>
              <a:t>. </a:t>
            </a:r>
            <a:r>
              <a:rPr lang="hu-HU" sz="2400" dirty="0" err="1" smtClean="0"/>
              <a:t>But</a:t>
            </a:r>
            <a:r>
              <a:rPr lang="hu-HU" sz="2400" dirty="0" smtClean="0"/>
              <a:t> </a:t>
            </a:r>
            <a:r>
              <a:rPr lang="hu-HU" sz="2400" dirty="0" err="1" smtClean="0"/>
              <a:t>what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hu-HU" sz="2400" dirty="0" smtClean="0"/>
              <a:t> </a:t>
            </a:r>
            <a:r>
              <a:rPr lang="hu-HU" sz="2400" dirty="0" err="1" smtClean="0"/>
              <a:t>these</a:t>
            </a:r>
            <a:r>
              <a:rPr lang="hu-HU" sz="2400" dirty="0" smtClean="0"/>
              <a:t> </a:t>
            </a:r>
            <a:r>
              <a:rPr lang="hu-HU" sz="2400" dirty="0" err="1" smtClean="0"/>
              <a:t>items</a:t>
            </a:r>
            <a:r>
              <a:rPr lang="hu-HU" sz="2400" dirty="0"/>
              <a:t>?</a:t>
            </a:r>
            <a:endParaRPr lang="hu-HU" sz="2400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234" y="232696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264" y="268455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786" y="30538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942" y="34112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40192" y="3271234"/>
            <a:ext cx="3114960" cy="297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0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0/1 </a:t>
            </a:r>
            <a:r>
              <a:rPr lang="hu-HU" b="1" u="sng" dirty="0" err="1" smtClean="0"/>
              <a:t>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fractions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decide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an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 smtClean="0"/>
          </a:p>
          <a:p>
            <a:r>
              <a:rPr lang="hu-HU" dirty="0" err="1" smtClean="0"/>
              <a:t>Greedy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provide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optimal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 !!!</a:t>
            </a:r>
          </a:p>
          <a:p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approach</a:t>
            </a:r>
            <a:r>
              <a:rPr lang="hu-HU" dirty="0" smtClean="0"/>
              <a:t> </a:t>
            </a:r>
            <a:r>
              <a:rPr lang="hu-HU" dirty="0" err="1" smtClean="0"/>
              <a:t>would</a:t>
            </a:r>
            <a:r>
              <a:rPr lang="hu-HU" dirty="0" smtClean="0"/>
              <a:t> be </a:t>
            </a:r>
            <a:r>
              <a:rPr lang="hu-HU" dirty="0" err="1" smtClean="0"/>
              <a:t>to</a:t>
            </a:r>
            <a:r>
              <a:rPr lang="hu-HU" dirty="0" smtClean="0"/>
              <a:t> sort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per unit </a:t>
            </a:r>
            <a:r>
              <a:rPr lang="hu-HU" dirty="0" err="1" smtClean="0"/>
              <a:t>weight</a:t>
            </a:r>
            <a:r>
              <a:rPr lang="hu-HU" dirty="0" smtClean="0"/>
              <a:t> and </a:t>
            </a:r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highest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down </a:t>
            </a:r>
            <a:r>
              <a:rPr lang="hu-HU" dirty="0" err="1" smtClean="0"/>
              <a:t>until</a:t>
            </a:r>
            <a:r>
              <a:rPr lang="hu-HU" dirty="0" smtClean="0"/>
              <a:t> </a:t>
            </a:r>
            <a:r>
              <a:rPr lang="hu-HU" dirty="0" err="1" smtClean="0"/>
              <a:t>knapsack</a:t>
            </a:r>
            <a:r>
              <a:rPr lang="hu-HU" dirty="0" smtClean="0"/>
              <a:t> is </a:t>
            </a:r>
            <a:r>
              <a:rPr lang="hu-HU" dirty="0" err="1" smtClean="0"/>
              <a:t>full</a:t>
            </a:r>
            <a:r>
              <a:rPr lang="hu-HU" dirty="0" smtClean="0"/>
              <a:t> … </a:t>
            </a:r>
            <a:r>
              <a:rPr lang="hu-HU" dirty="0" err="1" smtClean="0"/>
              <a:t>not</a:t>
            </a:r>
            <a:r>
              <a:rPr lang="hu-HU" dirty="0" smtClean="0"/>
              <a:t> a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</a:t>
            </a:r>
            <a:r>
              <a:rPr lang="hu-HU" dirty="0" err="1" smtClean="0"/>
              <a:t>too</a:t>
            </a:r>
            <a:endParaRPr lang="hu-HU" dirty="0" smtClean="0"/>
          </a:p>
          <a:p>
            <a:r>
              <a:rPr lang="hu-HU" dirty="0" err="1" smtClean="0"/>
              <a:t>Dynamic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way</a:t>
            </a:r>
            <a:r>
              <a:rPr lang="hu-HU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err="1" smtClean="0"/>
              <a:t>Dynamic</a:t>
            </a:r>
            <a:r>
              <a:rPr lang="hu-HU" b="1" u="sng" dirty="0" smtClean="0"/>
              <a:t> </a:t>
            </a:r>
            <a:r>
              <a:rPr lang="hu-HU" b="1" u="sng" dirty="0" err="1" smtClean="0"/>
              <a:t>programming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larger problem by relating it to overlapping </a:t>
            </a:r>
            <a:r>
              <a:rPr lang="en-US" dirty="0" err="1"/>
              <a:t>subproblems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hu-HU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solves the </a:t>
            </a:r>
            <a:r>
              <a:rPr lang="en-US" dirty="0" err="1" smtClean="0"/>
              <a:t>subproblems</a:t>
            </a:r>
            <a:endParaRPr lang="hu-HU" dirty="0" smtClean="0"/>
          </a:p>
          <a:p>
            <a:r>
              <a:rPr lang="en-US" dirty="0"/>
              <a:t>It works through the exponential set of solutions, but </a:t>
            </a:r>
            <a:r>
              <a:rPr lang="en-US" dirty="0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en-US" dirty="0" smtClean="0"/>
              <a:t>examine </a:t>
            </a:r>
            <a:r>
              <a:rPr lang="en-US" dirty="0"/>
              <a:t>them all </a:t>
            </a:r>
            <a:r>
              <a:rPr lang="en-US" dirty="0" smtClean="0"/>
              <a:t>explicitly</a:t>
            </a:r>
            <a:endParaRPr lang="hu-HU" dirty="0" smtClean="0"/>
          </a:p>
          <a:p>
            <a:r>
              <a:rPr lang="en-US" dirty="0"/>
              <a:t>Stores intermediate results so that they aren’t recomputed</a:t>
            </a:r>
            <a:r>
              <a:rPr lang="hu-HU" dirty="0"/>
              <a:t>                      </a:t>
            </a:r>
          </a:p>
          <a:p>
            <a:pPr marL="0" indent="0">
              <a:buNone/>
            </a:pPr>
            <a:r>
              <a:rPr lang="hu-HU" dirty="0"/>
              <a:t>			„</a:t>
            </a:r>
            <a:r>
              <a:rPr lang="hu-HU" dirty="0" err="1"/>
              <a:t>memoization</a:t>
            </a:r>
            <a:r>
              <a:rPr lang="hu-HU" dirty="0" smtClean="0"/>
              <a:t>”</a:t>
            </a:r>
          </a:p>
          <a:p>
            <a:r>
              <a:rPr lang="en-US" dirty="0"/>
              <a:t>Solution to original problem is easily computed from the solutions to the </a:t>
            </a:r>
            <a:r>
              <a:rPr lang="en-US" dirty="0" err="1"/>
              <a:t>subproblems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4380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Knapsack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0020"/>
            <a:ext cx="8946541" cy="5051502"/>
          </a:xfrm>
        </p:spPr>
        <p:txBody>
          <a:bodyPr>
            <a:norm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define</a:t>
            </a:r>
            <a:r>
              <a:rPr lang="hu-HU" dirty="0" smtClean="0"/>
              <a:t> </a:t>
            </a:r>
            <a:r>
              <a:rPr lang="hu-HU" dirty="0" err="1" smtClean="0"/>
              <a:t>subproblems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n </a:t>
            </a:r>
            <a:r>
              <a:rPr lang="hu-HU" dirty="0" err="1" smtClean="0"/>
              <a:t>items</a:t>
            </a:r>
            <a:r>
              <a:rPr lang="hu-HU" dirty="0"/>
              <a:t> </a:t>
            </a:r>
            <a:r>
              <a:rPr lang="hu-HU" dirty="0" err="1" smtClean="0"/>
              <a:t>so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n</a:t>
            </a:r>
            <a:r>
              <a:rPr lang="hu-HU" dirty="0" smtClean="0"/>
              <a:t> </a:t>
            </a:r>
            <a:r>
              <a:rPr lang="hu-HU" dirty="0" err="1" smtClean="0"/>
              <a:t>decisions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index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subproblems</a:t>
            </a:r>
            <a:r>
              <a:rPr lang="en-US" dirty="0" smtClean="0"/>
              <a:t>: </a:t>
            </a:r>
            <a:r>
              <a:rPr lang="hu-HU" dirty="0" smtClean="0"/>
              <a:t>t</a:t>
            </a:r>
            <a:r>
              <a:rPr lang="en-US" dirty="0" smtClean="0"/>
              <a:t>he solution considering every possible combination of remaining</a:t>
            </a:r>
            <a:r>
              <a:rPr lang="hu-HU" dirty="0" smtClean="0"/>
              <a:t> </a:t>
            </a:r>
            <a:r>
              <a:rPr lang="en-US" dirty="0" smtClean="0"/>
              <a:t>items </a:t>
            </a:r>
            <a:r>
              <a:rPr lang="en-US" dirty="0"/>
              <a:t>and remaining weight</a:t>
            </a:r>
            <a:endParaRPr lang="hu-HU" dirty="0" smtClean="0"/>
          </a:p>
          <a:p>
            <a:r>
              <a:rPr lang="en-US" dirty="0" smtClean="0"/>
              <a:t>S[</a:t>
            </a:r>
            <a:r>
              <a:rPr lang="hu-HU" dirty="0" smtClean="0"/>
              <a:t>i</a:t>
            </a:r>
            <a:r>
              <a:rPr lang="en-US" dirty="0" smtClean="0"/>
              <a:t>][</a:t>
            </a:r>
            <a:r>
              <a:rPr lang="hu-HU" dirty="0"/>
              <a:t>w</a:t>
            </a:r>
            <a:r>
              <a:rPr lang="en-US" dirty="0" smtClean="0"/>
              <a:t>] </a:t>
            </a:r>
            <a:r>
              <a:rPr lang="en-US" dirty="0"/>
              <a:t>the solution to the </a:t>
            </a:r>
            <a:r>
              <a:rPr lang="en-US" dirty="0" err="1"/>
              <a:t>subproblem</a:t>
            </a:r>
            <a:r>
              <a:rPr lang="en-US" dirty="0"/>
              <a:t> corresponding to the first </a:t>
            </a:r>
            <a:r>
              <a:rPr lang="hu-HU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items and available weight </a:t>
            </a:r>
            <a:r>
              <a:rPr lang="hu-HU" dirty="0" smtClean="0"/>
              <a:t>w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words</a:t>
            </a:r>
            <a:r>
              <a:rPr lang="hu-HU" dirty="0" smtClean="0"/>
              <a:t>…</a:t>
            </a:r>
          </a:p>
          <a:p>
            <a:r>
              <a:rPr lang="en-US" dirty="0" smtClean="0"/>
              <a:t>S[</a:t>
            </a:r>
            <a:r>
              <a:rPr lang="hu-HU" dirty="0" smtClean="0"/>
              <a:t>i</a:t>
            </a:r>
            <a:r>
              <a:rPr lang="en-US" dirty="0" smtClean="0"/>
              <a:t>][</a:t>
            </a:r>
            <a:r>
              <a:rPr lang="hu-HU" dirty="0"/>
              <a:t>w</a:t>
            </a:r>
            <a:r>
              <a:rPr lang="en-US" dirty="0" smtClean="0"/>
              <a:t>] </a:t>
            </a:r>
            <a:r>
              <a:rPr lang="en-US" dirty="0"/>
              <a:t>= the maximum cost of items that fit inside a knapsack of size (weight) </a:t>
            </a:r>
            <a:r>
              <a:rPr lang="hu-HU" dirty="0" smtClean="0"/>
              <a:t>w</a:t>
            </a:r>
            <a:r>
              <a:rPr lang="en-US" dirty="0" smtClean="0"/>
              <a:t>, </a:t>
            </a:r>
            <a:r>
              <a:rPr lang="en-US" dirty="0"/>
              <a:t>choosing from the first </a:t>
            </a:r>
            <a:r>
              <a:rPr lang="hu-HU" dirty="0" smtClean="0"/>
              <a:t>i</a:t>
            </a:r>
            <a:r>
              <a:rPr lang="en-US" dirty="0" smtClean="0"/>
              <a:t> items</a:t>
            </a:r>
            <a:r>
              <a:rPr lang="hu-HU" dirty="0" smtClean="0"/>
              <a:t> !!!</a:t>
            </a:r>
          </a:p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decide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752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S[i][w] = </a:t>
            </a:r>
            <a:r>
              <a:rPr lang="hu-HU" dirty="0" err="1"/>
              <a:t>Math.max</a:t>
            </a:r>
            <a:r>
              <a:rPr lang="hu-HU" dirty="0"/>
              <a:t>(  S[i-1][w]  ;  </a:t>
            </a:r>
            <a:r>
              <a:rPr lang="hu-HU" dirty="0" err="1"/>
              <a:t>vi</a:t>
            </a:r>
            <a:r>
              <a:rPr lang="hu-HU" dirty="0"/>
              <a:t> + S[i-1][</a:t>
            </a:r>
            <a:r>
              <a:rPr lang="hu-HU" dirty="0" err="1"/>
              <a:t>w-wi</a:t>
            </a:r>
            <a:r>
              <a:rPr lang="hu-HU" dirty="0"/>
              <a:t>]  )</a:t>
            </a:r>
          </a:p>
          <a:p>
            <a:pPr marL="1371600" lvl="3" indent="0">
              <a:buNone/>
            </a:pPr>
            <a:r>
              <a:rPr lang="hu-HU" dirty="0"/>
              <a:t>                           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          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i-th</a:t>
            </a:r>
            <a:r>
              <a:rPr lang="hu-HU" dirty="0"/>
              <a:t> </a:t>
            </a:r>
            <a:r>
              <a:rPr lang="hu-HU" dirty="0" err="1"/>
              <a:t>item</a:t>
            </a:r>
            <a:endParaRPr lang="en-US" dirty="0"/>
          </a:p>
          <a:p>
            <a:r>
              <a:rPr lang="hu-HU" dirty="0" smtClean="0"/>
              <a:t>BUT !!!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considering</a:t>
            </a:r>
            <a:r>
              <a:rPr lang="hu-HU" dirty="0" smtClean="0"/>
              <a:t> S[i-1][</a:t>
            </a:r>
            <a:r>
              <a:rPr lang="hu-HU" dirty="0" err="1" smtClean="0"/>
              <a:t>w-wi</a:t>
            </a:r>
            <a:r>
              <a:rPr lang="hu-HU" dirty="0" smtClean="0"/>
              <a:t>]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fit ( w &gt;= </a:t>
            </a:r>
            <a:r>
              <a:rPr lang="hu-HU" dirty="0" err="1" smtClean="0"/>
              <a:t>wi</a:t>
            </a:r>
            <a:r>
              <a:rPr lang="hu-HU" dirty="0" smtClean="0"/>
              <a:t> ). </a:t>
            </a:r>
            <a:r>
              <a:rPr lang="hu-HU" dirty="0" err="1"/>
              <a:t>I</a:t>
            </a:r>
            <a:r>
              <a:rPr lang="hu-HU" dirty="0" err="1" smtClean="0"/>
              <a:t>f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room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answer</a:t>
            </a:r>
            <a:r>
              <a:rPr lang="hu-HU" dirty="0" smtClean="0"/>
              <a:t> </a:t>
            </a:r>
            <a:r>
              <a:rPr lang="hu-HU" dirty="0" err="1" smtClean="0"/>
              <a:t>is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r>
              <a:rPr lang="hu-HU" dirty="0" smtClean="0"/>
              <a:t> S[i-1][w]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complexity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Running time of Knapsack: O(n*W)</a:t>
            </a:r>
          </a:p>
          <a:p>
            <a:r>
              <a:rPr lang="hu-HU" dirty="0" smtClean="0"/>
              <a:t>BUT it is not polynomial, it is pseudo-polynomial</a:t>
            </a:r>
          </a:p>
          <a:p>
            <a:r>
              <a:rPr lang="hu-HU" dirty="0"/>
              <a:t>N</a:t>
            </a:r>
            <a:r>
              <a:rPr lang="en-US" dirty="0" err="1" smtClean="0"/>
              <a:t>umeric</a:t>
            </a:r>
            <a:r>
              <a:rPr lang="en-US" dirty="0" smtClean="0"/>
              <a:t> </a:t>
            </a:r>
            <a:r>
              <a:rPr lang="en-US" dirty="0"/>
              <a:t>algorithm runs in </a:t>
            </a:r>
            <a:r>
              <a:rPr lang="en-US" b="1" dirty="0"/>
              <a:t>pseudo-polynomial time</a:t>
            </a:r>
            <a:r>
              <a:rPr lang="en-US" dirty="0"/>
              <a:t> if its running time is polynomial in the </a:t>
            </a:r>
            <a:r>
              <a:rPr lang="en-US" i="1" dirty="0"/>
              <a:t>numeric value</a:t>
            </a:r>
            <a:r>
              <a:rPr lang="en-US" dirty="0"/>
              <a:t> of the input, but is exponential in the </a:t>
            </a:r>
            <a:r>
              <a:rPr lang="en-US" i="1" dirty="0"/>
              <a:t>length</a:t>
            </a:r>
            <a:r>
              <a:rPr lang="en-US" dirty="0"/>
              <a:t> of the input </a:t>
            </a:r>
            <a:r>
              <a:rPr lang="hu-HU" dirty="0" smtClean="0"/>
              <a:t>(</a:t>
            </a:r>
            <a:r>
              <a:rPr lang="en-US" dirty="0" smtClean="0"/>
              <a:t> </a:t>
            </a:r>
            <a:r>
              <a:rPr lang="en-US" dirty="0"/>
              <a:t>the number of bits required to represent </a:t>
            </a:r>
            <a:r>
              <a:rPr lang="en-US" dirty="0" smtClean="0"/>
              <a:t>it</a:t>
            </a:r>
            <a:r>
              <a:rPr lang="hu-HU" dirty="0" smtClean="0"/>
              <a:t>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35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1806</Words>
  <Application>Microsoft Office PowerPoint</Application>
  <PresentationFormat>Widescreen</PresentationFormat>
  <Paragraphs>845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KNAPSACK PROBLEM</vt:lpstr>
      <vt:lpstr>PowerPoint Presentation</vt:lpstr>
      <vt:lpstr>Divisible problem</vt:lpstr>
      <vt:lpstr>0/1 problem</vt:lpstr>
      <vt:lpstr>Dynamic programming</vt:lpstr>
      <vt:lpstr>Knapsack with DP</vt:lpstr>
      <vt:lpstr>PowerPoint Presentation</vt:lpstr>
      <vt:lpstr>Time complexity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Balazs Holczer</dc:creator>
  <cp:lastModifiedBy>User</cp:lastModifiedBy>
  <cp:revision>68</cp:revision>
  <dcterms:created xsi:type="dcterms:W3CDTF">2015-04-01T08:55:29Z</dcterms:created>
  <dcterms:modified xsi:type="dcterms:W3CDTF">2015-10-31T15:46:33Z</dcterms:modified>
</cp:coreProperties>
</file>