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8" r:id="rId39"/>
    <p:sldId id="316" r:id="rId40"/>
    <p:sldId id="317" r:id="rId4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69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09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902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873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76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112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244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4855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816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28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514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72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0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1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6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89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86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9825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ROD CUTTING PROBLEM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4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57850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rgbClr val="00B050"/>
                          </a:solidFill>
                        </a:rPr>
                        <a:t>1m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2m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3m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$3</a:t>
                      </a:r>
                      <a:r>
                        <a:rPr lang="hu-HU" baseline="0" dirty="0" smtClean="0"/>
                        <a:t> - 4m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67780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rgbClr val="00B050"/>
                          </a:solidFill>
                        </a:rPr>
                        <a:t>1m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2m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3m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$3</a:t>
                      </a:r>
                      <a:r>
                        <a:rPr lang="hu-HU" baseline="0" dirty="0" smtClean="0"/>
                        <a:t> - 4m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66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86337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rgbClr val="00B050"/>
                          </a:solidFill>
                        </a:rPr>
                        <a:t>1m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2m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3m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$3</a:t>
                      </a:r>
                      <a:r>
                        <a:rPr lang="hu-HU" baseline="0" dirty="0" smtClean="0"/>
                        <a:t> - 4m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1995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rgbClr val="00B050"/>
                          </a:solidFill>
                        </a:rPr>
                        <a:t>1m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2m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3m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$3</a:t>
                      </a:r>
                      <a:r>
                        <a:rPr lang="hu-HU" baseline="0" dirty="0" smtClean="0"/>
                        <a:t> - 4m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0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72972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rgbClr val="00B050"/>
                          </a:solidFill>
                        </a:rPr>
                        <a:t>1m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2m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3m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$3</a:t>
                      </a:r>
                      <a:r>
                        <a:rPr lang="hu-HU" baseline="0" dirty="0" smtClean="0"/>
                        <a:t> - 4m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8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4969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rgbClr val="00B050"/>
                          </a:solidFill>
                        </a:rPr>
                        <a:t>2m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3m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$3</a:t>
                      </a:r>
                      <a:r>
                        <a:rPr lang="hu-HU" baseline="0" dirty="0" smtClean="0"/>
                        <a:t> - 4m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9097" y="4110581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921112" y="3797803"/>
                <a:ext cx="6536533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𝑝𝑟𝑖𝑐𝑒𝑠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797803"/>
                <a:ext cx="6536533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92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17981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rgbClr val="00B050"/>
                          </a:solidFill>
                        </a:rPr>
                        <a:t>2m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3m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$3</a:t>
                      </a:r>
                      <a:r>
                        <a:rPr lang="hu-HU" baseline="0" dirty="0" smtClean="0"/>
                        <a:t> - 4m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9097" y="4189314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921112" y="3876536"/>
                <a:ext cx="6536533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hu-HU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𝑝𝑟𝑖𝑐𝑒𝑠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76536"/>
                <a:ext cx="6536533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137893" y="5048421"/>
            <a:ext cx="880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dpTable[2][2] = max { dpTable[1][2] ; $5 + dpTable[2][0] } = max { $4 ; $5 } = $5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00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16423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rgbClr val="00B050"/>
                          </a:solidFill>
                        </a:rPr>
                        <a:t>2m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3m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$3</a:t>
                      </a:r>
                      <a:r>
                        <a:rPr lang="hu-HU" baseline="0" dirty="0" smtClean="0"/>
                        <a:t> - 4m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37893" y="5048421"/>
            <a:ext cx="880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dpTable[2][3] = max { dpTable[1][3] ; $5 + dpTable[2][1] } = max { $6 ; $7 } = $</a:t>
            </a:r>
            <a:r>
              <a:rPr lang="hu-HU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49097" y="4189314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21112" y="3876536"/>
                <a:ext cx="6536533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hu-HU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𝑝𝑟𝑖𝑐𝑒𝑠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76536"/>
                <a:ext cx="6536533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35691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rgbClr val="00B050"/>
                          </a:solidFill>
                        </a:rPr>
                        <a:t>2m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3m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$3</a:t>
                      </a:r>
                      <a:r>
                        <a:rPr lang="hu-HU" baseline="0" dirty="0" smtClean="0"/>
                        <a:t> - 4m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37893" y="5048421"/>
            <a:ext cx="912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dpTable[2][4] = max { dpTable[1][4] ; $5 + dpTable[2][2] } = max { $8 ; $10 } = $10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949097" y="4189314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21112" y="3876536"/>
                <a:ext cx="6536533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hu-HU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𝑝𝑟𝑖𝑐𝑒𝑠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76536"/>
                <a:ext cx="6536533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3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848567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rgbClr val="00B050"/>
                          </a:solidFill>
                        </a:rPr>
                        <a:t>2m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3m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$3</a:t>
                      </a:r>
                      <a:r>
                        <a:rPr lang="hu-HU" baseline="0" dirty="0" smtClean="0"/>
                        <a:t> - 4m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37893" y="5048421"/>
            <a:ext cx="912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dpTable[2][5] = max { dpTable[1][5] ; $5 + dpTable[2]3] } = max { $10 ; $12 } = $12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949097" y="4189314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21112" y="3876536"/>
                <a:ext cx="6536533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hu-HU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𝑝𝑟𝑖𝑐𝑒𝑠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76536"/>
                <a:ext cx="6536533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2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Given a </a:t>
            </a:r>
            <a:r>
              <a:rPr lang="hu-HU" dirty="0" smtClean="0"/>
              <a:t>rod with certain length </a:t>
            </a:r>
            <a:r>
              <a:rPr lang="hu-HU" b="1" dirty="0" smtClean="0"/>
              <a:t>l</a:t>
            </a:r>
          </a:p>
          <a:p>
            <a:r>
              <a:rPr lang="hu-HU" dirty="0" smtClean="0"/>
              <a:t>Given the prices of different lengths</a:t>
            </a:r>
            <a:endParaRPr lang="hu-HU" dirty="0" smtClean="0"/>
          </a:p>
          <a:p>
            <a:r>
              <a:rPr lang="hu-HU" dirty="0" smtClean="0"/>
              <a:t>How </a:t>
            </a:r>
            <a:r>
              <a:rPr lang="hu-HU" dirty="0" smtClean="0"/>
              <a:t>to cut the rod in order to maximize the profit?</a:t>
            </a:r>
            <a:endParaRPr lang="hu-HU" b="1" dirty="0" smtClean="0"/>
          </a:p>
          <a:p>
            <a:r>
              <a:rPr lang="hu-HU" dirty="0" smtClean="0"/>
              <a:t>This is the rod cutting problem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69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654542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rgbClr val="00B050"/>
                          </a:solidFill>
                        </a:rPr>
                        <a:t>3m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$3</a:t>
                      </a:r>
                      <a:r>
                        <a:rPr lang="hu-HU" baseline="0" dirty="0" smtClean="0"/>
                        <a:t> - 4m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79976" y="4110581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651991" y="3797803"/>
                <a:ext cx="6536533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hu-HU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𝑝𝑟𝑖𝑐𝑒𝑠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991" y="3797803"/>
                <a:ext cx="6536533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8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72729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rgbClr val="00B050"/>
                          </a:solidFill>
                        </a:rPr>
                        <a:t>3m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$3</a:t>
                      </a:r>
                      <a:r>
                        <a:rPr lang="hu-HU" baseline="0" dirty="0" smtClean="0"/>
                        <a:t> - 4m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79976" y="4110581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651991" y="3797803"/>
                <a:ext cx="6536533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hu-HU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𝑝𝑟𝑖𝑐𝑒𝑠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991" y="3797803"/>
                <a:ext cx="6536533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7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1307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rgbClr val="00B050"/>
                          </a:solidFill>
                        </a:rPr>
                        <a:t>3m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$3</a:t>
                      </a:r>
                      <a:r>
                        <a:rPr lang="hu-HU" baseline="0" dirty="0" smtClean="0"/>
                        <a:t> - 4m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5921" y="4189314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787936" y="3876536"/>
                <a:ext cx="6536533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hu-HU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𝑝𝑟𝑖𝑐𝑒𝑠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936" y="3876536"/>
                <a:ext cx="6536533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137893" y="5048421"/>
            <a:ext cx="887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dpTable[3][3] = max { dpTable[2][3] ; $7 + dpTable[3][0] } = max { $7 ; $7 } = $7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73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739855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rgbClr val="00B050"/>
                          </a:solidFill>
                        </a:rPr>
                        <a:t>3m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$3</a:t>
                      </a:r>
                      <a:r>
                        <a:rPr lang="hu-HU" baseline="0" dirty="0" smtClean="0"/>
                        <a:t> - 4m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37893" y="5048421"/>
            <a:ext cx="912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dpTable[3][4] = max { dpTable[2][4] ; $7 + dpTable[3][1] } = max { $10 ; $9 } = $10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815921" y="4189314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787936" y="3876536"/>
                <a:ext cx="6536533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hu-HU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𝑝𝑟𝑖𝑐𝑒𝑠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936" y="3876536"/>
                <a:ext cx="6536533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5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885155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rgbClr val="00B050"/>
                          </a:solidFill>
                        </a:rPr>
                        <a:t>3m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$3</a:t>
                      </a:r>
                      <a:r>
                        <a:rPr lang="hu-HU" baseline="0" dirty="0" smtClean="0"/>
                        <a:t> - 4m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37893" y="5048421"/>
            <a:ext cx="925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dpTable[3][5] = max { dpTable[2][5] ; $7 + dpTable[3][2] } = max { $12 ; $12 } = $12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815921" y="4189314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787936" y="3876536"/>
                <a:ext cx="6536533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hu-HU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𝑝𝑟𝑖𝑐𝑒𝑠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936" y="3876536"/>
                <a:ext cx="6536533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0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797864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3m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$3</a:t>
                      </a:r>
                      <a:r>
                        <a:rPr lang="hu-HU" baseline="0" dirty="0" smtClean="0"/>
                        <a:t> - </a:t>
                      </a:r>
                      <a:r>
                        <a:rPr lang="hu-HU" baseline="0" dirty="0" smtClean="0">
                          <a:solidFill>
                            <a:srgbClr val="00B050"/>
                          </a:solidFill>
                        </a:rPr>
                        <a:t>4m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79976" y="4110581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651991" y="3797803"/>
                <a:ext cx="6536533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hu-HU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𝑝𝑟𝑖𝑐𝑒𝑠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991" y="3797803"/>
                <a:ext cx="6536533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2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53220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3m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$3</a:t>
                      </a:r>
                      <a:r>
                        <a:rPr lang="hu-HU" baseline="0" dirty="0" smtClean="0"/>
                        <a:t> - </a:t>
                      </a:r>
                      <a:r>
                        <a:rPr lang="hu-HU" baseline="0" dirty="0" smtClean="0">
                          <a:solidFill>
                            <a:srgbClr val="00B050"/>
                          </a:solidFill>
                        </a:rPr>
                        <a:t>4m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79976" y="4110581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651991" y="3797803"/>
                <a:ext cx="6536533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hu-HU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𝑝𝑟𝑖𝑐𝑒𝑠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991" y="3797803"/>
                <a:ext cx="6536533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8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92544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3m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$3</a:t>
                      </a:r>
                      <a:r>
                        <a:rPr lang="hu-HU" baseline="0" dirty="0" smtClean="0"/>
                        <a:t> - </a:t>
                      </a:r>
                      <a:r>
                        <a:rPr lang="hu-HU" baseline="0" dirty="0" smtClean="0">
                          <a:solidFill>
                            <a:srgbClr val="00B050"/>
                          </a:solidFill>
                        </a:rPr>
                        <a:t>4m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$10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37893" y="5048421"/>
            <a:ext cx="912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dpTable[4][4] = max { dpTable[3][4] ; $3 + dpTable[4][0] } = max { $10 ; $3 } = $10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679976" y="4110581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651991" y="3797803"/>
                <a:ext cx="6536533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hu-HU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𝑝𝑟𝑖𝑐𝑒𝑠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991" y="3797803"/>
                <a:ext cx="6536533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9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805284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3m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$3</a:t>
                      </a:r>
                      <a:r>
                        <a:rPr lang="hu-HU" baseline="0" dirty="0" smtClean="0"/>
                        <a:t> - </a:t>
                      </a:r>
                      <a:r>
                        <a:rPr lang="hu-HU" baseline="0" dirty="0" smtClean="0">
                          <a:solidFill>
                            <a:srgbClr val="00B050"/>
                          </a:solidFill>
                        </a:rPr>
                        <a:t>4m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$10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79976" y="4189314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651991" y="3876536"/>
                <a:ext cx="6536533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hu-HU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hu-HU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𝑝𝑟𝑖𝑐𝑒𝑠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991" y="3876536"/>
                <a:ext cx="6536533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137893" y="5048421"/>
            <a:ext cx="912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dpTable[4][5] = max { dpTable[3][5] ; $3 + dpTable[4][1] } = max { $12 ; $5 } = $12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378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15113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3m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$3</a:t>
                      </a:r>
                      <a:r>
                        <a:rPr lang="hu-HU" baseline="0" dirty="0" smtClean="0"/>
                        <a:t> -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4m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>
                          <a:solidFill>
                            <a:schemeClr val="bg1"/>
                          </a:solidFill>
                        </a:rPr>
                        <a:t>$10</a:t>
                      </a:r>
                      <a:endParaRPr lang="hu-HU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1521" y="406972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OK, we can make a $12 profit ... but what are the optimal cuts?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854558" y="479094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SOLUTION: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95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6980" y="1197735"/>
            <a:ext cx="5811206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Rod length -&gt; l = 5m</a:t>
            </a:r>
            <a:endParaRPr lang="hu-HU" sz="2000" dirty="0" smtClean="0"/>
          </a:p>
          <a:p>
            <a:endParaRPr lang="hu-HU" sz="2000" dirty="0"/>
          </a:p>
          <a:p>
            <a:r>
              <a:rPr lang="hu-HU" sz="2000" dirty="0" smtClean="0"/>
              <a:t>Prices for different lengths: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1m -&gt; $2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2m -&gt; $5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3m -&gt; $7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4m -&gt; $3</a:t>
            </a:r>
            <a:endParaRPr lang="hu-HU" sz="2000" dirty="0" smtClean="0"/>
          </a:p>
          <a:p>
            <a:endParaRPr lang="hu-HU" sz="2000" dirty="0"/>
          </a:p>
          <a:p>
            <a:r>
              <a:rPr lang="hu-HU" sz="2000" dirty="0" smtClean="0"/>
              <a:t>Solution to the </a:t>
            </a:r>
            <a:r>
              <a:rPr lang="hu-HU" sz="2000" dirty="0" smtClean="0"/>
              <a:t>rod cutting problem</a:t>
            </a:r>
            <a:r>
              <a:rPr lang="hu-HU" sz="2000" dirty="0" smtClean="0"/>
              <a:t>:</a:t>
            </a:r>
          </a:p>
          <a:p>
            <a:r>
              <a:rPr lang="hu-HU" sz="2000" dirty="0" smtClean="0"/>
              <a:t>  </a:t>
            </a:r>
            <a:r>
              <a:rPr lang="hu-HU" sz="2000" dirty="0" smtClean="0"/>
              <a:t>{2,3} so a cut the rod to get a 2m piece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and a 3m piece</a:t>
            </a:r>
          </a:p>
          <a:p>
            <a:r>
              <a:rPr lang="hu-HU" sz="2000" dirty="0"/>
              <a:t> </a:t>
            </a:r>
            <a:r>
              <a:rPr lang="hu-HU" sz="2000" dirty="0" smtClean="0"/>
              <a:t> OR</a:t>
            </a:r>
          </a:p>
          <a:p>
            <a:endParaRPr lang="hu-HU" sz="2000" dirty="0"/>
          </a:p>
          <a:p>
            <a:r>
              <a:rPr lang="hu-HU" sz="2000" dirty="0" smtClean="0"/>
              <a:t> {2,2,1} 2 2m piece and a single 1m piece, it is</a:t>
            </a:r>
          </a:p>
          <a:p>
            <a:r>
              <a:rPr lang="hu-HU" sz="2000" dirty="0"/>
              <a:t> </a:t>
            </a:r>
            <a:r>
              <a:rPr lang="hu-HU" sz="2000" dirty="0" smtClean="0"/>
              <a:t>  going to be the same $12 profit a before</a:t>
            </a:r>
          </a:p>
          <a:p>
            <a:endParaRPr lang="hu-HU" sz="2000" dirty="0" smtClean="0"/>
          </a:p>
          <a:p>
            <a:r>
              <a:rPr lang="hu-HU" sz="2000" dirty="0" smtClean="0"/>
              <a:t>Total value for both solutions: </a:t>
            </a:r>
            <a:r>
              <a:rPr lang="hu-HU" sz="2000" b="1" dirty="0" smtClean="0">
                <a:solidFill>
                  <a:srgbClr val="FF0000"/>
                </a:solidFill>
              </a:rPr>
              <a:t>$12</a:t>
            </a:r>
            <a:endParaRPr lang="hu-H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19889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3m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$3</a:t>
                      </a:r>
                      <a:r>
                        <a:rPr lang="hu-HU" baseline="0" smtClean="0"/>
                        <a:t> </a:t>
                      </a:r>
                      <a:r>
                        <a:rPr lang="hu-HU" baseline="0" dirty="0" smtClean="0"/>
                        <a:t>-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4m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>
                          <a:solidFill>
                            <a:schemeClr val="bg1"/>
                          </a:solidFill>
                        </a:rPr>
                        <a:t>$10</a:t>
                      </a:r>
                      <a:endParaRPr lang="hu-HU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1521" y="406972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OK, we can make a $12 profit ... but what are the optimal cuts?</a:t>
            </a:r>
            <a:endParaRPr lang="hu-HU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9504608" y="3541690"/>
            <a:ext cx="489399" cy="29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01958" y="4069169"/>
            <a:ext cx="289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coming from</a:t>
            </a:r>
          </a:p>
          <a:p>
            <a:r>
              <a:rPr lang="hu-HU" dirty="0"/>
              <a:t>t</a:t>
            </a:r>
            <a:r>
              <a:rPr lang="hu-HU" dirty="0" smtClean="0"/>
              <a:t>he cell above: it means</a:t>
            </a:r>
          </a:p>
          <a:p>
            <a:r>
              <a:rPr lang="hu-HU" dirty="0"/>
              <a:t>t</a:t>
            </a:r>
            <a:r>
              <a:rPr lang="hu-HU" dirty="0" smtClean="0"/>
              <a:t>here is no 4m cut in the</a:t>
            </a:r>
          </a:p>
          <a:p>
            <a:r>
              <a:rPr lang="hu-HU" dirty="0" smtClean="0"/>
              <a:t>solution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854558" y="479094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SOLUTION: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049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25665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3m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$3</a:t>
                      </a:r>
                      <a:r>
                        <a:rPr lang="hu-HU" baseline="0" smtClean="0"/>
                        <a:t> </a:t>
                      </a:r>
                      <a:r>
                        <a:rPr lang="hu-HU" baseline="0" dirty="0" smtClean="0"/>
                        <a:t>-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4m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>
                          <a:solidFill>
                            <a:schemeClr val="bg1"/>
                          </a:solidFill>
                        </a:rPr>
                        <a:t>$10</a:t>
                      </a:r>
                      <a:endParaRPr lang="hu-HU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1521" y="406972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OK, we can make a $12 profit ... but what are the optimal cuts?</a:t>
            </a:r>
            <a:endParaRPr lang="hu-HU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9491730" y="3193961"/>
            <a:ext cx="579549" cy="87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01958" y="4069169"/>
            <a:ext cx="2986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coming from</a:t>
            </a:r>
          </a:p>
          <a:p>
            <a:r>
              <a:rPr lang="hu-HU" dirty="0"/>
              <a:t>t</a:t>
            </a:r>
            <a:r>
              <a:rPr lang="hu-HU" dirty="0" smtClean="0"/>
              <a:t>he cell above: it means</a:t>
            </a:r>
          </a:p>
          <a:p>
            <a:r>
              <a:rPr lang="hu-HU" dirty="0"/>
              <a:t>t</a:t>
            </a:r>
            <a:r>
              <a:rPr lang="hu-HU" dirty="0" smtClean="0"/>
              <a:t>here is no 3m cut in the</a:t>
            </a:r>
          </a:p>
          <a:p>
            <a:r>
              <a:rPr lang="hu-HU" dirty="0" smtClean="0"/>
              <a:t>solution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854558" y="479094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SOLUTION: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13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801445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3m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$3</a:t>
                      </a:r>
                      <a:r>
                        <a:rPr lang="hu-HU" baseline="0" smtClean="0"/>
                        <a:t> </a:t>
                      </a:r>
                      <a:r>
                        <a:rPr lang="hu-HU" baseline="0" dirty="0" smtClean="0"/>
                        <a:t>-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4m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>
                          <a:solidFill>
                            <a:schemeClr val="bg1"/>
                          </a:solidFill>
                        </a:rPr>
                        <a:t>$10</a:t>
                      </a:r>
                      <a:endParaRPr lang="hu-HU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1521" y="406972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OK, we can make a $12 profit ... but what are the optimal cuts?</a:t>
            </a:r>
            <a:endParaRPr lang="hu-HU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9491730" y="2833352"/>
            <a:ext cx="579549" cy="123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01958" y="4069169"/>
            <a:ext cx="289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NOT coming from</a:t>
            </a:r>
          </a:p>
          <a:p>
            <a:r>
              <a:rPr lang="hu-HU" dirty="0"/>
              <a:t>t</a:t>
            </a:r>
            <a:r>
              <a:rPr lang="hu-HU" dirty="0" smtClean="0"/>
              <a:t>he cell above: it means</a:t>
            </a:r>
          </a:p>
          <a:p>
            <a:r>
              <a:rPr lang="hu-HU" dirty="0"/>
              <a:t>t</a:t>
            </a:r>
            <a:r>
              <a:rPr lang="hu-HU" dirty="0" smtClean="0"/>
              <a:t>here is a 2m cut in the</a:t>
            </a:r>
          </a:p>
          <a:p>
            <a:r>
              <a:rPr lang="hu-HU" dirty="0" smtClean="0"/>
              <a:t>solution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854558" y="479094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SOLUTION: 2m,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65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18559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3m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$3</a:t>
                      </a:r>
                      <a:r>
                        <a:rPr lang="hu-HU" baseline="0" smtClean="0"/>
                        <a:t> </a:t>
                      </a:r>
                      <a:r>
                        <a:rPr lang="hu-HU" baseline="0" dirty="0" smtClean="0"/>
                        <a:t>-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4m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>
                          <a:solidFill>
                            <a:schemeClr val="bg1"/>
                          </a:solidFill>
                        </a:rPr>
                        <a:t>$10</a:t>
                      </a:r>
                      <a:endParaRPr lang="hu-HU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1521" y="406972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OK, we can make a $12 profit ... but what are the optimal cuts?</a:t>
            </a:r>
            <a:endParaRPr lang="hu-HU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9517487" y="2820473"/>
            <a:ext cx="553792" cy="124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01958" y="4069169"/>
            <a:ext cx="289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It is NOT coming from</a:t>
            </a:r>
          </a:p>
          <a:p>
            <a:r>
              <a:rPr lang="hu-HU"/>
              <a:t>t</a:t>
            </a:r>
            <a:r>
              <a:rPr lang="hu-HU" smtClean="0"/>
              <a:t>he cell above: it means</a:t>
            </a:r>
          </a:p>
          <a:p>
            <a:r>
              <a:rPr lang="hu-HU"/>
              <a:t>t</a:t>
            </a:r>
            <a:r>
              <a:rPr lang="hu-HU" smtClean="0"/>
              <a:t>here is a 2m cut in the</a:t>
            </a:r>
          </a:p>
          <a:p>
            <a:r>
              <a:rPr lang="hu-HU" smtClean="0"/>
              <a:t>solution</a:t>
            </a:r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1854558" y="479094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SOLUTION: 2m, </a:t>
            </a:r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795681" y="5493026"/>
            <a:ext cx="6607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subtract the given price ( $5 ) corresponding </a:t>
            </a:r>
          </a:p>
          <a:p>
            <a:r>
              <a:rPr lang="hu-HU" dirty="0" smtClean="0"/>
              <a:t>to the length (2m) from $12 ... go to that position</a:t>
            </a:r>
          </a:p>
          <a:p>
            <a:r>
              <a:rPr lang="hu-HU" dirty="0"/>
              <a:t>	</a:t>
            </a:r>
            <a:r>
              <a:rPr lang="hu-HU" dirty="0" smtClean="0"/>
              <a:t>$12 - $5 = $7 -&gt; so we go to dpTable[2][3] !!!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523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75195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3m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$3</a:t>
                      </a:r>
                      <a:r>
                        <a:rPr lang="hu-HU" baseline="0" smtClean="0"/>
                        <a:t> </a:t>
                      </a:r>
                      <a:r>
                        <a:rPr lang="hu-HU" baseline="0" dirty="0" smtClean="0"/>
                        <a:t>-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4m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>
                          <a:solidFill>
                            <a:schemeClr val="bg1"/>
                          </a:solidFill>
                        </a:rPr>
                        <a:t>$10</a:t>
                      </a:r>
                      <a:endParaRPr lang="hu-HU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1521" y="406972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OK, we can make a $12 profit ... but what are the optimal cuts?</a:t>
            </a:r>
            <a:endParaRPr lang="hu-HU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147775" y="2820473"/>
            <a:ext cx="2923504" cy="124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01958" y="4069169"/>
            <a:ext cx="289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NOT coming from</a:t>
            </a:r>
          </a:p>
          <a:p>
            <a:r>
              <a:rPr lang="hu-HU" dirty="0"/>
              <a:t>t</a:t>
            </a:r>
            <a:r>
              <a:rPr lang="hu-HU" dirty="0" smtClean="0"/>
              <a:t>he cell above: it means</a:t>
            </a:r>
          </a:p>
          <a:p>
            <a:r>
              <a:rPr lang="hu-HU" dirty="0"/>
              <a:t>t</a:t>
            </a:r>
            <a:r>
              <a:rPr lang="hu-HU" dirty="0" smtClean="0"/>
              <a:t>here is a 2m cut again</a:t>
            </a:r>
          </a:p>
          <a:p>
            <a:r>
              <a:rPr lang="hu-HU" dirty="0" smtClean="0"/>
              <a:t>in the solution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854558" y="4790941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SOLUTION: 2m, 2m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81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250377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3m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$3</a:t>
                      </a:r>
                      <a:r>
                        <a:rPr lang="hu-HU" baseline="0" smtClean="0"/>
                        <a:t> </a:t>
                      </a:r>
                      <a:r>
                        <a:rPr lang="hu-HU" baseline="0" dirty="0" smtClean="0"/>
                        <a:t>-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4m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>
                          <a:solidFill>
                            <a:schemeClr val="bg1"/>
                          </a:solidFill>
                        </a:rPr>
                        <a:t>$10</a:t>
                      </a:r>
                      <a:endParaRPr lang="hu-HU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1521" y="406972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OK, we can make a $12 profit ... but what are the optimal cuts?</a:t>
            </a:r>
            <a:endParaRPr lang="hu-HU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147775" y="2820473"/>
            <a:ext cx="2923504" cy="124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01958" y="4069169"/>
            <a:ext cx="289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It is NOT coming from</a:t>
            </a:r>
          </a:p>
          <a:p>
            <a:r>
              <a:rPr lang="hu-HU"/>
              <a:t>t</a:t>
            </a:r>
            <a:r>
              <a:rPr lang="hu-HU" smtClean="0"/>
              <a:t>he cell above: it means</a:t>
            </a:r>
          </a:p>
          <a:p>
            <a:r>
              <a:rPr lang="hu-HU"/>
              <a:t>t</a:t>
            </a:r>
            <a:r>
              <a:rPr lang="hu-HU" smtClean="0"/>
              <a:t>here is a 2m cut again</a:t>
            </a:r>
          </a:p>
          <a:p>
            <a:r>
              <a:rPr lang="hu-HU" smtClean="0"/>
              <a:t>in the solution</a:t>
            </a:r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1854558" y="4790941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SOLUTION: 2m, 2m </a:t>
            </a:r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2795681" y="5493026"/>
            <a:ext cx="6607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subtract the given price ( $5 ) corresponding </a:t>
            </a:r>
          </a:p>
          <a:p>
            <a:r>
              <a:rPr lang="hu-HU" dirty="0" smtClean="0"/>
              <a:t>to the length (2m) from $7 ... go to that position</a:t>
            </a:r>
          </a:p>
          <a:p>
            <a:r>
              <a:rPr lang="hu-HU" dirty="0"/>
              <a:t>	</a:t>
            </a:r>
            <a:r>
              <a:rPr lang="hu-HU" dirty="0" smtClean="0"/>
              <a:t>$7 - $5 = $2 -&gt; so we go to dpTable[2][1] !!!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49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31133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3m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$3</a:t>
                      </a:r>
                      <a:r>
                        <a:rPr lang="hu-HU" baseline="0" smtClean="0"/>
                        <a:t> </a:t>
                      </a:r>
                      <a:r>
                        <a:rPr lang="hu-HU" baseline="0" dirty="0" smtClean="0"/>
                        <a:t>-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4m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>
                          <a:solidFill>
                            <a:schemeClr val="bg1"/>
                          </a:solidFill>
                        </a:rPr>
                        <a:t>$10</a:t>
                      </a:r>
                      <a:endParaRPr lang="hu-HU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1521" y="406972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OK, we can make a $12 profit ... but what are the optimal cuts?</a:t>
            </a:r>
            <a:endParaRPr lang="hu-HU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03820" y="2820473"/>
            <a:ext cx="5267460" cy="124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01958" y="4069169"/>
            <a:ext cx="289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coming from</a:t>
            </a:r>
          </a:p>
          <a:p>
            <a:r>
              <a:rPr lang="hu-HU" dirty="0"/>
              <a:t>t</a:t>
            </a:r>
            <a:r>
              <a:rPr lang="hu-HU" dirty="0" smtClean="0"/>
              <a:t>he cell above: it means</a:t>
            </a:r>
          </a:p>
          <a:p>
            <a:r>
              <a:rPr lang="hu-HU" dirty="0"/>
              <a:t>t</a:t>
            </a:r>
            <a:r>
              <a:rPr lang="hu-HU" dirty="0" smtClean="0"/>
              <a:t>here is no more 2m cut</a:t>
            </a:r>
          </a:p>
          <a:p>
            <a:r>
              <a:rPr lang="hu-HU" dirty="0" smtClean="0"/>
              <a:t> in the solution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854558" y="4790941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SOLUTION: 2m, 2m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2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88610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3m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$3</a:t>
                      </a:r>
                      <a:r>
                        <a:rPr lang="hu-HU" baseline="0" smtClean="0"/>
                        <a:t> </a:t>
                      </a:r>
                      <a:r>
                        <a:rPr lang="hu-HU" baseline="0" dirty="0" smtClean="0"/>
                        <a:t>-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4m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>
                          <a:solidFill>
                            <a:schemeClr val="bg1"/>
                          </a:solidFill>
                        </a:rPr>
                        <a:t>$10</a:t>
                      </a:r>
                      <a:endParaRPr lang="hu-HU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1521" y="406972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OK, we can make a $12 profit ... but what are the optimal cuts?</a:t>
            </a:r>
            <a:endParaRPr lang="hu-HU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03820" y="2446986"/>
            <a:ext cx="5267461" cy="162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01958" y="4069169"/>
            <a:ext cx="289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NOT coming from</a:t>
            </a:r>
          </a:p>
          <a:p>
            <a:r>
              <a:rPr lang="hu-HU" dirty="0"/>
              <a:t>t</a:t>
            </a:r>
            <a:r>
              <a:rPr lang="hu-HU" dirty="0" smtClean="0"/>
              <a:t>he cell above: it means</a:t>
            </a:r>
          </a:p>
          <a:p>
            <a:r>
              <a:rPr lang="hu-HU" dirty="0"/>
              <a:t>t</a:t>
            </a:r>
            <a:r>
              <a:rPr lang="hu-HU" dirty="0" smtClean="0"/>
              <a:t>here is a 1m cut</a:t>
            </a:r>
          </a:p>
          <a:p>
            <a:r>
              <a:rPr lang="hu-HU" dirty="0" smtClean="0"/>
              <a:t> in the solution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854558" y="4790941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SOLUTION: 2m, 2m, 1m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1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50476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3m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$3</a:t>
                      </a:r>
                      <a:r>
                        <a:rPr lang="hu-HU" baseline="0" smtClean="0"/>
                        <a:t> </a:t>
                      </a:r>
                      <a:r>
                        <a:rPr lang="hu-HU" baseline="0" dirty="0" smtClean="0"/>
                        <a:t>-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4m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>
                          <a:solidFill>
                            <a:schemeClr val="bg1"/>
                          </a:solidFill>
                        </a:rPr>
                        <a:t>$10</a:t>
                      </a:r>
                      <a:endParaRPr lang="hu-HU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1521" y="406972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OK, we can make a $12 profit ... but what are the optimal cuts?</a:t>
            </a:r>
            <a:endParaRPr lang="hu-HU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790941" y="2446986"/>
            <a:ext cx="5280340" cy="162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01958" y="4069169"/>
            <a:ext cx="289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It is NOT coming from</a:t>
            </a:r>
          </a:p>
          <a:p>
            <a:r>
              <a:rPr lang="hu-HU"/>
              <a:t>t</a:t>
            </a:r>
            <a:r>
              <a:rPr lang="hu-HU" smtClean="0"/>
              <a:t>he cell above: it means</a:t>
            </a:r>
          </a:p>
          <a:p>
            <a:r>
              <a:rPr lang="hu-HU"/>
              <a:t>t</a:t>
            </a:r>
            <a:r>
              <a:rPr lang="hu-HU" smtClean="0"/>
              <a:t>here is a 1m cut</a:t>
            </a:r>
          </a:p>
          <a:p>
            <a:r>
              <a:rPr lang="hu-HU" smtClean="0"/>
              <a:t> in the solution</a:t>
            </a:r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1854558" y="4790941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SOLUTION: 2m, 2m, 1m </a:t>
            </a:r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2795681" y="5493026"/>
            <a:ext cx="6607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subtract the given price ( $2) corresponding </a:t>
            </a:r>
          </a:p>
          <a:p>
            <a:r>
              <a:rPr lang="hu-HU" dirty="0" smtClean="0"/>
              <a:t>to the length (1m) from $2 ... go to that position</a:t>
            </a:r>
          </a:p>
          <a:p>
            <a:r>
              <a:rPr lang="hu-HU" dirty="0"/>
              <a:t>	</a:t>
            </a:r>
            <a:r>
              <a:rPr lang="hu-HU" dirty="0" smtClean="0"/>
              <a:t>$2 - $2 = $0 -&gt; so we go to dpTable[1][0] !!!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01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503530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3m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$3</a:t>
                      </a:r>
                      <a:r>
                        <a:rPr lang="hu-HU" baseline="0" smtClean="0"/>
                        <a:t> </a:t>
                      </a:r>
                      <a:r>
                        <a:rPr lang="hu-HU" baseline="0" dirty="0" smtClean="0"/>
                        <a:t>-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4m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>
                          <a:solidFill>
                            <a:schemeClr val="bg1"/>
                          </a:solidFill>
                        </a:rPr>
                        <a:t>$10</a:t>
                      </a:r>
                      <a:endParaRPr lang="hu-HU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1521" y="406972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OK, we can make a $12 profit ... but what are the optimal cuts?</a:t>
            </a:r>
            <a:endParaRPr lang="hu-HU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593206" y="2434107"/>
            <a:ext cx="6478076" cy="163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01958" y="4069169"/>
            <a:ext cx="2866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the first column with </a:t>
            </a:r>
          </a:p>
          <a:p>
            <a:r>
              <a:rPr lang="hu-HU" dirty="0"/>
              <a:t>z</a:t>
            </a:r>
            <a:r>
              <a:rPr lang="hu-HU" dirty="0" smtClean="0"/>
              <a:t>eros in it: terminate the</a:t>
            </a:r>
          </a:p>
          <a:p>
            <a:r>
              <a:rPr lang="hu-HU" dirty="0" smtClean="0"/>
              <a:t>algorithm !!!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854558" y="4790941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SOLUTION: 2m, 2m, 1m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0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Recursion</a:t>
            </a:r>
            <a:endParaRPr lang="hu-HU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The naive approach is to use a simple recursive method / function</a:t>
                </a:r>
              </a:p>
              <a:p>
                <a:r>
                  <a:rPr lang="hu-HU" dirty="0" smtClean="0"/>
                  <a:t>N</a:t>
                </a:r>
                <a:r>
                  <a:rPr lang="en-US" dirty="0" smtClean="0"/>
                  <a:t>-1 </a:t>
                </a:r>
                <a:r>
                  <a:rPr lang="en-US" dirty="0"/>
                  <a:t>cuts can be made in the rod of length </a:t>
                </a:r>
                <a:r>
                  <a:rPr lang="hu-HU" dirty="0" smtClean="0"/>
                  <a:t>N</a:t>
                </a:r>
              </a:p>
              <a:p>
                <a:r>
                  <a:rPr lang="hu-HU" dirty="0" smtClean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u-HU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hu-HU" dirty="0" smtClean="0"/>
                  <a:t> ways to cut the rod</a:t>
                </a:r>
              </a:p>
              <a:p>
                <a:r>
                  <a:rPr lang="hu-HU" dirty="0" smtClean="0"/>
                  <a:t>Problems: </a:t>
                </a:r>
                <a:r>
                  <a:rPr lang="hu-HU" dirty="0" smtClean="0"/>
                  <a:t>time complexity + overlapping subproblems</a:t>
                </a:r>
              </a:p>
              <a:p>
                <a:r>
                  <a:rPr lang="hu-HU" dirty="0" smtClean="0"/>
                  <a:t>Exponential time complexity: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 smtClean="0"/>
                  <a:t> where N is the </a:t>
                </a:r>
                <a:r>
                  <a:rPr lang="hu-HU" dirty="0" smtClean="0"/>
                  <a:t>length of the rod in units</a:t>
                </a:r>
                <a:endParaRPr lang="hu-HU" dirty="0" smtClean="0"/>
              </a:p>
              <a:p>
                <a:r>
                  <a:rPr lang="hu-HU" dirty="0" smtClean="0"/>
                  <a:t>( for every </a:t>
                </a:r>
                <a:r>
                  <a:rPr lang="hu-HU" dirty="0" smtClean="0"/>
                  <a:t>length we </a:t>
                </a:r>
                <a:r>
                  <a:rPr lang="hu-HU" dirty="0" smtClean="0"/>
                  <a:t>have 2 options whether to </a:t>
                </a:r>
                <a:r>
                  <a:rPr lang="hu-HU" dirty="0" smtClean="0"/>
                  <a:t>cut </a:t>
                </a:r>
                <a:r>
                  <a:rPr lang="hu-HU" dirty="0" smtClean="0"/>
                  <a:t>or not )</a:t>
                </a:r>
                <a:endParaRPr lang="hu-H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8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033830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hu-HU" dirty="0" smtClean="0"/>
                        <a:t>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$4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$6</a:t>
                      </a:r>
                      <a:endParaRPr lang="hu-HU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$8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2m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$2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3m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$10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$3</a:t>
                      </a:r>
                      <a:r>
                        <a:rPr lang="hu-HU" baseline="0" smtClean="0"/>
                        <a:t> </a:t>
                      </a:r>
                      <a:r>
                        <a:rPr lang="hu-HU" baseline="0" dirty="0" smtClean="0"/>
                        <a:t>- </a:t>
                      </a:r>
                      <a:r>
                        <a:rPr lang="hu-HU" baseline="0" dirty="0" smtClean="0">
                          <a:solidFill>
                            <a:schemeClr val="bg1"/>
                          </a:solidFill>
                        </a:rPr>
                        <a:t>4m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$2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$5</a:t>
                      </a:r>
                      <a:endParaRPr lang="hu-HU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$7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>
                          <a:solidFill>
                            <a:schemeClr val="bg1"/>
                          </a:solidFill>
                        </a:rPr>
                        <a:t>$10</a:t>
                      </a:r>
                      <a:endParaRPr lang="hu-HU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$12</a:t>
                      </a:r>
                      <a:endParaRPr lang="hu-HU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01521" y="406972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OK, we can make a $12 profit ... but what are the optimal cuts?</a:t>
            </a:r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1854558" y="4790941"/>
            <a:ext cx="9637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SOLUTION: 2m, 2m, 1m ... We will have 2 2m length cut and a single 1m cut, this is the</a:t>
            </a:r>
          </a:p>
          <a:p>
            <a:r>
              <a:rPr lang="hu-HU" b="1" dirty="0" smtClean="0">
                <a:solidFill>
                  <a:srgbClr val="00B050"/>
                </a:solidFill>
              </a:rPr>
              <a:t>	optimal solution and we can make $12 profit  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9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Dynamic programming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034863" y="1468191"/>
            <a:ext cx="53751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create a solution matrix:</a:t>
            </a:r>
          </a:p>
          <a:p>
            <a:endParaRPr lang="hu-HU" dirty="0"/>
          </a:p>
          <a:p>
            <a:r>
              <a:rPr lang="hu-HU" dirty="0" smtClean="0"/>
              <a:t>       </a:t>
            </a:r>
            <a:r>
              <a:rPr lang="hu-HU" dirty="0" smtClean="0"/>
              <a:t>dpTable[numOfLengths][originalLength+1</a:t>
            </a:r>
            <a:r>
              <a:rPr lang="hu-HU" dirty="0" smtClean="0"/>
              <a:t>]</a:t>
            </a:r>
          </a:p>
          <a:p>
            <a:r>
              <a:rPr lang="hu-HU" dirty="0"/>
              <a:t>	</a:t>
            </a:r>
            <a:r>
              <a:rPr lang="hu-HU" dirty="0" smtClean="0"/>
              <a:t>	  </a:t>
            </a:r>
            <a:r>
              <a:rPr lang="hu-HU" dirty="0" smtClean="0">
                <a:solidFill>
                  <a:schemeClr val="bg1"/>
                </a:solidFill>
              </a:rPr>
              <a:t>rows</a:t>
            </a:r>
            <a:r>
              <a:rPr lang="hu-HU" dirty="0" smtClean="0"/>
              <a:t>                      </a:t>
            </a:r>
            <a:r>
              <a:rPr lang="hu-HU" dirty="0" smtClean="0">
                <a:solidFill>
                  <a:schemeClr val="bg1"/>
                </a:solidFill>
              </a:rPr>
              <a:t>columns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We have to define the base cases: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- if </a:t>
            </a:r>
            <a:r>
              <a:rPr lang="hu-HU" dirty="0" smtClean="0">
                <a:solidFill>
                  <a:schemeClr val="tx2"/>
                </a:solidFill>
              </a:rPr>
              <a:t>originalLength </a:t>
            </a:r>
            <a:r>
              <a:rPr lang="hu-HU" dirty="0" smtClean="0">
                <a:solidFill>
                  <a:schemeClr val="tx2"/>
                </a:solidFill>
              </a:rPr>
              <a:t>is 0 -&gt; </a:t>
            </a:r>
            <a:r>
              <a:rPr lang="hu-HU" dirty="0" smtClean="0">
                <a:solidFill>
                  <a:schemeClr val="tx2"/>
                </a:solidFill>
              </a:rPr>
              <a:t>0 is the profit</a:t>
            </a:r>
            <a:endParaRPr lang="hu-HU" dirty="0" smtClean="0">
              <a:solidFill>
                <a:schemeClr val="tx2"/>
              </a:solidFill>
            </a:endParaRP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Complexity: </a:t>
            </a:r>
            <a:r>
              <a:rPr lang="hu-HU" dirty="0" smtClean="0">
                <a:solidFill>
                  <a:schemeClr val="tx2"/>
                </a:solidFill>
              </a:rPr>
              <a:t>O(numOfLengths*originalLength)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7893" y="3309870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109908" y="2997092"/>
                <a:ext cx="6536533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0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𝑝𝑟𝑖𝑐𝑒𝑠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908" y="2997092"/>
                <a:ext cx="6536533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4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numOfRows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70141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dirty="0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2m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3m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3$</a:t>
                      </a:r>
                      <a:r>
                        <a:rPr lang="hu-HU" baseline="0" dirty="0" smtClean="0"/>
                        <a:t> - 4m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length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777285" y="3631842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ength-price </a:t>
            </a:r>
          </a:p>
          <a:p>
            <a:r>
              <a:rPr lang="hu-HU" dirty="0" smtClean="0"/>
              <a:t>pairs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35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numOfRows </a:t>
            </a:r>
            <a:r>
              <a:rPr lang="hu-HU" dirty="0"/>
              <a:t>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967656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2m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3m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$3</a:t>
                      </a:r>
                      <a:r>
                        <a:rPr lang="hu-HU" baseline="0" dirty="0" smtClean="0"/>
                        <a:t> - 4m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length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777285" y="3631842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ength-price </a:t>
            </a:r>
          </a:p>
          <a:p>
            <a:r>
              <a:rPr lang="hu-HU" dirty="0" smtClean="0"/>
              <a:t>pairs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566669" y="4452628"/>
            <a:ext cx="1116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Subproblems: we consider the </a:t>
            </a:r>
            <a:r>
              <a:rPr lang="hu-HU" dirty="0" smtClean="0"/>
              <a:t>lengths {0,1,2,3,4,5} </a:t>
            </a:r>
            <a:r>
              <a:rPr lang="hu-HU" dirty="0" smtClean="0"/>
              <a:t>step by step when we can have </a:t>
            </a:r>
            <a:r>
              <a:rPr lang="hu-HU" dirty="0" smtClean="0"/>
              <a:t>{1,2,3,4}</a:t>
            </a:r>
            <a:endParaRPr lang="hu-HU" dirty="0" smtClean="0"/>
          </a:p>
          <a:p>
            <a:r>
              <a:rPr lang="hu-HU" dirty="0" smtClean="0"/>
              <a:t>Unit lengths at </a:t>
            </a:r>
            <a:r>
              <a:rPr lang="hu-HU" dirty="0" smtClean="0"/>
              <a:t>the same time !!! We solve the subproblems and combine them for the final solution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Just one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two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First three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All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cuts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638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 </a:t>
            </a:r>
            <a:r>
              <a:rPr lang="hu-HU" dirty="0" smtClean="0"/>
              <a:t>= </a:t>
            </a:r>
            <a:r>
              <a:rPr lang="hu-HU" dirty="0" smtClean="0"/>
              <a:t>5</a:t>
            </a:r>
            <a:r>
              <a:rPr lang="hu-HU" dirty="0" smtClean="0"/>
              <a:t>				</a:t>
            </a:r>
            <a:r>
              <a:rPr lang="hu-HU" dirty="0" smtClean="0"/>
              <a:t>		numOfColumns = l +1</a:t>
            </a:r>
            <a:endParaRPr lang="hu-HU" dirty="0" smtClean="0"/>
          </a:p>
          <a:p>
            <a:r>
              <a:rPr lang="hu-HU" dirty="0"/>
              <a:t>1m -&gt; $</a:t>
            </a:r>
            <a:r>
              <a:rPr lang="hu-HU" dirty="0" smtClean="0"/>
              <a:t>2 ; 2m </a:t>
            </a:r>
            <a:r>
              <a:rPr lang="hu-HU" dirty="0"/>
              <a:t>-&gt; $</a:t>
            </a:r>
            <a:r>
              <a:rPr lang="hu-HU" dirty="0" smtClean="0"/>
              <a:t>5 ; 3m </a:t>
            </a:r>
            <a:r>
              <a:rPr lang="hu-HU" dirty="0"/>
              <a:t>-&gt; </a:t>
            </a:r>
            <a:r>
              <a:rPr lang="hu-HU" dirty="0" smtClean="0"/>
              <a:t>7$ ; 4m </a:t>
            </a:r>
            <a:r>
              <a:rPr lang="hu-HU" dirty="0"/>
              <a:t>-&gt; 3</a:t>
            </a:r>
            <a:r>
              <a:rPr lang="hu-HU" dirty="0" smtClean="0"/>
              <a:t>$		</a:t>
            </a:r>
            <a:r>
              <a:rPr lang="hu-HU" dirty="0"/>
              <a:t> numOfRows = </a:t>
            </a:r>
            <a:r>
              <a:rPr lang="hu-HU" dirty="0" smtClean="0"/>
              <a:t>prices.length+1</a:t>
            </a:r>
          </a:p>
          <a:p>
            <a:r>
              <a:rPr lang="hu-HU" dirty="0"/>
              <a:t>prices</a:t>
            </a:r>
            <a:r>
              <a:rPr lang="hu-HU" dirty="0" smtClean="0"/>
              <a:t>[] = {2,5,7,3}</a:t>
            </a:r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82018"/>
              </p:ext>
            </p:extLst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 [m]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 [m]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mtClean="0"/>
                        <a:t>$0 – 0m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mtClean="0"/>
                        <a:t>0</a:t>
                      </a:r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$2</a:t>
                      </a:r>
                      <a:r>
                        <a:rPr lang="hu-HU" baseline="0" dirty="0" smtClean="0"/>
                        <a:t> – 1m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$5</a:t>
                      </a:r>
                      <a:r>
                        <a:rPr lang="hu-HU" baseline="0" dirty="0" smtClean="0"/>
                        <a:t> – 2m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$7</a:t>
                      </a:r>
                      <a:r>
                        <a:rPr lang="hu-HU" baseline="0" dirty="0" smtClean="0"/>
                        <a:t> – 3m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$3</a:t>
                      </a:r>
                      <a:r>
                        <a:rPr lang="hu-HU" baseline="0" dirty="0" smtClean="0"/>
                        <a:t> - 4m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72140" y="3709115"/>
            <a:ext cx="7436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l length is 0 -&gt; no matter how many items we consider the profit</a:t>
            </a:r>
          </a:p>
          <a:p>
            <a:r>
              <a:rPr lang="hu-HU" dirty="0"/>
              <a:t>w</a:t>
            </a:r>
            <a:r>
              <a:rPr lang="hu-HU" dirty="0" smtClean="0"/>
              <a:t>ill be 0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48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1343</TotalTime>
  <Words>3847</Words>
  <Application>Microsoft Office PowerPoint</Application>
  <PresentationFormat>Widescreen</PresentationFormat>
  <Paragraphs>1428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Cambria Math</vt:lpstr>
      <vt:lpstr>Century Gothic</vt:lpstr>
      <vt:lpstr>Wingdings 3</vt:lpstr>
      <vt:lpstr>Ion</vt:lpstr>
      <vt:lpstr>ROD CUTTING PROBLEM</vt:lpstr>
      <vt:lpstr>PowerPoint Presentation</vt:lpstr>
      <vt:lpstr>PowerPoint Presentation</vt:lpstr>
      <vt:lpstr>Recursion</vt:lpstr>
      <vt:lpstr>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User</dc:creator>
  <cp:lastModifiedBy>User</cp:lastModifiedBy>
  <cp:revision>73</cp:revision>
  <dcterms:created xsi:type="dcterms:W3CDTF">2015-02-11T17:10:35Z</dcterms:created>
  <dcterms:modified xsi:type="dcterms:W3CDTF">2015-11-02T11:41:26Z</dcterms:modified>
</cp:coreProperties>
</file>