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9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0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87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76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1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4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85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2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1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2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0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8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8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82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SUBSET SUM PROBLEM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029996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3803" y="4790941"/>
            <a:ext cx="81435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give sum 1 when we have integer 5, it is </a:t>
            </a:r>
          </a:p>
          <a:p>
            <a:r>
              <a:rPr lang="hu-HU" dirty="0"/>
              <a:t>n</a:t>
            </a:r>
            <a:r>
              <a:rPr lang="hu-HU" dirty="0" smtClean="0"/>
              <a:t>ot feasible </a:t>
            </a:r>
          </a:p>
          <a:p>
            <a:endParaRPr lang="hu-HU" dirty="0"/>
          </a:p>
          <a:p>
            <a:r>
              <a:rPr lang="hu-HU" dirty="0" smtClean="0"/>
              <a:t>By the way: if columnIndex &lt; S[rowIndex] -&gt; we have to copy the value</a:t>
            </a:r>
          </a:p>
          <a:p>
            <a:r>
              <a:rPr lang="hu-HU" dirty="0"/>
              <a:t>f</a:t>
            </a:r>
            <a:r>
              <a:rPr lang="hu-HU" dirty="0" smtClean="0"/>
              <a:t>rom the row above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45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9836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3803" y="4790941"/>
            <a:ext cx="604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give sum 2 when we have integer 5, it is </a:t>
            </a:r>
          </a:p>
          <a:p>
            <a:r>
              <a:rPr lang="hu-HU" dirty="0"/>
              <a:t>n</a:t>
            </a:r>
            <a:r>
              <a:rPr lang="hu-HU" dirty="0" smtClean="0"/>
              <a:t>ot feasible ...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56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6669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3803" y="4790941"/>
            <a:ext cx="604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give sum 3 when we have integer 5, it is </a:t>
            </a:r>
          </a:p>
          <a:p>
            <a:r>
              <a:rPr lang="hu-HU" dirty="0"/>
              <a:t>n</a:t>
            </a:r>
            <a:r>
              <a:rPr lang="hu-HU" dirty="0" smtClean="0"/>
              <a:t>ot feasible ...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99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13767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3803" y="4790941"/>
            <a:ext cx="604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give sum 4 when we have integer 5, it is </a:t>
            </a:r>
          </a:p>
          <a:p>
            <a:r>
              <a:rPr lang="hu-HU" dirty="0"/>
              <a:t>n</a:t>
            </a:r>
            <a:r>
              <a:rPr lang="hu-HU" dirty="0" smtClean="0"/>
              <a:t>ot feasible ...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70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06610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3803" y="4790941"/>
            <a:ext cx="604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give sum 5 when we have integer 5, it is </a:t>
            </a:r>
          </a:p>
          <a:p>
            <a:r>
              <a:rPr lang="hu-HU" dirty="0" smtClean="0"/>
              <a:t>FEASIBLE ...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3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64442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3803" y="4790941"/>
            <a:ext cx="604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give sum 6 when we have integer 5, it is </a:t>
            </a:r>
          </a:p>
          <a:p>
            <a:r>
              <a:rPr lang="hu-HU" dirty="0"/>
              <a:t>n</a:t>
            </a:r>
            <a:r>
              <a:rPr lang="hu-HU" dirty="0" smtClean="0"/>
              <a:t>ot feasible ...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37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96650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3803" y="4790941"/>
            <a:ext cx="604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give sum 7 when we have integer 5, it is </a:t>
            </a:r>
          </a:p>
          <a:p>
            <a:r>
              <a:rPr lang="hu-HU" dirty="0"/>
              <a:t>n</a:t>
            </a:r>
            <a:r>
              <a:rPr lang="hu-HU" dirty="0" smtClean="0"/>
              <a:t>ot feasible...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85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78695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3803" y="4790941"/>
            <a:ext cx="604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give sum 8 when we have integer 5, it is </a:t>
            </a:r>
          </a:p>
          <a:p>
            <a:r>
              <a:rPr lang="hu-HU" dirty="0"/>
              <a:t>n</a:t>
            </a:r>
            <a:r>
              <a:rPr lang="hu-HU" dirty="0" smtClean="0"/>
              <a:t>ot feasible...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00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78133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3803" y="4790941"/>
            <a:ext cx="604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give sum 9 when we have integer 5, it is </a:t>
            </a:r>
          </a:p>
          <a:p>
            <a:r>
              <a:rPr lang="hu-HU" dirty="0"/>
              <a:t>n</a:t>
            </a:r>
            <a:r>
              <a:rPr lang="hu-HU" dirty="0" smtClean="0"/>
              <a:t>ot feasible...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32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38721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53803" y="4790941"/>
            <a:ext cx="596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olumnIndex &lt; S[rowIndex] -&gt; copy value above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2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</a:t>
            </a:r>
            <a:r>
              <a:rPr lang="en-US" dirty="0" smtClean="0"/>
              <a:t>ne </a:t>
            </a:r>
            <a:r>
              <a:rPr lang="en-US" dirty="0"/>
              <a:t>of the </a:t>
            </a:r>
            <a:r>
              <a:rPr lang="hu-HU" dirty="0" smtClean="0"/>
              <a:t>most </a:t>
            </a:r>
            <a:r>
              <a:rPr lang="en-US" dirty="0" smtClean="0"/>
              <a:t>important </a:t>
            </a:r>
            <a:r>
              <a:rPr lang="en-US" dirty="0"/>
              <a:t>problems in complexity </a:t>
            </a:r>
            <a:r>
              <a:rPr lang="en-US" dirty="0" smtClean="0"/>
              <a:t>theory</a:t>
            </a:r>
            <a:endParaRPr lang="hu-HU" dirty="0" smtClean="0"/>
          </a:p>
          <a:p>
            <a:r>
              <a:rPr lang="hu-HU" dirty="0" smtClean="0"/>
              <a:t>The problem: </a:t>
            </a:r>
            <a:r>
              <a:rPr lang="en-US" dirty="0" smtClean="0"/>
              <a:t>given a</a:t>
            </a:r>
            <a:r>
              <a:rPr lang="hu-HU" dirty="0" smtClean="0"/>
              <a:t>n </a:t>
            </a:r>
            <a:r>
              <a:rPr lang="hu-HU" b="1" dirty="0" smtClean="0"/>
              <a:t>S</a:t>
            </a:r>
            <a:r>
              <a:rPr lang="en-US" dirty="0" smtClean="0"/>
              <a:t> set </a:t>
            </a:r>
            <a:r>
              <a:rPr lang="en-US" dirty="0"/>
              <a:t>of integers, is there a non-empty subset whose </a:t>
            </a:r>
            <a:r>
              <a:rPr lang="hu-HU" b="1" dirty="0" smtClean="0"/>
              <a:t>s</a:t>
            </a:r>
            <a:r>
              <a:rPr lang="hu-HU" dirty="0" smtClean="0"/>
              <a:t> </a:t>
            </a:r>
            <a:r>
              <a:rPr lang="en-US" dirty="0" smtClean="0"/>
              <a:t>sum </a:t>
            </a:r>
            <a:r>
              <a:rPr lang="en-US" dirty="0"/>
              <a:t>is zero</a:t>
            </a:r>
            <a:r>
              <a:rPr lang="en-US" dirty="0" smtClean="0"/>
              <a:t>?</a:t>
            </a:r>
            <a:endParaRPr lang="hu-HU" dirty="0" smtClean="0"/>
          </a:p>
          <a:p>
            <a:r>
              <a:rPr lang="en-US" dirty="0"/>
              <a:t>For </a:t>
            </a:r>
            <a:r>
              <a:rPr lang="en-US" dirty="0" smtClean="0"/>
              <a:t>example</a:t>
            </a:r>
            <a:r>
              <a:rPr lang="hu-HU" dirty="0" smtClean="0"/>
              <a:t>:</a:t>
            </a:r>
            <a:r>
              <a:rPr lang="en-US" dirty="0" smtClean="0"/>
              <a:t> </a:t>
            </a:r>
            <a:r>
              <a:rPr lang="en-US" dirty="0"/>
              <a:t>given the set </a:t>
            </a:r>
            <a:r>
              <a:rPr lang="en-US" dirty="0" smtClean="0"/>
              <a:t>{</a:t>
            </a:r>
            <a:r>
              <a:rPr lang="hu-HU" dirty="0" smtClean="0"/>
              <a:t>5,2,1,3</a:t>
            </a:r>
            <a:r>
              <a:rPr lang="en-US" dirty="0" smtClean="0"/>
              <a:t>}</a:t>
            </a:r>
            <a:r>
              <a:rPr lang="hu-HU" dirty="0" smtClean="0"/>
              <a:t> and s=9</a:t>
            </a:r>
            <a:r>
              <a:rPr lang="en-US" dirty="0" smtClean="0"/>
              <a:t> </a:t>
            </a:r>
            <a:r>
              <a:rPr lang="en-US" dirty="0"/>
              <a:t>the answer is yes because the subset </a:t>
            </a:r>
            <a:r>
              <a:rPr lang="en-US" dirty="0" smtClean="0"/>
              <a:t>{</a:t>
            </a:r>
            <a:r>
              <a:rPr lang="hu-HU" dirty="0" smtClean="0"/>
              <a:t>5,3,1</a:t>
            </a:r>
            <a:r>
              <a:rPr lang="en-US" dirty="0" smtClean="0"/>
              <a:t>} </a:t>
            </a:r>
            <a:r>
              <a:rPr lang="en-US" dirty="0"/>
              <a:t>sums to </a:t>
            </a:r>
            <a:r>
              <a:rPr lang="hu-HU" dirty="0"/>
              <a:t>9</a:t>
            </a:r>
            <a:endParaRPr lang="hu-HU" dirty="0" smtClean="0"/>
          </a:p>
          <a:p>
            <a:r>
              <a:rPr lang="hu-HU" dirty="0" smtClean="0"/>
              <a:t>The problem is NP-complete –&gt; we have efficient algorithms when the problem is small !!!</a:t>
            </a:r>
          </a:p>
          <a:p>
            <a:r>
              <a:rPr lang="hu-HU" dirty="0" smtClean="0"/>
              <a:t>Special case of knapsack-problem</a:t>
            </a:r>
          </a:p>
        </p:txBody>
      </p:sp>
    </p:spTree>
    <p:extLst>
      <p:ext uri="{BB962C8B-B14F-4D97-AF65-F5344CB8AC3E}">
        <p14:creationId xmlns:p14="http://schemas.microsoft.com/office/powerpoint/2010/main" val="12561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57645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8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82764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1913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9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88159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7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44311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7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762033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78050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3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378808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27900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9891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1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Solutions</a:t>
            </a:r>
            <a:endParaRPr lang="hu-HU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712890"/>
                <a:ext cx="8946541" cy="4857481"/>
              </a:xfrm>
            </p:spPr>
            <p:txBody>
              <a:bodyPr/>
              <a:lstStyle/>
              <a:p>
                <a:r>
                  <a:rPr lang="hu-HU" dirty="0" smtClean="0"/>
                  <a:t>1.) Naive approach „brute force search”</a:t>
                </a:r>
              </a:p>
              <a:p>
                <a:pPr lvl="1"/>
                <a:r>
                  <a:rPr lang="hu-HU" dirty="0" smtClean="0"/>
                  <a:t>Generate all the subsets of the given set of integers</a:t>
                </a:r>
              </a:p>
              <a:p>
                <a:pPr lvl="1"/>
                <a:r>
                  <a:rPr lang="hu-HU" dirty="0" smtClean="0"/>
                  <a:t>N is the number of integers in the set </a:t>
                </a:r>
                <a:r>
                  <a:rPr lang="hu-HU" b="1" dirty="0" smtClean="0"/>
                  <a:t>S</a:t>
                </a:r>
              </a:p>
              <a:p>
                <a:pPr lvl="1"/>
                <a:r>
                  <a:rPr lang="hu-HU" dirty="0" smtClean="0"/>
                  <a:t>Check whether the sum of all subsets is equal to </a:t>
                </a:r>
                <a:r>
                  <a:rPr lang="hu-HU" b="1" dirty="0" smtClean="0"/>
                  <a:t>s</a:t>
                </a:r>
                <a:r>
                  <a:rPr lang="hu-HU" dirty="0" smtClean="0"/>
                  <a:t> or not</a:t>
                </a:r>
              </a:p>
              <a:p>
                <a:pPr lvl="1"/>
                <a:r>
                  <a:rPr lang="hu-HU" dirty="0" smtClean="0"/>
                  <a:t>Time complexity: exponential // 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hu-HU" dirty="0" smtClean="0"/>
                  <a:t> )</a:t>
                </a:r>
              </a:p>
              <a:p>
                <a:r>
                  <a:rPr lang="hu-HU" dirty="0" smtClean="0"/>
                  <a:t>2.) Dynamic Programming: we want to avoid calcularing the same problems over and over again ... We create a dynamic programming table and memoize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712890"/>
                <a:ext cx="8946541" cy="4857481"/>
              </a:xfrm>
              <a:blipFill rotWithShape="0">
                <a:blip r:embed="rId2"/>
                <a:stretch>
                  <a:fillRect l="-272" t="-75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2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82576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1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56246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8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25909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14381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2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768080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9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07183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3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64974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4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85508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58643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08293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7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50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11253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1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46860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2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09612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4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66236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5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83186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2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17185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4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11639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49262" y="4893972"/>
            <a:ext cx="6681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True: which means there is a feasible solution...so 9 can be</a:t>
            </a:r>
          </a:p>
          <a:p>
            <a:r>
              <a:rPr lang="hu-HU" dirty="0"/>
              <a:t>c</a:t>
            </a:r>
            <a:r>
              <a:rPr lang="hu-HU" dirty="0" smtClean="0"/>
              <a:t>onstructed from the S set of integers</a:t>
            </a:r>
          </a:p>
          <a:p>
            <a:endParaRPr lang="hu-HU" dirty="0"/>
          </a:p>
          <a:p>
            <a:r>
              <a:rPr lang="hu-HU" dirty="0" smtClean="0"/>
              <a:t>OK, but what are these integers?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49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17054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49262" y="4893972"/>
            <a:ext cx="7034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Starting from the last cell ... if the T is not coming from above, </a:t>
            </a:r>
          </a:p>
          <a:p>
            <a:r>
              <a:rPr lang="hu-HU" dirty="0" smtClean="0"/>
              <a:t>it means it is in the solution set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21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487526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49262" y="4893972"/>
            <a:ext cx="7192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Starting from the last cell ... if the T is not coming from above, </a:t>
            </a:r>
          </a:p>
          <a:p>
            <a:r>
              <a:rPr lang="hu-HU" dirty="0" smtClean="0"/>
              <a:t>it means it is in the solution set</a:t>
            </a:r>
          </a:p>
          <a:p>
            <a:endParaRPr lang="hu-HU" dirty="0"/>
          </a:p>
          <a:p>
            <a:r>
              <a:rPr lang="hu-HU" dirty="0" smtClean="0"/>
              <a:t>Decrement the rowIndex (se we go up) and go as many steps</a:t>
            </a:r>
          </a:p>
          <a:p>
            <a:r>
              <a:rPr lang="hu-HU" dirty="0"/>
              <a:t>t</a:t>
            </a:r>
            <a:r>
              <a:rPr lang="hu-HU" dirty="0" smtClean="0"/>
              <a:t>o the left as the included integer from set 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55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01321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49262" y="4893972"/>
            <a:ext cx="7192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Starting from the last cell ... if the T is not coming from above, </a:t>
            </a:r>
          </a:p>
          <a:p>
            <a:r>
              <a:rPr lang="hu-HU" dirty="0" smtClean="0"/>
              <a:t>it means it is in the solution set</a:t>
            </a:r>
          </a:p>
          <a:p>
            <a:endParaRPr lang="hu-HU" dirty="0"/>
          </a:p>
          <a:p>
            <a:r>
              <a:rPr lang="hu-HU" dirty="0" smtClean="0"/>
              <a:t>Decrement the rowIndex (se we go up) and go as many steps</a:t>
            </a:r>
          </a:p>
          <a:p>
            <a:r>
              <a:rPr lang="hu-HU" dirty="0"/>
              <a:t>t</a:t>
            </a:r>
            <a:r>
              <a:rPr lang="hu-HU" dirty="0" smtClean="0"/>
              <a:t>o the left as the included integer from set 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78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41478"/>
              </p:ext>
            </p:extLst>
          </p:nvPr>
        </p:nvGraphicFramePr>
        <p:xfrm>
          <a:off x="1581239" y="1891643"/>
          <a:ext cx="8128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9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95836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49262" y="4893972"/>
            <a:ext cx="7192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Starting from the last cell ... if the T is not coming from above, </a:t>
            </a:r>
          </a:p>
          <a:p>
            <a:r>
              <a:rPr lang="hu-HU" dirty="0" smtClean="0"/>
              <a:t>it means it is in the solution set</a:t>
            </a:r>
          </a:p>
          <a:p>
            <a:endParaRPr lang="hu-HU" dirty="0"/>
          </a:p>
          <a:p>
            <a:r>
              <a:rPr lang="hu-HU" dirty="0" smtClean="0"/>
              <a:t>Decrement the rowIndex (se we go up) and go as many steps</a:t>
            </a:r>
          </a:p>
          <a:p>
            <a:r>
              <a:rPr lang="hu-HU" dirty="0"/>
              <a:t>t</a:t>
            </a:r>
            <a:r>
              <a:rPr lang="hu-HU" dirty="0" smtClean="0"/>
              <a:t>o the left as the included integer from set 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0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46456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49262" y="4893972"/>
            <a:ext cx="7192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Starting from the last cell ... if the T is not coming from above, </a:t>
            </a:r>
          </a:p>
          <a:p>
            <a:r>
              <a:rPr lang="hu-HU" dirty="0" smtClean="0"/>
              <a:t>it means it is in the solution set</a:t>
            </a:r>
          </a:p>
          <a:p>
            <a:endParaRPr lang="hu-HU" dirty="0"/>
          </a:p>
          <a:p>
            <a:r>
              <a:rPr lang="hu-HU" dirty="0" smtClean="0"/>
              <a:t>Decrement the rowIndex (se we go up) and go as many steps</a:t>
            </a:r>
          </a:p>
          <a:p>
            <a:r>
              <a:rPr lang="hu-HU" dirty="0"/>
              <a:t>t</a:t>
            </a:r>
            <a:r>
              <a:rPr lang="hu-HU" dirty="0" smtClean="0"/>
              <a:t>o the left as the included integer from set 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92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44454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49262" y="4893972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BUMP INTO COLUMN 0 -&gt; so we terminate the algorithm</a:t>
            </a:r>
          </a:p>
          <a:p>
            <a:r>
              <a:rPr lang="hu-HU" dirty="0" smtClean="0"/>
              <a:t>Solution set: 5, 1, 3 ... sum(5,1,3) = 9 GOOD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54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05333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9238" y="1891643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Consider sub sums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220631" y="5035639"/>
            <a:ext cx="689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Consider sub-solutions when we consider </a:t>
            </a:r>
          </a:p>
          <a:p>
            <a:r>
              <a:rPr lang="hu-HU" dirty="0" smtClean="0"/>
              <a:t>the first, the first-two, first-three and all the integers from set S</a:t>
            </a:r>
            <a:endParaRPr lang="hu-HU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16342" y="3953814"/>
            <a:ext cx="2046565" cy="96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099256" y="2439772"/>
            <a:ext cx="2163651" cy="247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099256" y="2820474"/>
            <a:ext cx="2163651" cy="209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099256" y="3125010"/>
            <a:ext cx="2163651" cy="179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099256" y="3490176"/>
            <a:ext cx="2163651" cy="142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32282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59910" y="4724388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en-US" dirty="0" smtClean="0"/>
              <a:t>f sum</a:t>
            </a:r>
            <a:r>
              <a:rPr lang="hu-HU" dirty="0" smtClean="0"/>
              <a:t> </a:t>
            </a:r>
            <a:r>
              <a:rPr lang="hu-HU" b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is not zero and subset is </a:t>
            </a:r>
            <a:r>
              <a:rPr lang="en-US" dirty="0" smtClean="0"/>
              <a:t>0</a:t>
            </a:r>
            <a:r>
              <a:rPr lang="hu-HU" dirty="0" smtClean="0"/>
              <a:t> so we consider no integers from</a:t>
            </a:r>
          </a:p>
          <a:p>
            <a:r>
              <a:rPr lang="hu-HU" dirty="0"/>
              <a:t>s</a:t>
            </a:r>
            <a:r>
              <a:rPr lang="hu-HU" dirty="0" smtClean="0"/>
              <a:t>ubset </a:t>
            </a:r>
            <a:r>
              <a:rPr lang="hu-HU" b="1" dirty="0" smtClean="0"/>
              <a:t>S</a:t>
            </a:r>
            <a:r>
              <a:rPr lang="en-US" b="1" dirty="0" smtClean="0"/>
              <a:t> </a:t>
            </a:r>
            <a:r>
              <a:rPr lang="en-US" dirty="0"/>
              <a:t>-&gt; no feasible </a:t>
            </a:r>
            <a:r>
              <a:rPr lang="en-US" dirty="0" smtClean="0"/>
              <a:t>solution</a:t>
            </a:r>
            <a:r>
              <a:rPr lang="hu-HU" dirty="0" smtClean="0"/>
              <a:t> ...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40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59507"/>
              </p:ext>
            </p:extLst>
          </p:nvPr>
        </p:nvGraphicFramePr>
        <p:xfrm>
          <a:off x="1581239" y="1891643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85623" y="4881093"/>
            <a:ext cx="803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en-US" dirty="0" smtClean="0"/>
              <a:t>f sum</a:t>
            </a:r>
            <a:r>
              <a:rPr lang="hu-HU" dirty="0" smtClean="0"/>
              <a:t> </a:t>
            </a:r>
            <a:r>
              <a:rPr lang="hu-HU" b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is 0 </a:t>
            </a:r>
            <a:r>
              <a:rPr lang="hu-HU" dirty="0" smtClean="0"/>
              <a:t>(the first column) –&gt; </a:t>
            </a:r>
            <a:r>
              <a:rPr lang="en-US" dirty="0" smtClean="0"/>
              <a:t>we </a:t>
            </a:r>
            <a:r>
              <a:rPr lang="en-US" dirty="0"/>
              <a:t>can make the empty subset </a:t>
            </a:r>
            <a:endParaRPr lang="hu-HU" dirty="0" smtClean="0"/>
          </a:p>
          <a:p>
            <a:r>
              <a:rPr lang="en-US" dirty="0" smtClean="0"/>
              <a:t>to </a:t>
            </a:r>
            <a:r>
              <a:rPr lang="en-US" dirty="0"/>
              <a:t>make sum </a:t>
            </a:r>
            <a:r>
              <a:rPr lang="en-US" dirty="0" smtClean="0"/>
              <a:t>0</a:t>
            </a:r>
            <a:r>
              <a:rPr lang="hu-HU" dirty="0" smtClean="0"/>
              <a:t> ... </a:t>
            </a:r>
            <a:r>
              <a:rPr lang="hu-HU" dirty="0"/>
              <a:t>s</a:t>
            </a:r>
            <a:r>
              <a:rPr lang="hu-HU" dirty="0" smtClean="0"/>
              <a:t>o there is always a trivial solution for this subproblem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694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54" y="360608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 set of integers: {5,2,1,3}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 sum: 9 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906073" y="3168203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78088" y="2855425"/>
                <a:ext cx="6381362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𝑓𝑎𝑙𝑠𝑒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]  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088" y="2855425"/>
                <a:ext cx="6381362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9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1447</TotalTime>
  <Words>3414</Words>
  <Application>Microsoft Office PowerPoint</Application>
  <PresentationFormat>Widescreen</PresentationFormat>
  <Paragraphs>2453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Cambria Math</vt:lpstr>
      <vt:lpstr>Century Gothic</vt:lpstr>
      <vt:lpstr>Wingdings 3</vt:lpstr>
      <vt:lpstr>Ion</vt:lpstr>
      <vt:lpstr>SUBSET SUM PROBLEM</vt:lpstr>
      <vt:lpstr>PowerPoint Presentation</vt:lpstr>
      <vt:lpstr>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90</cp:revision>
  <dcterms:created xsi:type="dcterms:W3CDTF">2015-02-11T17:10:35Z</dcterms:created>
  <dcterms:modified xsi:type="dcterms:W3CDTF">2015-11-22T18:26:39Z</dcterms:modified>
</cp:coreProperties>
</file>