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60" r:id="rId4"/>
    <p:sldId id="259" r:id="rId5"/>
    <p:sldId id="261" r:id="rId6"/>
    <p:sldId id="262" r:id="rId7"/>
    <p:sldId id="263" r:id="rId8"/>
    <p:sldId id="264" r:id="rId9"/>
    <p:sldId id="266" r:id="rId10"/>
    <p:sldId id="265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80" r:id="rId19"/>
    <p:sldId id="283" r:id="rId20"/>
    <p:sldId id="299" r:id="rId21"/>
    <p:sldId id="282" r:id="rId22"/>
    <p:sldId id="285" r:id="rId23"/>
    <p:sldId id="284" r:id="rId24"/>
    <p:sldId id="287" r:id="rId25"/>
    <p:sldId id="333" r:id="rId26"/>
    <p:sldId id="334" r:id="rId27"/>
    <p:sldId id="288" r:id="rId28"/>
    <p:sldId id="289" r:id="rId29"/>
    <p:sldId id="302" r:id="rId30"/>
    <p:sldId id="303" r:id="rId31"/>
    <p:sldId id="335" r:id="rId32"/>
    <p:sldId id="304" r:id="rId33"/>
    <p:sldId id="336" r:id="rId34"/>
    <p:sldId id="305" r:id="rId35"/>
    <p:sldId id="306" r:id="rId36"/>
    <p:sldId id="337" r:id="rId37"/>
    <p:sldId id="338" r:id="rId38"/>
    <p:sldId id="307" r:id="rId39"/>
    <p:sldId id="308" r:id="rId40"/>
    <p:sldId id="309" r:id="rId41"/>
    <p:sldId id="339" r:id="rId42"/>
    <p:sldId id="310" r:id="rId43"/>
    <p:sldId id="340" r:id="rId44"/>
    <p:sldId id="311" r:id="rId45"/>
    <p:sldId id="341" r:id="rId46"/>
    <p:sldId id="342" r:id="rId47"/>
    <p:sldId id="343" r:id="rId48"/>
    <p:sldId id="312" r:id="rId49"/>
    <p:sldId id="313" r:id="rId50"/>
    <p:sldId id="300" r:id="rId51"/>
    <p:sldId id="314" r:id="rId52"/>
    <p:sldId id="315" r:id="rId53"/>
    <p:sldId id="316" r:id="rId54"/>
    <p:sldId id="317" r:id="rId55"/>
    <p:sldId id="318" r:id="rId56"/>
    <p:sldId id="319" r:id="rId57"/>
    <p:sldId id="320" r:id="rId58"/>
    <p:sldId id="321" r:id="rId59"/>
    <p:sldId id="322" r:id="rId60"/>
    <p:sldId id="323" r:id="rId61"/>
    <p:sldId id="329" r:id="rId62"/>
    <p:sldId id="344" r:id="rId63"/>
    <p:sldId id="330" r:id="rId64"/>
    <p:sldId id="331" r:id="rId65"/>
    <p:sldId id="345" r:id="rId66"/>
    <p:sldId id="346" r:id="rId67"/>
    <p:sldId id="347" r:id="rId68"/>
    <p:sldId id="325" r:id="rId69"/>
    <p:sldId id="326" r:id="rId70"/>
    <p:sldId id="327" r:id="rId71"/>
    <p:sldId id="332" r:id="rId72"/>
    <p:sldId id="274" r:id="rId73"/>
    <p:sldId id="275" r:id="rId74"/>
    <p:sldId id="276" r:id="rId75"/>
    <p:sldId id="277" r:id="rId76"/>
    <p:sldId id="278" r:id="rId77"/>
    <p:sldId id="348" r:id="rId78"/>
    <p:sldId id="349" r:id="rId79"/>
    <p:sldId id="351" r:id="rId80"/>
    <p:sldId id="352" r:id="rId81"/>
    <p:sldId id="353" r:id="rId82"/>
    <p:sldId id="354" r:id="rId83"/>
    <p:sldId id="355" r:id="rId84"/>
    <p:sldId id="356" r:id="rId85"/>
    <p:sldId id="357" r:id="rId86"/>
    <p:sldId id="358" r:id="rId87"/>
    <p:sldId id="350" r:id="rId88"/>
    <p:sldId id="359" r:id="rId89"/>
    <p:sldId id="360" r:id="rId90"/>
    <p:sldId id="361" r:id="rId91"/>
    <p:sldId id="362" r:id="rId92"/>
    <p:sldId id="363" r:id="rId93"/>
    <p:sldId id="365" r:id="rId94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5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47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presProps" Target="pres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F8481-987B-408D-B9E3-CD2DDFB1EF66}" type="datetimeFigureOut">
              <a:rPr lang="hu-HU" smtClean="0"/>
              <a:t>2016.04.03.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27000-D376-40FE-A7FB-5040D1A5AE7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5818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F8481-987B-408D-B9E3-CD2DDFB1EF66}" type="datetimeFigureOut">
              <a:rPr lang="hu-HU" smtClean="0"/>
              <a:t>2016.04.03.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27000-D376-40FE-A7FB-5040D1A5AE7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9093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F8481-987B-408D-B9E3-CD2DDFB1EF66}" type="datetimeFigureOut">
              <a:rPr lang="hu-HU" smtClean="0"/>
              <a:t>2016.04.03.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27000-D376-40FE-A7FB-5040D1A5AE7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807540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F8481-987B-408D-B9E3-CD2DDFB1EF66}" type="datetimeFigureOut">
              <a:rPr lang="hu-HU" smtClean="0"/>
              <a:t>2016.04.03.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27000-D376-40FE-A7FB-5040D1A5AE74}" type="slidenum">
              <a:rPr lang="hu-HU" smtClean="0"/>
              <a:t>‹#›</a:t>
            </a:fld>
            <a:endParaRPr lang="hu-H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613586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F8481-987B-408D-B9E3-CD2DDFB1EF66}" type="datetimeFigureOut">
              <a:rPr lang="hu-HU" smtClean="0"/>
              <a:t>2016.04.03.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27000-D376-40FE-A7FB-5040D1A5AE7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820848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F8481-987B-408D-B9E3-CD2DDFB1EF66}" type="datetimeFigureOut">
              <a:rPr lang="hu-HU" smtClean="0"/>
              <a:t>2016.04.03.</a:t>
            </a:fld>
            <a:endParaRPr lang="hu-H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27000-D376-40FE-A7FB-5040D1A5AE7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670160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F8481-987B-408D-B9E3-CD2DDFB1EF66}" type="datetimeFigureOut">
              <a:rPr lang="hu-HU" smtClean="0"/>
              <a:t>2016.04.03.</a:t>
            </a:fld>
            <a:endParaRPr lang="hu-H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27000-D376-40FE-A7FB-5040D1A5AE7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117068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F8481-987B-408D-B9E3-CD2DDFB1EF66}" type="datetimeFigureOut">
              <a:rPr lang="hu-HU" smtClean="0"/>
              <a:t>2016.04.03.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27000-D376-40FE-A7FB-5040D1A5AE7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703229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F8481-987B-408D-B9E3-CD2DDFB1EF66}" type="datetimeFigureOut">
              <a:rPr lang="hu-HU" smtClean="0"/>
              <a:t>2016.04.03.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27000-D376-40FE-A7FB-5040D1A5AE7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76193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F8481-987B-408D-B9E3-CD2DDFB1EF66}" type="datetimeFigureOut">
              <a:rPr lang="hu-HU" smtClean="0"/>
              <a:t>2016.04.03.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27000-D376-40FE-A7FB-5040D1A5AE7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12034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F8481-987B-408D-B9E3-CD2DDFB1EF66}" type="datetimeFigureOut">
              <a:rPr lang="hu-HU" smtClean="0"/>
              <a:t>2016.04.03.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27000-D376-40FE-A7FB-5040D1A5AE7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33149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F8481-987B-408D-B9E3-CD2DDFB1EF66}" type="datetimeFigureOut">
              <a:rPr lang="hu-HU" smtClean="0"/>
              <a:t>2016.04.03.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27000-D376-40FE-A7FB-5040D1A5AE7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62023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F8481-987B-408D-B9E3-CD2DDFB1EF66}" type="datetimeFigureOut">
              <a:rPr lang="hu-HU" smtClean="0"/>
              <a:t>2016.04.03.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27000-D376-40FE-A7FB-5040D1A5AE7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67832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F8481-987B-408D-B9E3-CD2DDFB1EF66}" type="datetimeFigureOut">
              <a:rPr lang="hu-HU" smtClean="0"/>
              <a:t>2016.04.03.</a:t>
            </a:fld>
            <a:endParaRPr lang="hu-H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27000-D376-40FE-A7FB-5040D1A5AE7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08685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F8481-987B-408D-B9E3-CD2DDFB1EF66}" type="datetimeFigureOut">
              <a:rPr lang="hu-HU" smtClean="0"/>
              <a:t>2016.04.03.</a:t>
            </a:fld>
            <a:endParaRPr lang="hu-H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27000-D376-40FE-A7FB-5040D1A5AE7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0148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F8481-987B-408D-B9E3-CD2DDFB1EF66}" type="datetimeFigureOut">
              <a:rPr lang="hu-HU" smtClean="0"/>
              <a:t>2016.04.03.</a:t>
            </a:fld>
            <a:endParaRPr lang="hu-H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27000-D376-40FE-A7FB-5040D1A5AE7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77096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F8481-987B-408D-B9E3-CD2DDFB1EF66}" type="datetimeFigureOut">
              <a:rPr lang="hu-HU" smtClean="0"/>
              <a:t>2016.04.03.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27000-D376-40FE-A7FB-5040D1A5AE7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59175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2AF8481-987B-408D-B9E3-CD2DDFB1EF66}" type="datetimeFigureOut">
              <a:rPr lang="hu-HU" smtClean="0"/>
              <a:t>2016.04.03.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227000-D376-40FE-A7FB-5040D1A5AE7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015487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b="1" dirty="0" smtClean="0"/>
              <a:t>SELECTION</a:t>
            </a:r>
            <a:endParaRPr lang="hu-HU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smtClean="0"/>
              <a:t>SELECTION ALGORITHMS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093528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1820" y="257577"/>
            <a:ext cx="21884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u="sng" dirty="0" smtClean="0"/>
              <a:t>Hoare algorithm</a:t>
            </a:r>
            <a:endParaRPr lang="hu-HU" sz="2000" b="1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3489187" y="296214"/>
            <a:ext cx="14510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1.)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</a:p>
          <a:p>
            <a:endParaRPr lang="hu-HU" dirty="0"/>
          </a:p>
          <a:p>
            <a:r>
              <a:rPr lang="hu-HU" dirty="0" smtClean="0"/>
              <a:t>2.) select</a:t>
            </a:r>
            <a:endParaRPr lang="hu-HU" dirty="0"/>
          </a:p>
        </p:txBody>
      </p:sp>
      <p:sp>
        <p:nvSpPr>
          <p:cNvPr id="2" name="TextBox 1"/>
          <p:cNvSpPr txBox="1"/>
          <p:nvPr/>
        </p:nvSpPr>
        <p:spPr>
          <a:xfrm>
            <a:off x="1442434" y="2060620"/>
            <a:ext cx="951574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The partition method is just for partitioning the array according to the pivot</a:t>
            </a:r>
          </a:p>
          <a:p>
            <a:endParaRPr lang="hu-HU" dirty="0" smtClean="0"/>
          </a:p>
          <a:p>
            <a:r>
              <a:rPr lang="hu-HU" dirty="0"/>
              <a:t>	</a:t>
            </a:r>
            <a:r>
              <a:rPr lang="hu-HU" dirty="0" smtClean="0"/>
              <a:t>- choose a pivot value at random: we generate a random number</a:t>
            </a:r>
          </a:p>
          <a:p>
            <a:r>
              <a:rPr lang="hu-HU" dirty="0"/>
              <a:t>	</a:t>
            </a:r>
            <a:r>
              <a:rPr lang="hu-HU" dirty="0" smtClean="0"/>
              <a:t>	in the range [firstIndex, lastIndex]</a:t>
            </a:r>
          </a:p>
          <a:p>
            <a:endParaRPr lang="hu-HU" dirty="0"/>
          </a:p>
          <a:p>
            <a:r>
              <a:rPr lang="hu-HU" dirty="0" smtClean="0"/>
              <a:t>	- </a:t>
            </a:r>
            <a:r>
              <a:rPr lang="en-US" dirty="0"/>
              <a:t>rearranges the list in a way that all elements less </a:t>
            </a:r>
            <a:r>
              <a:rPr lang="en-US" dirty="0" smtClean="0"/>
              <a:t>than</a:t>
            </a:r>
            <a:r>
              <a:rPr lang="hu-HU" dirty="0" smtClean="0"/>
              <a:t> pivot </a:t>
            </a:r>
            <a:r>
              <a:rPr lang="en-US" dirty="0"/>
              <a:t>are on left </a:t>
            </a:r>
            <a:r>
              <a:rPr lang="en-US" dirty="0" smtClean="0"/>
              <a:t>side</a:t>
            </a:r>
            <a:endParaRPr lang="hu-HU" dirty="0" smtClean="0"/>
          </a:p>
          <a:p>
            <a:r>
              <a:rPr lang="en-US" dirty="0" smtClean="0"/>
              <a:t> </a:t>
            </a:r>
            <a:r>
              <a:rPr lang="hu-HU" dirty="0" smtClean="0"/>
              <a:t>		</a:t>
            </a:r>
            <a:r>
              <a:rPr lang="en-US" dirty="0" smtClean="0"/>
              <a:t>of </a:t>
            </a:r>
            <a:r>
              <a:rPr lang="en-US" dirty="0"/>
              <a:t>pivot and others on right. It then returns </a:t>
            </a:r>
            <a:r>
              <a:rPr lang="en-US" dirty="0" smtClean="0"/>
              <a:t>index</a:t>
            </a:r>
            <a:endParaRPr lang="hu-HU" dirty="0" smtClean="0"/>
          </a:p>
          <a:p>
            <a:r>
              <a:rPr lang="hu-HU" dirty="0"/>
              <a:t>	</a:t>
            </a:r>
            <a:r>
              <a:rPr lang="hu-HU" dirty="0" smtClean="0"/>
              <a:t>		</a:t>
            </a:r>
            <a:r>
              <a:rPr lang="en-US" dirty="0" smtClean="0"/>
              <a:t> </a:t>
            </a:r>
            <a:r>
              <a:rPr lang="en-US" dirty="0"/>
              <a:t>of </a:t>
            </a:r>
            <a:r>
              <a:rPr lang="en-US" dirty="0" smtClean="0"/>
              <a:t>the</a:t>
            </a:r>
            <a:r>
              <a:rPr lang="hu-HU" dirty="0" smtClean="0"/>
              <a:t> pivot element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820038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1820" y="257577"/>
            <a:ext cx="21884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u="sng" dirty="0" smtClean="0"/>
              <a:t>Hoare algorithm</a:t>
            </a:r>
            <a:endParaRPr lang="hu-HU" sz="2000" b="1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3489187" y="296214"/>
            <a:ext cx="14510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1.)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</a:p>
          <a:p>
            <a:endParaRPr lang="hu-HU" dirty="0"/>
          </a:p>
          <a:p>
            <a:r>
              <a:rPr lang="hu-HU" dirty="0" smtClean="0"/>
              <a:t>2.) select</a:t>
            </a:r>
            <a:endParaRPr lang="hu-HU" dirty="0"/>
          </a:p>
        </p:txBody>
      </p:sp>
      <p:sp>
        <p:nvSpPr>
          <p:cNvPr id="3" name="Rectangle 2"/>
          <p:cNvSpPr/>
          <p:nvPr/>
        </p:nvSpPr>
        <p:spPr>
          <a:xfrm>
            <a:off x="3206839" y="2343955"/>
            <a:ext cx="759854" cy="7598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7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966693" y="2343955"/>
            <a:ext cx="759854" cy="7598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726547" y="2343955"/>
            <a:ext cx="759854" cy="7598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5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486401" y="2343955"/>
            <a:ext cx="759854" cy="7598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246255" y="2343955"/>
            <a:ext cx="759854" cy="7598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006109" y="2343955"/>
            <a:ext cx="759854" cy="7598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126569" y="2343955"/>
            <a:ext cx="33041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want to find the second</a:t>
            </a:r>
          </a:p>
          <a:p>
            <a:r>
              <a:rPr lang="hu-HU" dirty="0"/>
              <a:t>g</a:t>
            </a:r>
            <a:r>
              <a:rPr lang="hu-HU" dirty="0" smtClean="0"/>
              <a:t>reatest item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720704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1820" y="257577"/>
            <a:ext cx="21884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u="sng" dirty="0" smtClean="0"/>
              <a:t>Hoare algorithm</a:t>
            </a:r>
            <a:endParaRPr lang="hu-HU" sz="2000" b="1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3489187" y="296214"/>
            <a:ext cx="14510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1.)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</a:p>
          <a:p>
            <a:endParaRPr lang="hu-HU" dirty="0"/>
          </a:p>
          <a:p>
            <a:r>
              <a:rPr lang="hu-HU" dirty="0" smtClean="0"/>
              <a:t>2.) select</a:t>
            </a:r>
            <a:endParaRPr lang="hu-HU" dirty="0"/>
          </a:p>
        </p:txBody>
      </p:sp>
      <p:sp>
        <p:nvSpPr>
          <p:cNvPr id="3" name="Rectangle 2"/>
          <p:cNvSpPr/>
          <p:nvPr/>
        </p:nvSpPr>
        <p:spPr>
          <a:xfrm>
            <a:off x="3206839" y="2343955"/>
            <a:ext cx="759854" cy="7598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7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966693" y="2343955"/>
            <a:ext cx="759854" cy="7598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726547" y="2343955"/>
            <a:ext cx="759854" cy="7598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5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486401" y="2343955"/>
            <a:ext cx="759854" cy="7598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246255" y="2343955"/>
            <a:ext cx="759854" cy="7598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006109" y="2343955"/>
            <a:ext cx="759854" cy="7598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126569" y="2343955"/>
            <a:ext cx="27510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Generate a pivot item </a:t>
            </a:r>
          </a:p>
          <a:p>
            <a:r>
              <a:rPr lang="hu-HU" dirty="0"/>
              <a:t>a</a:t>
            </a:r>
            <a:r>
              <a:rPr lang="hu-HU" dirty="0" smtClean="0"/>
              <a:t>t random !!!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229653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1820" y="257577"/>
            <a:ext cx="21884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u="sng" dirty="0" smtClean="0"/>
              <a:t>Hoare algorithm</a:t>
            </a:r>
            <a:endParaRPr lang="hu-HU" sz="2000" b="1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3489187" y="296214"/>
            <a:ext cx="14510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1.)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</a:p>
          <a:p>
            <a:endParaRPr lang="hu-HU" dirty="0"/>
          </a:p>
          <a:p>
            <a:r>
              <a:rPr lang="hu-HU" dirty="0" smtClean="0"/>
              <a:t>2.) select</a:t>
            </a:r>
            <a:endParaRPr lang="hu-HU" dirty="0"/>
          </a:p>
        </p:txBody>
      </p:sp>
      <p:sp>
        <p:nvSpPr>
          <p:cNvPr id="3" name="Rectangle 2"/>
          <p:cNvSpPr/>
          <p:nvPr/>
        </p:nvSpPr>
        <p:spPr>
          <a:xfrm>
            <a:off x="3206839" y="2343955"/>
            <a:ext cx="759854" cy="7598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7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966693" y="2343955"/>
            <a:ext cx="759854" cy="7598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726547" y="2343955"/>
            <a:ext cx="759854" cy="759854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5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486401" y="2343955"/>
            <a:ext cx="759854" cy="7598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246255" y="2343955"/>
            <a:ext cx="759854" cy="7598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006109" y="2343955"/>
            <a:ext cx="759854" cy="7598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126569" y="2343955"/>
            <a:ext cx="27510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Generate a pivot item </a:t>
            </a:r>
          </a:p>
          <a:p>
            <a:r>
              <a:rPr lang="hu-HU" dirty="0"/>
              <a:t>a</a:t>
            </a:r>
            <a:r>
              <a:rPr lang="hu-HU" dirty="0" smtClean="0"/>
              <a:t>t random !!!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283210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1820" y="257577"/>
            <a:ext cx="21884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u="sng" dirty="0" smtClean="0"/>
              <a:t>Hoare algorithm</a:t>
            </a:r>
            <a:endParaRPr lang="hu-HU" sz="2000" b="1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3489187" y="296214"/>
            <a:ext cx="14510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1.)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</a:p>
          <a:p>
            <a:endParaRPr lang="hu-HU" dirty="0"/>
          </a:p>
          <a:p>
            <a:r>
              <a:rPr lang="hu-HU" dirty="0" smtClean="0"/>
              <a:t>2.) select</a:t>
            </a:r>
            <a:endParaRPr lang="hu-HU" dirty="0"/>
          </a:p>
        </p:txBody>
      </p:sp>
      <p:sp>
        <p:nvSpPr>
          <p:cNvPr id="3" name="Rectangle 2"/>
          <p:cNvSpPr/>
          <p:nvPr/>
        </p:nvSpPr>
        <p:spPr>
          <a:xfrm>
            <a:off x="3206839" y="2343955"/>
            <a:ext cx="759854" cy="7598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7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966693" y="2343955"/>
            <a:ext cx="759854" cy="7598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726547" y="2343955"/>
            <a:ext cx="759854" cy="759854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5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486401" y="2343955"/>
            <a:ext cx="759854" cy="7598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246255" y="2343955"/>
            <a:ext cx="759854" cy="7598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006109" y="2343955"/>
            <a:ext cx="759854" cy="7598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126569" y="2343955"/>
            <a:ext cx="32720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Rearrange the array so that</a:t>
            </a:r>
          </a:p>
          <a:p>
            <a:r>
              <a:rPr lang="hu-HU" dirty="0"/>
              <a:t>p</a:t>
            </a:r>
            <a:r>
              <a:rPr lang="hu-HU" dirty="0" smtClean="0"/>
              <a:t>ivot is the threshold !!!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771384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1820" y="257577"/>
            <a:ext cx="21884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u="sng" dirty="0" smtClean="0"/>
              <a:t>Hoare algorithm</a:t>
            </a:r>
            <a:endParaRPr lang="hu-HU" sz="2000" b="1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3489187" y="296214"/>
            <a:ext cx="14510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1.)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</a:p>
          <a:p>
            <a:endParaRPr lang="hu-HU" dirty="0"/>
          </a:p>
          <a:p>
            <a:r>
              <a:rPr lang="hu-HU" dirty="0" smtClean="0"/>
              <a:t>2.) select</a:t>
            </a:r>
            <a:endParaRPr lang="hu-HU" dirty="0"/>
          </a:p>
        </p:txBody>
      </p:sp>
      <p:sp>
        <p:nvSpPr>
          <p:cNvPr id="3" name="Rectangle 2"/>
          <p:cNvSpPr/>
          <p:nvPr/>
        </p:nvSpPr>
        <p:spPr>
          <a:xfrm>
            <a:off x="3206839" y="2343955"/>
            <a:ext cx="759854" cy="7598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6" name="Rectangle 5"/>
          <p:cNvSpPr/>
          <p:nvPr/>
        </p:nvSpPr>
        <p:spPr>
          <a:xfrm>
            <a:off x="3966693" y="2343955"/>
            <a:ext cx="759854" cy="7598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726547" y="2343955"/>
            <a:ext cx="759854" cy="759854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5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486401" y="2343955"/>
            <a:ext cx="759854" cy="7598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246255" y="2343955"/>
            <a:ext cx="759854" cy="7598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0" name="Rectangle 9"/>
          <p:cNvSpPr/>
          <p:nvPr/>
        </p:nvSpPr>
        <p:spPr>
          <a:xfrm>
            <a:off x="7006109" y="2343955"/>
            <a:ext cx="759854" cy="7598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00011" y="3541691"/>
            <a:ext cx="9993441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are done, </a:t>
            </a:r>
            <a:r>
              <a:rPr lang="hu-HU" u="sng" dirty="0" smtClean="0"/>
              <a:t>we return the index of the pivot</a:t>
            </a:r>
            <a:r>
              <a:rPr lang="hu-HU" dirty="0" smtClean="0"/>
              <a:t>! Of course in the course of the algorithm, </a:t>
            </a:r>
          </a:p>
          <a:p>
            <a:r>
              <a:rPr lang="hu-HU" dirty="0"/>
              <a:t>	</a:t>
            </a:r>
            <a:r>
              <a:rPr lang="hu-HU" dirty="0" smtClean="0"/>
              <a:t>we may have to make several partition procedure !!!</a:t>
            </a:r>
          </a:p>
          <a:p>
            <a:endParaRPr lang="hu-HU" dirty="0"/>
          </a:p>
          <a:p>
            <a:r>
              <a:rPr lang="hu-HU" dirty="0" smtClean="0"/>
              <a:t>Important: we just need one „half” of the array</a:t>
            </a:r>
          </a:p>
          <a:p>
            <a:r>
              <a:rPr lang="hu-HU" dirty="0"/>
              <a:t>	</a:t>
            </a:r>
            <a:r>
              <a:rPr lang="hu-HU" dirty="0" smtClean="0"/>
              <a:t>Left side: if we want to find the small items </a:t>
            </a:r>
          </a:p>
          <a:p>
            <a:r>
              <a:rPr lang="hu-HU" dirty="0" smtClean="0"/>
              <a:t>		For example: third smallest value etc.</a:t>
            </a:r>
          </a:p>
          <a:p>
            <a:endParaRPr lang="hu-HU" dirty="0"/>
          </a:p>
          <a:p>
            <a:r>
              <a:rPr lang="hu-HU" dirty="0" smtClean="0"/>
              <a:t>	Right subarray: we want the large items</a:t>
            </a:r>
          </a:p>
          <a:p>
            <a:r>
              <a:rPr lang="hu-HU" dirty="0"/>
              <a:t>	</a:t>
            </a:r>
            <a:r>
              <a:rPr lang="hu-HU" dirty="0" smtClean="0"/>
              <a:t>	For example: second largest value etc.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781007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1820" y="257577"/>
            <a:ext cx="21884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u="sng" dirty="0" smtClean="0"/>
              <a:t>Hoare algorithm</a:t>
            </a:r>
            <a:endParaRPr lang="hu-HU" sz="2000" b="1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3489187" y="296214"/>
            <a:ext cx="14510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1.) partition</a:t>
            </a:r>
          </a:p>
          <a:p>
            <a:endParaRPr lang="hu-HU" dirty="0"/>
          </a:p>
          <a:p>
            <a:r>
              <a:rPr lang="hu-HU" dirty="0" smtClean="0"/>
              <a:t>2.)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select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32833" y="1468377"/>
            <a:ext cx="9983823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After the partitioning </a:t>
            </a:r>
            <a:r>
              <a:rPr lang="hu-HU" dirty="0" smtClean="0">
                <a:sym typeface="Wingdings" panose="05000000000000000000" pitchFamily="2" charset="2"/>
              </a:rPr>
              <a:t> we are looking for the k-th smallest item for example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So we keep the left subarray in the partition phase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endParaRPr lang="hu-HU" dirty="0" smtClean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After partititoning </a:t>
            </a:r>
            <a:r>
              <a:rPr lang="hu-HU" u="sng" dirty="0" smtClean="0">
                <a:sym typeface="Wingdings" panose="05000000000000000000" pitchFamily="2" charset="2"/>
              </a:rPr>
              <a:t>there are 3 cases</a:t>
            </a:r>
          </a:p>
          <a:p>
            <a:endParaRPr lang="hu-HU" u="sng" dirty="0" smtClean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	1.) </a:t>
            </a:r>
            <a:r>
              <a:rPr lang="hu-HU" b="1" dirty="0" smtClean="0">
                <a:sym typeface="Wingdings" panose="05000000000000000000" pitchFamily="2" charset="2"/>
              </a:rPr>
              <a:t>k == pivot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 smtClean="0">
                <a:sym typeface="Wingdings" panose="05000000000000000000" pitchFamily="2" charset="2"/>
              </a:rPr>
              <a:t>		    It means we have found the k-th smallest item we are after, because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	</a:t>
            </a:r>
            <a:r>
              <a:rPr lang="hu-HU" dirty="0">
                <a:sym typeface="Wingdings" panose="05000000000000000000" pitchFamily="2" charset="2"/>
              </a:rPr>
              <a:t> </a:t>
            </a:r>
            <a:r>
              <a:rPr lang="hu-HU" dirty="0" smtClean="0">
                <a:sym typeface="Wingdings" panose="05000000000000000000" pitchFamily="2" charset="2"/>
              </a:rPr>
              <a:t>      this is how partitioning works: there are exactly k-1 items that are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		smaller than the pivot // in this case pivot == k !!!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 smtClean="0">
                <a:sym typeface="Wingdings" panose="05000000000000000000" pitchFamily="2" charset="2"/>
              </a:rPr>
              <a:t>		2.) </a:t>
            </a:r>
            <a:r>
              <a:rPr lang="hu-HU" b="1" dirty="0" smtClean="0">
                <a:sym typeface="Wingdings" panose="05000000000000000000" pitchFamily="2" charset="2"/>
              </a:rPr>
              <a:t>k &lt; pivot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	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	   The k-th smallest item is on the left side of the pivot, thats why we can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		discard the other subarray // unlike quicksort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 smtClean="0">
                <a:sym typeface="Wingdings" panose="05000000000000000000" pitchFamily="2" charset="2"/>
              </a:rPr>
              <a:t>		3.) </a:t>
            </a:r>
            <a:r>
              <a:rPr lang="hu-HU" b="1" dirty="0" smtClean="0">
                <a:sym typeface="Wingdings" panose="05000000000000000000" pitchFamily="2" charset="2"/>
              </a:rPr>
              <a:t>k &gt; pivot</a:t>
            </a:r>
            <a:r>
              <a:rPr lang="hu-HU" dirty="0" smtClean="0">
                <a:sym typeface="Wingdings" panose="05000000000000000000" pitchFamily="2" charset="2"/>
              </a:rPr>
              <a:t>       k-th smallest item is on the right side of the pivot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		</a:t>
            </a:r>
            <a:endParaRPr lang="hu-HU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844550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3453194"/>
              </p:ext>
            </p:extLst>
          </p:nvPr>
        </p:nvGraphicFramePr>
        <p:xfrm>
          <a:off x="1980484" y="1054517"/>
          <a:ext cx="8128000" cy="14833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 smtClean="0"/>
                        <a:t>Best</a:t>
                      </a:r>
                      <a:r>
                        <a:rPr lang="hu-HU" baseline="0" dirty="0" smtClean="0"/>
                        <a:t> case performance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O(N)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 smtClean="0"/>
                        <a:t>Worst case performance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O(N</a:t>
                      </a:r>
                      <a:r>
                        <a:rPr lang="hu-HU" baseline="0" dirty="0" smtClean="0"/>
                        <a:t>  </a:t>
                      </a:r>
                      <a:r>
                        <a:rPr lang="hu-HU" dirty="0" smtClean="0"/>
                        <a:t>)</a:t>
                      </a:r>
                      <a:endParaRPr lang="hu-H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 smtClean="0"/>
                        <a:t>Average 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O(N)</a:t>
                      </a:r>
                      <a:endParaRPr lang="hu-H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503830" y="174468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>
                <a:solidFill>
                  <a:schemeClr val="bg1"/>
                </a:solidFill>
              </a:rPr>
              <a:t>2</a:t>
            </a:r>
            <a:endParaRPr lang="hu-HU" sz="1200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98490" y="3618963"/>
            <a:ext cx="87783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Worst case running time: quadratic complexity</a:t>
            </a:r>
          </a:p>
          <a:p>
            <a:r>
              <a:rPr lang="hu-HU" dirty="0"/>
              <a:t>	</a:t>
            </a:r>
            <a:r>
              <a:rPr lang="hu-HU" dirty="0" smtClean="0"/>
              <a:t>For example: we want to find the maximum in a sorted array and we</a:t>
            </a:r>
          </a:p>
          <a:p>
            <a:r>
              <a:rPr lang="hu-HU" dirty="0"/>
              <a:t>	</a:t>
            </a:r>
            <a:r>
              <a:rPr lang="hu-HU" dirty="0" smtClean="0"/>
              <a:t>	always choose the first element to be the pivot</a:t>
            </a:r>
          </a:p>
        </p:txBody>
      </p:sp>
    </p:spTree>
    <p:extLst>
      <p:ext uri="{BB962C8B-B14F-4D97-AF65-F5344CB8AC3E}">
        <p14:creationId xmlns:p14="http://schemas.microsoft.com/office/powerpoint/2010/main" val="245956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1820" y="257577"/>
            <a:ext cx="21884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u="sng" dirty="0" smtClean="0"/>
              <a:t>Hoare algorithm</a:t>
            </a:r>
            <a:endParaRPr lang="hu-HU" sz="2000" b="1" u="sng" dirty="0"/>
          </a:p>
        </p:txBody>
      </p:sp>
      <p:sp>
        <p:nvSpPr>
          <p:cNvPr id="11" name="Rectangle 10"/>
          <p:cNvSpPr/>
          <p:nvPr/>
        </p:nvSpPr>
        <p:spPr>
          <a:xfrm>
            <a:off x="3438658" y="901522"/>
            <a:ext cx="759854" cy="7598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198512" y="901522"/>
            <a:ext cx="759854" cy="7598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958366" y="901522"/>
            <a:ext cx="759854" cy="7598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5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718220" y="901522"/>
            <a:ext cx="759854" cy="7598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478074" y="901522"/>
            <a:ext cx="759854" cy="7598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237928" y="901522"/>
            <a:ext cx="759854" cy="7598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5491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1820" y="257577"/>
            <a:ext cx="21884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u="sng" dirty="0" smtClean="0"/>
              <a:t>Hoare algorithm</a:t>
            </a:r>
            <a:endParaRPr lang="hu-HU" sz="2000" b="1" u="sng" dirty="0"/>
          </a:p>
        </p:txBody>
      </p:sp>
      <p:sp>
        <p:nvSpPr>
          <p:cNvPr id="3" name="Rectangle 2"/>
          <p:cNvSpPr/>
          <p:nvPr/>
        </p:nvSpPr>
        <p:spPr>
          <a:xfrm>
            <a:off x="3438658" y="901522"/>
            <a:ext cx="759854" cy="7598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6" name="Rectangle 5"/>
          <p:cNvSpPr/>
          <p:nvPr/>
        </p:nvSpPr>
        <p:spPr>
          <a:xfrm>
            <a:off x="4198512" y="901522"/>
            <a:ext cx="759854" cy="7598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958366" y="901522"/>
            <a:ext cx="759854" cy="7598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5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718220" y="901522"/>
            <a:ext cx="759854" cy="7598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478074" y="901522"/>
            <a:ext cx="759854" cy="7598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0" name="Rectangle 9"/>
          <p:cNvSpPr/>
          <p:nvPr/>
        </p:nvSpPr>
        <p:spPr>
          <a:xfrm>
            <a:off x="7237928" y="901522"/>
            <a:ext cx="759854" cy="7598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034374" y="1867437"/>
            <a:ext cx="8127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q</a:t>
            </a:r>
            <a:r>
              <a:rPr lang="hu-HU" dirty="0" smtClean="0"/>
              <a:t>uickselect.select(2)    so we are looking for the second largest element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078117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S</a:t>
            </a:r>
            <a:r>
              <a:rPr lang="en-US" dirty="0" smtClean="0"/>
              <a:t>election </a:t>
            </a:r>
            <a:r>
              <a:rPr lang="en-US" dirty="0"/>
              <a:t>algorithm is an algorithm for finding the </a:t>
            </a:r>
            <a:r>
              <a:rPr lang="en-US" b="1" i="1" dirty="0" smtClean="0"/>
              <a:t>k</a:t>
            </a:r>
            <a:r>
              <a:rPr lang="hu-HU" dirty="0" smtClean="0"/>
              <a:t>-</a:t>
            </a:r>
            <a:r>
              <a:rPr lang="en-US" dirty="0" err="1" smtClean="0"/>
              <a:t>th</a:t>
            </a:r>
            <a:r>
              <a:rPr lang="en-US" dirty="0" smtClean="0"/>
              <a:t> smallest</a:t>
            </a:r>
            <a:r>
              <a:rPr lang="hu-HU" dirty="0" smtClean="0"/>
              <a:t>/largest </a:t>
            </a:r>
            <a:r>
              <a:rPr lang="en-US" dirty="0" smtClean="0"/>
              <a:t>number </a:t>
            </a:r>
            <a:r>
              <a:rPr lang="en-US" dirty="0"/>
              <a:t>in a </a:t>
            </a:r>
            <a:r>
              <a:rPr lang="en-US" dirty="0" smtClean="0"/>
              <a:t>list</a:t>
            </a:r>
            <a:r>
              <a:rPr lang="hu-HU" dirty="0" smtClean="0"/>
              <a:t>/</a:t>
            </a:r>
            <a:r>
              <a:rPr lang="en-US" dirty="0" smtClean="0"/>
              <a:t>array </a:t>
            </a:r>
            <a:r>
              <a:rPr lang="en-US" dirty="0"/>
              <a:t>such a number is called the </a:t>
            </a:r>
            <a:r>
              <a:rPr lang="en-US" b="1" i="1" dirty="0" smtClean="0"/>
              <a:t>k</a:t>
            </a:r>
            <a:r>
              <a:rPr lang="hu-HU" dirty="0" smtClean="0"/>
              <a:t>-</a:t>
            </a:r>
            <a:r>
              <a:rPr lang="en-US" dirty="0" err="1" smtClean="0"/>
              <a:t>th</a:t>
            </a:r>
            <a:r>
              <a:rPr lang="en-US" dirty="0"/>
              <a:t> order </a:t>
            </a:r>
            <a:r>
              <a:rPr lang="en-US" dirty="0" smtClean="0"/>
              <a:t>statistic</a:t>
            </a:r>
            <a:endParaRPr lang="hu-HU" dirty="0" smtClean="0"/>
          </a:p>
          <a:p>
            <a:r>
              <a:rPr lang="hu-HU" dirty="0" smtClean="0"/>
              <a:t>For example: finding maximum, minimum or median</a:t>
            </a:r>
          </a:p>
          <a:p>
            <a:r>
              <a:rPr lang="hu-HU" dirty="0" smtClean="0"/>
              <a:t>The aim is to achieve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O(N)</a:t>
            </a:r>
            <a:r>
              <a:rPr lang="hu-HU" dirty="0" smtClean="0"/>
              <a:t> linear time complexity for this operation !!! </a:t>
            </a:r>
            <a:r>
              <a:rPr lang="hu-HU" dirty="0"/>
              <a:t> </a:t>
            </a:r>
            <a:r>
              <a:rPr lang="hu-HU" dirty="0" smtClean="0"/>
              <a:t>~ not that easy</a:t>
            </a:r>
          </a:p>
          <a:p>
            <a:r>
              <a:rPr lang="hu-HU" dirty="0" smtClean="0"/>
              <a:t>Methods: quickselect, median of medians method...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724331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1820" y="257577"/>
            <a:ext cx="21884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u="sng" dirty="0" smtClean="0"/>
              <a:t>Hoare algorithm</a:t>
            </a:r>
            <a:endParaRPr lang="hu-HU" sz="2000" b="1" u="sng" dirty="0"/>
          </a:p>
        </p:txBody>
      </p:sp>
      <p:sp>
        <p:nvSpPr>
          <p:cNvPr id="3" name="Rectangle 2"/>
          <p:cNvSpPr/>
          <p:nvPr/>
        </p:nvSpPr>
        <p:spPr>
          <a:xfrm>
            <a:off x="3438658" y="901522"/>
            <a:ext cx="759854" cy="7598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6" name="Rectangle 5"/>
          <p:cNvSpPr/>
          <p:nvPr/>
        </p:nvSpPr>
        <p:spPr>
          <a:xfrm>
            <a:off x="4198512" y="901522"/>
            <a:ext cx="759854" cy="7598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958366" y="901522"/>
            <a:ext cx="759854" cy="7598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5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718220" y="901522"/>
            <a:ext cx="759854" cy="7598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478074" y="901522"/>
            <a:ext cx="759854" cy="7598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0" name="Rectangle 9"/>
          <p:cNvSpPr/>
          <p:nvPr/>
        </p:nvSpPr>
        <p:spPr>
          <a:xfrm>
            <a:off x="7237928" y="901522"/>
            <a:ext cx="759854" cy="7598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72035" y="2329316"/>
            <a:ext cx="725295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select(</a:t>
            </a:r>
            <a:r>
              <a:rPr lang="en-US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indexFirst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indexLast,k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’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)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hu-HU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// k’ = k -1 </a:t>
            </a:r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endParaRPr lang="en-US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endParaRPr lang="hu-HU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pivot 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=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partition(indexFirst,indexLast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);</a:t>
            </a:r>
          </a:p>
          <a:p>
            <a:endParaRPr lang="hu-HU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if 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(pivot &gt;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k’) 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	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return 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select(</a:t>
            </a:r>
            <a:r>
              <a:rPr lang="en-US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indexFirst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, pivot - 1, 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k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’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);</a:t>
            </a:r>
            <a:endParaRPr lang="en-US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r>
              <a:rPr lang="hu-HU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else 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if (pivot &lt;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k’) 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	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return 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select(pivot + 1, </a:t>
            </a:r>
            <a:r>
              <a:rPr lang="en-US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indexLast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k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’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);</a:t>
            </a:r>
            <a:endParaRPr lang="en-US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endParaRPr lang="hu-HU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endParaRPr lang="hu-HU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return 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nums[k];</a:t>
            </a:r>
          </a:p>
          <a:p>
            <a:endParaRPr lang="hu-HU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804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1820" y="257577"/>
            <a:ext cx="21884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u="sng" dirty="0" smtClean="0"/>
              <a:t>Hoare algorithm</a:t>
            </a:r>
            <a:endParaRPr lang="hu-HU" sz="2000" b="1" u="sng" dirty="0"/>
          </a:p>
        </p:txBody>
      </p:sp>
      <p:sp>
        <p:nvSpPr>
          <p:cNvPr id="3" name="Rectangle 2"/>
          <p:cNvSpPr/>
          <p:nvPr/>
        </p:nvSpPr>
        <p:spPr>
          <a:xfrm>
            <a:off x="3438658" y="901522"/>
            <a:ext cx="759854" cy="7598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6" name="Rectangle 5"/>
          <p:cNvSpPr/>
          <p:nvPr/>
        </p:nvSpPr>
        <p:spPr>
          <a:xfrm>
            <a:off x="4198512" y="901522"/>
            <a:ext cx="759854" cy="7598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958366" y="901522"/>
            <a:ext cx="759854" cy="7598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5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718220" y="901522"/>
            <a:ext cx="759854" cy="7598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478074" y="901522"/>
            <a:ext cx="759854" cy="7598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0" name="Rectangle 9"/>
          <p:cNvSpPr/>
          <p:nvPr/>
        </p:nvSpPr>
        <p:spPr>
          <a:xfrm>
            <a:off x="7237928" y="901522"/>
            <a:ext cx="759854" cy="7598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83653" y="2195850"/>
            <a:ext cx="778957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p</a:t>
            </a:r>
            <a:r>
              <a:rPr lang="en-US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artition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indexFirst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en-US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indexLast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) 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pivot =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random(indexFirst, indexLast)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swap(indexLast, 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lvl="1"/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for (int i = indexFirst; i &lt; indexLast; i++) </a:t>
            </a:r>
          </a:p>
          <a:p>
            <a:pPr lvl="1"/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if 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(nums[i]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&gt; 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nums[indexLast]) </a:t>
            </a:r>
          </a:p>
          <a:p>
            <a:pPr lvl="1"/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	swap(i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, indexFirst);</a:t>
            </a:r>
          </a:p>
          <a:p>
            <a:pPr lvl="1"/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	indexFirst++;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lvl="1"/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swap(indexFirst, indexLast);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 return 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indexFirst;</a:t>
            </a:r>
          </a:p>
          <a:p>
            <a:endParaRPr lang="hu-HU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0497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1820" y="257577"/>
            <a:ext cx="21884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u="sng" dirty="0" smtClean="0"/>
              <a:t>Hoare algorithm</a:t>
            </a:r>
            <a:endParaRPr lang="hu-HU" sz="2000" b="1" u="sng" dirty="0"/>
          </a:p>
        </p:txBody>
      </p:sp>
      <p:sp>
        <p:nvSpPr>
          <p:cNvPr id="3" name="Rectangle 2"/>
          <p:cNvSpPr/>
          <p:nvPr/>
        </p:nvSpPr>
        <p:spPr>
          <a:xfrm>
            <a:off x="3438658" y="901522"/>
            <a:ext cx="759854" cy="759854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6" name="Rectangle 5"/>
          <p:cNvSpPr/>
          <p:nvPr/>
        </p:nvSpPr>
        <p:spPr>
          <a:xfrm>
            <a:off x="4198512" y="901522"/>
            <a:ext cx="759854" cy="7598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958366" y="901522"/>
            <a:ext cx="759854" cy="7598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5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718220" y="901522"/>
            <a:ext cx="759854" cy="7598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478074" y="901522"/>
            <a:ext cx="759854" cy="7598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0" name="Rectangle 9"/>
          <p:cNvSpPr/>
          <p:nvPr/>
        </p:nvSpPr>
        <p:spPr>
          <a:xfrm>
            <a:off x="7237928" y="901522"/>
            <a:ext cx="759854" cy="759854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83653" y="2195850"/>
            <a:ext cx="778957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p</a:t>
            </a:r>
            <a:r>
              <a:rPr lang="en-US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artition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 smtClean="0">
                <a:solidFill>
                  <a:srgbClr val="FFFF00"/>
                </a:solidFill>
                <a:latin typeface="Consolas" panose="020B0609020204030204" pitchFamily="49" charset="0"/>
              </a:rPr>
              <a:t>indexFirst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en-US" b="1" dirty="0" err="1" smtClean="0">
                <a:solidFill>
                  <a:srgbClr val="FFFF00"/>
                </a:solidFill>
                <a:latin typeface="Consolas" panose="020B0609020204030204" pitchFamily="49" charset="0"/>
              </a:rPr>
              <a:t>indexLast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) 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pivot =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random(indexFirst, indexLast)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swap(indexLast, 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lvl="1"/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for (int i = indexFirst; i &lt; indexLast; i++) </a:t>
            </a:r>
          </a:p>
          <a:p>
            <a:pPr lvl="1"/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if 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(nums[i]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&gt; 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nums[indexLast]) </a:t>
            </a:r>
          </a:p>
          <a:p>
            <a:pPr lvl="1"/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	swap(i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, indexFirst);</a:t>
            </a:r>
          </a:p>
          <a:p>
            <a:pPr lvl="1"/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	indexFirst++;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lvl="1"/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swap(indexFirst, indexLast);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 return 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indexFirst;</a:t>
            </a:r>
          </a:p>
          <a:p>
            <a:endParaRPr lang="hu-HU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4672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1820" y="257577"/>
            <a:ext cx="21884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u="sng" dirty="0" smtClean="0"/>
              <a:t>Hoare algorithm</a:t>
            </a:r>
            <a:endParaRPr lang="hu-HU" sz="2000" b="1" u="sng" dirty="0"/>
          </a:p>
        </p:txBody>
      </p:sp>
      <p:sp>
        <p:nvSpPr>
          <p:cNvPr id="3" name="Rectangle 2"/>
          <p:cNvSpPr/>
          <p:nvPr/>
        </p:nvSpPr>
        <p:spPr>
          <a:xfrm>
            <a:off x="3438658" y="901522"/>
            <a:ext cx="759854" cy="7598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6" name="Rectangle 5"/>
          <p:cNvSpPr/>
          <p:nvPr/>
        </p:nvSpPr>
        <p:spPr>
          <a:xfrm>
            <a:off x="4198512" y="901522"/>
            <a:ext cx="759854" cy="7598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958366" y="901522"/>
            <a:ext cx="759854" cy="759854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5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718220" y="901522"/>
            <a:ext cx="759854" cy="7598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478074" y="901522"/>
            <a:ext cx="759854" cy="7598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0" name="Rectangle 9"/>
          <p:cNvSpPr/>
          <p:nvPr/>
        </p:nvSpPr>
        <p:spPr>
          <a:xfrm>
            <a:off x="7237928" y="901522"/>
            <a:ext cx="759854" cy="7598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83653" y="2195850"/>
            <a:ext cx="778957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p</a:t>
            </a:r>
            <a:r>
              <a:rPr lang="en-US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artition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indexFirst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en-US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indexLast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) 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en-US" b="1" dirty="0" smtClean="0">
                <a:solidFill>
                  <a:srgbClr val="FFFF00"/>
                </a:solidFill>
                <a:latin typeface="Consolas" panose="020B0609020204030204" pitchFamily="49" charset="0"/>
              </a:rPr>
              <a:t>pivot =</a:t>
            </a:r>
            <a:r>
              <a:rPr lang="hu-HU" b="1" dirty="0" smtClean="0">
                <a:solidFill>
                  <a:srgbClr val="FFFF00"/>
                </a:solidFill>
                <a:latin typeface="Consolas" panose="020B0609020204030204" pitchFamily="49" charset="0"/>
              </a:rPr>
              <a:t> random(indexFirst, indexLast)</a:t>
            </a:r>
            <a:endParaRPr lang="hu-HU" b="1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pPr lvl="1"/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swap(indexLast, 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lvl="1"/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for (int i = indexFirst; i &lt; indexLast; i++) </a:t>
            </a:r>
          </a:p>
          <a:p>
            <a:pPr lvl="1"/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if 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(nums[i]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&gt; 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nums[indexLast]) </a:t>
            </a:r>
          </a:p>
          <a:p>
            <a:pPr lvl="1"/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	swap(i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, indexFirst);</a:t>
            </a:r>
          </a:p>
          <a:p>
            <a:pPr lvl="1"/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	indexFirst++;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lvl="1"/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swap(indexFirst, indexLast);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 return 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indexFirst;</a:t>
            </a:r>
          </a:p>
          <a:p>
            <a:endParaRPr lang="hu-HU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832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1820" y="257577"/>
            <a:ext cx="21884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u="sng" dirty="0" smtClean="0"/>
              <a:t>Hoare algorithm</a:t>
            </a:r>
            <a:endParaRPr lang="hu-HU" sz="2000" b="1" u="sng" dirty="0"/>
          </a:p>
        </p:txBody>
      </p:sp>
      <p:sp>
        <p:nvSpPr>
          <p:cNvPr id="2" name="Rectangle 1"/>
          <p:cNvSpPr/>
          <p:nvPr/>
        </p:nvSpPr>
        <p:spPr>
          <a:xfrm>
            <a:off x="683653" y="2195850"/>
            <a:ext cx="778957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p</a:t>
            </a:r>
            <a:r>
              <a:rPr lang="en-US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artition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indexFirst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en-US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indexLast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) 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pivot =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random(indexFirst, indexLast)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hu-HU" b="1" dirty="0">
                <a:solidFill>
                  <a:srgbClr val="FFFF00"/>
                </a:solidFill>
                <a:latin typeface="Consolas" panose="020B0609020204030204" pitchFamily="49" charset="0"/>
              </a:rPr>
              <a:t>swap(indexLast, pivot</a:t>
            </a:r>
            <a:r>
              <a:rPr lang="hu-HU" b="1" dirty="0" smtClean="0">
                <a:solidFill>
                  <a:srgbClr val="FFFF00"/>
                </a:solidFill>
                <a:latin typeface="Consolas" panose="020B0609020204030204" pitchFamily="49" charset="0"/>
              </a:rPr>
              <a:t>)</a:t>
            </a:r>
            <a:endParaRPr lang="hu-HU" b="1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pPr lvl="1"/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for (int i = indexFirst; i &lt; indexLast; i++) </a:t>
            </a:r>
          </a:p>
          <a:p>
            <a:pPr lvl="1"/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if 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(nums[i]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&gt; 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nums[indexLast]) </a:t>
            </a:r>
          </a:p>
          <a:p>
            <a:pPr lvl="1"/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	swap(i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, indexFirst);</a:t>
            </a:r>
          </a:p>
          <a:p>
            <a:pPr lvl="1"/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	indexFirst++;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lvl="1"/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swap(indexFirst, indexLast);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 return 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indexFirst;</a:t>
            </a:r>
          </a:p>
          <a:p>
            <a:endParaRPr lang="hu-HU" b="1" dirty="0">
              <a:solidFill>
                <a:srgbClr val="FFFF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438658" y="901522"/>
            <a:ext cx="759854" cy="7598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198512" y="901522"/>
            <a:ext cx="759854" cy="7598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958366" y="901522"/>
            <a:ext cx="759854" cy="759854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5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718220" y="901522"/>
            <a:ext cx="759854" cy="7598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478074" y="901522"/>
            <a:ext cx="759854" cy="7598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237928" y="901522"/>
            <a:ext cx="759854" cy="759854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9426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1820" y="257577"/>
            <a:ext cx="21884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u="sng" dirty="0" smtClean="0"/>
              <a:t>Hoare algorithm</a:t>
            </a:r>
            <a:endParaRPr lang="hu-HU" sz="2000" b="1" u="sng" dirty="0"/>
          </a:p>
        </p:txBody>
      </p:sp>
      <p:sp>
        <p:nvSpPr>
          <p:cNvPr id="2" name="Rectangle 1"/>
          <p:cNvSpPr/>
          <p:nvPr/>
        </p:nvSpPr>
        <p:spPr>
          <a:xfrm>
            <a:off x="683653" y="2195850"/>
            <a:ext cx="778957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p</a:t>
            </a:r>
            <a:r>
              <a:rPr lang="en-US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artition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indexFirst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en-US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indexLast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) 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pivot =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random(indexFirst, indexLast)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hu-HU" b="1" dirty="0">
                <a:solidFill>
                  <a:srgbClr val="FFFF00"/>
                </a:solidFill>
                <a:latin typeface="Consolas" panose="020B0609020204030204" pitchFamily="49" charset="0"/>
              </a:rPr>
              <a:t>swap(indexLast, pivot</a:t>
            </a:r>
            <a:r>
              <a:rPr lang="hu-HU" b="1" dirty="0" smtClean="0">
                <a:solidFill>
                  <a:srgbClr val="FFFF00"/>
                </a:solidFill>
                <a:latin typeface="Consolas" panose="020B0609020204030204" pitchFamily="49" charset="0"/>
              </a:rPr>
              <a:t>)</a:t>
            </a:r>
            <a:endParaRPr lang="hu-HU" b="1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pPr lvl="1"/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for (int i = indexFirst; i &lt; indexLast; i++) </a:t>
            </a:r>
          </a:p>
          <a:p>
            <a:pPr lvl="1"/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if 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(nums[i]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&gt; 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nums[indexLast]) </a:t>
            </a:r>
          </a:p>
          <a:p>
            <a:pPr lvl="1"/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	swap(i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, indexFirst);</a:t>
            </a:r>
          </a:p>
          <a:p>
            <a:pPr lvl="1"/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	indexFirst++;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lvl="1"/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swap(indexFirst, indexLast);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 return 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indexFirst;</a:t>
            </a:r>
          </a:p>
          <a:p>
            <a:endParaRPr lang="hu-HU" b="1" dirty="0">
              <a:solidFill>
                <a:srgbClr val="FFFF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438658" y="901522"/>
            <a:ext cx="759854" cy="7598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198512" y="901522"/>
            <a:ext cx="759854" cy="7598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958366" y="901522"/>
            <a:ext cx="759854" cy="759854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718220" y="901522"/>
            <a:ext cx="759854" cy="7598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478074" y="901522"/>
            <a:ext cx="759854" cy="7598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237928" y="901522"/>
            <a:ext cx="759854" cy="759854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873793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1820" y="257577"/>
            <a:ext cx="21884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u="sng" dirty="0" smtClean="0"/>
              <a:t>Hoare algorithm</a:t>
            </a:r>
            <a:endParaRPr lang="hu-HU" sz="2000" b="1" u="sng" dirty="0"/>
          </a:p>
        </p:txBody>
      </p:sp>
      <p:sp>
        <p:nvSpPr>
          <p:cNvPr id="2" name="Rectangle 1"/>
          <p:cNvSpPr/>
          <p:nvPr/>
        </p:nvSpPr>
        <p:spPr>
          <a:xfrm>
            <a:off x="683653" y="2195850"/>
            <a:ext cx="778957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p</a:t>
            </a:r>
            <a:r>
              <a:rPr lang="en-US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artition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indexFirst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en-US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indexLast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) 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pivot =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random(indexFirst, indexLast)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swap(indexLast, 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lvl="1"/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for (int i = indexFirst; i &lt; indexLast; i++) </a:t>
            </a:r>
          </a:p>
          <a:p>
            <a:pPr lvl="1"/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if 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(nums[i]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&gt; 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nums[indexLast]) </a:t>
            </a:r>
          </a:p>
          <a:p>
            <a:pPr lvl="1"/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	swap(i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, indexFirst);</a:t>
            </a:r>
          </a:p>
          <a:p>
            <a:pPr lvl="1"/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	indexFirst++;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lvl="1"/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swap(indexFirst, indexLast);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 return 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indexFirst;</a:t>
            </a:r>
          </a:p>
          <a:p>
            <a:endParaRPr lang="hu-HU" b="1" dirty="0">
              <a:solidFill>
                <a:srgbClr val="FFFF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438658" y="901522"/>
            <a:ext cx="759854" cy="7598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198512" y="901522"/>
            <a:ext cx="759854" cy="7598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958366" y="901522"/>
            <a:ext cx="759854" cy="7598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718220" y="901522"/>
            <a:ext cx="759854" cy="7598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478074" y="901522"/>
            <a:ext cx="759854" cy="7598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237928" y="901522"/>
            <a:ext cx="759854" cy="759854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364846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1820" y="257577"/>
            <a:ext cx="21884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u="sng" dirty="0" smtClean="0"/>
              <a:t>Hoare algorithm</a:t>
            </a:r>
            <a:endParaRPr lang="hu-HU" sz="2000" b="1" u="sng" dirty="0"/>
          </a:p>
        </p:txBody>
      </p:sp>
      <p:sp>
        <p:nvSpPr>
          <p:cNvPr id="3" name="Rectangle 2"/>
          <p:cNvSpPr/>
          <p:nvPr/>
        </p:nvSpPr>
        <p:spPr>
          <a:xfrm>
            <a:off x="3438658" y="901522"/>
            <a:ext cx="759854" cy="7598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6" name="Rectangle 5"/>
          <p:cNvSpPr/>
          <p:nvPr/>
        </p:nvSpPr>
        <p:spPr>
          <a:xfrm>
            <a:off x="4198512" y="901522"/>
            <a:ext cx="759854" cy="7598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958366" y="901522"/>
            <a:ext cx="759854" cy="7598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8" name="Rectangle 7"/>
          <p:cNvSpPr/>
          <p:nvPr/>
        </p:nvSpPr>
        <p:spPr>
          <a:xfrm>
            <a:off x="5718220" y="901522"/>
            <a:ext cx="759854" cy="7598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478074" y="901522"/>
            <a:ext cx="759854" cy="7598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0" name="Rectangle 9"/>
          <p:cNvSpPr/>
          <p:nvPr/>
        </p:nvSpPr>
        <p:spPr>
          <a:xfrm>
            <a:off x="7237928" y="901522"/>
            <a:ext cx="759854" cy="7598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2" name="Rectangle 1"/>
          <p:cNvSpPr/>
          <p:nvPr/>
        </p:nvSpPr>
        <p:spPr>
          <a:xfrm>
            <a:off x="683653" y="2195850"/>
            <a:ext cx="778957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p</a:t>
            </a:r>
            <a:r>
              <a:rPr lang="en-US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artition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indexFirst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en-US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indexLast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) 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pivot =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random(indexFirst, indexLast)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swap(indexLast, 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lvl="1"/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hu-HU" b="1" dirty="0">
                <a:solidFill>
                  <a:srgbClr val="FFFF00"/>
                </a:solidFill>
                <a:latin typeface="Consolas" panose="020B0609020204030204" pitchFamily="49" charset="0"/>
              </a:rPr>
              <a:t>for (int i = indexFirst; i &lt; indexLast; i++)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</a:p>
          <a:p>
            <a:pPr lvl="1"/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if 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(nums[i]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&gt; 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nums[indexLast]) </a:t>
            </a:r>
          </a:p>
          <a:p>
            <a:pPr lvl="1"/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	swap(i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, indexFirst);</a:t>
            </a:r>
          </a:p>
          <a:p>
            <a:pPr lvl="1"/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	indexFirst++;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lvl="1"/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swap(indexFirst, indexLast);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 return 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indexFirst;</a:t>
            </a:r>
          </a:p>
          <a:p>
            <a:endParaRPr lang="hu-HU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2894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1820" y="257577"/>
            <a:ext cx="21884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u="sng" dirty="0" smtClean="0"/>
              <a:t>Hoare algorithm</a:t>
            </a:r>
            <a:endParaRPr lang="hu-HU" sz="2000" b="1" u="sng" dirty="0"/>
          </a:p>
        </p:txBody>
      </p:sp>
      <p:sp>
        <p:nvSpPr>
          <p:cNvPr id="3" name="Rectangle 2"/>
          <p:cNvSpPr/>
          <p:nvPr/>
        </p:nvSpPr>
        <p:spPr>
          <a:xfrm>
            <a:off x="3438658" y="901522"/>
            <a:ext cx="759854" cy="759854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6" name="Rectangle 5"/>
          <p:cNvSpPr/>
          <p:nvPr/>
        </p:nvSpPr>
        <p:spPr>
          <a:xfrm>
            <a:off x="4198512" y="901522"/>
            <a:ext cx="759854" cy="7598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958366" y="901522"/>
            <a:ext cx="759854" cy="7598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8" name="Rectangle 7"/>
          <p:cNvSpPr/>
          <p:nvPr/>
        </p:nvSpPr>
        <p:spPr>
          <a:xfrm>
            <a:off x="5718220" y="901522"/>
            <a:ext cx="759854" cy="7598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478074" y="901522"/>
            <a:ext cx="759854" cy="7598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0" name="Rectangle 9"/>
          <p:cNvSpPr/>
          <p:nvPr/>
        </p:nvSpPr>
        <p:spPr>
          <a:xfrm>
            <a:off x="7237928" y="901522"/>
            <a:ext cx="759854" cy="759854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2" name="Rectangle 1"/>
          <p:cNvSpPr/>
          <p:nvPr/>
        </p:nvSpPr>
        <p:spPr>
          <a:xfrm>
            <a:off x="683653" y="2195850"/>
            <a:ext cx="778957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p</a:t>
            </a:r>
            <a:r>
              <a:rPr lang="en-US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artition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indexFirst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en-US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indexLast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) 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pivot =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random(indexFirst, indexLast)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swap(indexLast, 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lvl="1"/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hu-HU" b="1" dirty="0">
                <a:solidFill>
                  <a:srgbClr val="FFFF00"/>
                </a:solidFill>
                <a:latin typeface="Consolas" panose="020B0609020204030204" pitchFamily="49" charset="0"/>
              </a:rPr>
              <a:t>for (int i = indexFirst; i &lt; indexLast; i</a:t>
            </a:r>
            <a:r>
              <a:rPr lang="hu-HU" b="1" dirty="0" smtClean="0">
                <a:solidFill>
                  <a:srgbClr val="FFFF00"/>
                </a:solidFill>
                <a:latin typeface="Consolas" panose="020B0609020204030204" pitchFamily="49" charset="0"/>
              </a:rPr>
              <a:t>++) // i = 0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hu-HU" b="1" dirty="0" smtClean="0">
                <a:solidFill>
                  <a:srgbClr val="FFFF00"/>
                </a:solidFill>
                <a:latin typeface="Consolas" panose="020B0609020204030204" pitchFamily="49" charset="0"/>
              </a:rPr>
              <a:t>if </a:t>
            </a:r>
            <a:r>
              <a:rPr lang="hu-HU" b="1" dirty="0">
                <a:solidFill>
                  <a:srgbClr val="FFFF00"/>
                </a:solidFill>
                <a:latin typeface="Consolas" panose="020B0609020204030204" pitchFamily="49" charset="0"/>
              </a:rPr>
              <a:t>(nums[i] </a:t>
            </a:r>
            <a:r>
              <a:rPr lang="hu-HU" b="1" dirty="0" smtClean="0">
                <a:solidFill>
                  <a:srgbClr val="FFFF00"/>
                </a:solidFill>
                <a:latin typeface="Consolas" panose="020B0609020204030204" pitchFamily="49" charset="0"/>
              </a:rPr>
              <a:t>&gt; </a:t>
            </a:r>
            <a:r>
              <a:rPr lang="hu-HU" b="1" dirty="0">
                <a:solidFill>
                  <a:srgbClr val="FFFF00"/>
                </a:solidFill>
                <a:latin typeface="Consolas" panose="020B0609020204030204" pitchFamily="49" charset="0"/>
              </a:rPr>
              <a:t>nums[indexLast]) </a:t>
            </a:r>
          </a:p>
          <a:p>
            <a:pPr lvl="1"/>
            <a:r>
              <a:rPr lang="hu-HU" b="1" dirty="0" smtClean="0">
                <a:solidFill>
                  <a:srgbClr val="FFFF00"/>
                </a:solidFill>
                <a:latin typeface="Consolas" panose="020B0609020204030204" pitchFamily="49" charset="0"/>
              </a:rPr>
              <a:t>	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swap(i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, indexFirst);</a:t>
            </a:r>
          </a:p>
          <a:p>
            <a:pPr lvl="1"/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	indexFirst++;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lvl="1"/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swap(indexFirst, indexLast);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 return 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indexFirst;</a:t>
            </a:r>
          </a:p>
          <a:p>
            <a:endParaRPr lang="hu-HU" b="1" dirty="0">
              <a:solidFill>
                <a:srgbClr val="FFFF00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3953814" y="1828800"/>
            <a:ext cx="4771623" cy="126213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268237" y="3181083"/>
            <a:ext cx="1188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indexFirst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14949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1820" y="257577"/>
            <a:ext cx="21884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u="sng" dirty="0" smtClean="0"/>
              <a:t>Hoare algorithm</a:t>
            </a:r>
            <a:endParaRPr lang="hu-HU" sz="2000" b="1" u="sng" dirty="0"/>
          </a:p>
        </p:txBody>
      </p:sp>
      <p:sp>
        <p:nvSpPr>
          <p:cNvPr id="3" name="Rectangle 2"/>
          <p:cNvSpPr/>
          <p:nvPr/>
        </p:nvSpPr>
        <p:spPr>
          <a:xfrm>
            <a:off x="3438658" y="901522"/>
            <a:ext cx="759854" cy="7598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6" name="Rectangle 5"/>
          <p:cNvSpPr/>
          <p:nvPr/>
        </p:nvSpPr>
        <p:spPr>
          <a:xfrm>
            <a:off x="4198512" y="901522"/>
            <a:ext cx="759854" cy="759854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958366" y="901522"/>
            <a:ext cx="759854" cy="7598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8" name="Rectangle 7"/>
          <p:cNvSpPr/>
          <p:nvPr/>
        </p:nvSpPr>
        <p:spPr>
          <a:xfrm>
            <a:off x="5718220" y="901522"/>
            <a:ext cx="759854" cy="7598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478074" y="901522"/>
            <a:ext cx="759854" cy="7598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0" name="Rectangle 9"/>
          <p:cNvSpPr/>
          <p:nvPr/>
        </p:nvSpPr>
        <p:spPr>
          <a:xfrm>
            <a:off x="7237928" y="901522"/>
            <a:ext cx="759854" cy="759854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2" name="Rectangle 1"/>
          <p:cNvSpPr/>
          <p:nvPr/>
        </p:nvSpPr>
        <p:spPr>
          <a:xfrm>
            <a:off x="683653" y="2195850"/>
            <a:ext cx="778957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p</a:t>
            </a:r>
            <a:r>
              <a:rPr lang="en-US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artition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indexFirst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en-US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indexLast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) 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pivot =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random(indexFirst, indexLast)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swap(indexLast, 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lvl="1"/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hu-HU" b="1" dirty="0">
                <a:solidFill>
                  <a:srgbClr val="FFFF00"/>
                </a:solidFill>
                <a:latin typeface="Consolas" panose="020B0609020204030204" pitchFamily="49" charset="0"/>
              </a:rPr>
              <a:t>for (int i = indexFirst; i &lt; indexLast; i</a:t>
            </a:r>
            <a:r>
              <a:rPr lang="hu-HU" b="1" dirty="0" smtClean="0">
                <a:solidFill>
                  <a:srgbClr val="FFFF00"/>
                </a:solidFill>
                <a:latin typeface="Consolas" panose="020B0609020204030204" pitchFamily="49" charset="0"/>
              </a:rPr>
              <a:t>++) // i = 1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hu-HU" b="1" dirty="0" smtClean="0">
                <a:solidFill>
                  <a:srgbClr val="FFFF00"/>
                </a:solidFill>
                <a:latin typeface="Consolas" panose="020B0609020204030204" pitchFamily="49" charset="0"/>
              </a:rPr>
              <a:t>if </a:t>
            </a:r>
            <a:r>
              <a:rPr lang="hu-HU" b="1" dirty="0">
                <a:solidFill>
                  <a:srgbClr val="FFFF00"/>
                </a:solidFill>
                <a:latin typeface="Consolas" panose="020B0609020204030204" pitchFamily="49" charset="0"/>
              </a:rPr>
              <a:t>(nums[i] </a:t>
            </a:r>
            <a:r>
              <a:rPr lang="hu-HU" b="1" dirty="0" smtClean="0">
                <a:solidFill>
                  <a:srgbClr val="FFFF00"/>
                </a:solidFill>
                <a:latin typeface="Consolas" panose="020B0609020204030204" pitchFamily="49" charset="0"/>
              </a:rPr>
              <a:t>&gt; </a:t>
            </a:r>
            <a:r>
              <a:rPr lang="hu-HU" b="1" dirty="0">
                <a:solidFill>
                  <a:srgbClr val="FFFF00"/>
                </a:solidFill>
                <a:latin typeface="Consolas" panose="020B0609020204030204" pitchFamily="49" charset="0"/>
              </a:rPr>
              <a:t>nums[indexLast]) </a:t>
            </a:r>
          </a:p>
          <a:p>
            <a:pPr lvl="1"/>
            <a:r>
              <a:rPr lang="hu-HU" b="1" dirty="0" smtClean="0">
                <a:solidFill>
                  <a:srgbClr val="FFFF00"/>
                </a:solidFill>
                <a:latin typeface="Consolas" panose="020B0609020204030204" pitchFamily="49" charset="0"/>
              </a:rPr>
              <a:t>	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swap(i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, indexFirst);</a:t>
            </a:r>
          </a:p>
          <a:p>
            <a:pPr lvl="1"/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	indexFirst++;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lvl="1"/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swap(indexFirst, indexLast);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 return 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indexFirst;</a:t>
            </a:r>
          </a:p>
          <a:p>
            <a:endParaRPr lang="hu-HU" b="1" dirty="0">
              <a:solidFill>
                <a:srgbClr val="FFFF00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3953814" y="1828800"/>
            <a:ext cx="4771623" cy="126213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268237" y="3181083"/>
            <a:ext cx="1188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indexFirst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544739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u="sng" dirty="0" smtClean="0"/>
              <a:t>Sorting</a:t>
            </a:r>
            <a:endParaRPr lang="hu-HU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Intuition: let’s sort the array in which we want to find the given item</a:t>
            </a:r>
          </a:p>
          <a:p>
            <a:r>
              <a:rPr lang="hu-HU" dirty="0"/>
              <a:t>After sorting </a:t>
            </a:r>
            <a:r>
              <a:rPr lang="hu-HU" dirty="0">
                <a:sym typeface="Wingdings" panose="05000000000000000000" pitchFamily="2" charset="2"/>
              </a:rPr>
              <a:t> we can access the item with the help of the index</a:t>
            </a:r>
          </a:p>
          <a:p>
            <a:r>
              <a:rPr lang="hu-HU" dirty="0">
                <a:sym typeface="Wingdings" panose="05000000000000000000" pitchFamily="2" charset="2"/>
              </a:rPr>
              <a:t>For example: if we </a:t>
            </a:r>
            <a:r>
              <a:rPr lang="hu-HU" dirty="0" smtClean="0">
                <a:sym typeface="Wingdings" panose="05000000000000000000" pitchFamily="2" charset="2"/>
              </a:rPr>
              <a:t>sort an array </a:t>
            </a:r>
            <a:r>
              <a:rPr lang="hu-HU" dirty="0">
                <a:sym typeface="Wingdings" panose="05000000000000000000" pitchFamily="2" charset="2"/>
              </a:rPr>
              <a:t>in descending order, the array[0] yields the maximum item </a:t>
            </a:r>
          </a:p>
          <a:p>
            <a:r>
              <a:rPr lang="hu-HU" dirty="0">
                <a:sym typeface="Wingdings" panose="05000000000000000000" pitchFamily="2" charset="2"/>
              </a:rPr>
              <a:t>Inefficient approach: if we want to find just a single item ( maximum, minimum or median )</a:t>
            </a:r>
          </a:p>
          <a:p>
            <a:r>
              <a:rPr lang="hu-HU" dirty="0">
                <a:sym typeface="Wingdings" panose="05000000000000000000" pitchFamily="2" charset="2"/>
              </a:rPr>
              <a:t>Efficient approach: if we want to find several items at the same time </a:t>
            </a:r>
          </a:p>
          <a:p>
            <a:r>
              <a:rPr lang="hu-HU" dirty="0">
                <a:sym typeface="Wingdings" panose="05000000000000000000" pitchFamily="2" charset="2"/>
              </a:rPr>
              <a:t>Why?  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O(N*logN)</a:t>
            </a:r>
            <a:r>
              <a:rPr lang="hu-HU" dirty="0">
                <a:sym typeface="Wingdings" panose="05000000000000000000" pitchFamily="2" charset="2"/>
              </a:rPr>
              <a:t> versus 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O(N)</a:t>
            </a:r>
          </a:p>
          <a:p>
            <a:r>
              <a:rPr lang="hu-HU" dirty="0">
                <a:sym typeface="Wingdings" panose="05000000000000000000" pitchFamily="2" charset="2"/>
              </a:rPr>
              <a:t>Intuition: selection can be reduced to sorting and vice </a:t>
            </a:r>
            <a:r>
              <a:rPr lang="hu-HU" dirty="0" smtClean="0">
                <a:sym typeface="Wingdings" panose="05000000000000000000" pitchFamily="2" charset="2"/>
              </a:rPr>
              <a:t>versa</a:t>
            </a:r>
            <a:endParaRPr lang="hu-HU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120668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1820" y="257577"/>
            <a:ext cx="21884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u="sng" dirty="0" smtClean="0"/>
              <a:t>Hoare algorithm</a:t>
            </a:r>
            <a:endParaRPr lang="hu-HU" sz="2000" b="1" u="sng" dirty="0"/>
          </a:p>
        </p:txBody>
      </p:sp>
      <p:sp>
        <p:nvSpPr>
          <p:cNvPr id="3" name="Rectangle 2"/>
          <p:cNvSpPr/>
          <p:nvPr/>
        </p:nvSpPr>
        <p:spPr>
          <a:xfrm>
            <a:off x="3438658" y="901522"/>
            <a:ext cx="759854" cy="7598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6" name="Rectangle 5"/>
          <p:cNvSpPr/>
          <p:nvPr/>
        </p:nvSpPr>
        <p:spPr>
          <a:xfrm>
            <a:off x="4198512" y="901522"/>
            <a:ext cx="759854" cy="7598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958366" y="901522"/>
            <a:ext cx="759854" cy="759854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8" name="Rectangle 7"/>
          <p:cNvSpPr/>
          <p:nvPr/>
        </p:nvSpPr>
        <p:spPr>
          <a:xfrm>
            <a:off x="5718220" y="901522"/>
            <a:ext cx="759854" cy="7598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478074" y="901522"/>
            <a:ext cx="759854" cy="7598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0" name="Rectangle 9"/>
          <p:cNvSpPr/>
          <p:nvPr/>
        </p:nvSpPr>
        <p:spPr>
          <a:xfrm>
            <a:off x="7237928" y="901522"/>
            <a:ext cx="759854" cy="759854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2" name="Rectangle 1"/>
          <p:cNvSpPr/>
          <p:nvPr/>
        </p:nvSpPr>
        <p:spPr>
          <a:xfrm>
            <a:off x="683653" y="2195850"/>
            <a:ext cx="778957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p</a:t>
            </a:r>
            <a:r>
              <a:rPr lang="en-US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artition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indexFirst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en-US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indexLast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) 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pivot =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random(indexFirst, indexLast)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swap(indexLast, 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lvl="1"/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hu-HU" b="1" dirty="0">
                <a:solidFill>
                  <a:srgbClr val="FFFF00"/>
                </a:solidFill>
                <a:latin typeface="Consolas" panose="020B0609020204030204" pitchFamily="49" charset="0"/>
              </a:rPr>
              <a:t>for (int i = indexFirst; i &lt; indexLast; i</a:t>
            </a:r>
            <a:r>
              <a:rPr lang="hu-HU" b="1" dirty="0" smtClean="0">
                <a:solidFill>
                  <a:srgbClr val="FFFF00"/>
                </a:solidFill>
                <a:latin typeface="Consolas" panose="020B0609020204030204" pitchFamily="49" charset="0"/>
              </a:rPr>
              <a:t>++) // i = 2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hu-HU" b="1" dirty="0" smtClean="0">
                <a:solidFill>
                  <a:srgbClr val="FFFF00"/>
                </a:solidFill>
                <a:latin typeface="Consolas" panose="020B0609020204030204" pitchFamily="49" charset="0"/>
              </a:rPr>
              <a:t>if </a:t>
            </a:r>
            <a:r>
              <a:rPr lang="hu-HU" b="1" dirty="0">
                <a:solidFill>
                  <a:srgbClr val="FFFF00"/>
                </a:solidFill>
                <a:latin typeface="Consolas" panose="020B0609020204030204" pitchFamily="49" charset="0"/>
              </a:rPr>
              <a:t>(nums[i] </a:t>
            </a:r>
            <a:r>
              <a:rPr lang="hu-HU" b="1" dirty="0" smtClean="0">
                <a:solidFill>
                  <a:srgbClr val="FFFF00"/>
                </a:solidFill>
                <a:latin typeface="Consolas" panose="020B0609020204030204" pitchFamily="49" charset="0"/>
              </a:rPr>
              <a:t>&gt; </a:t>
            </a:r>
            <a:r>
              <a:rPr lang="hu-HU" b="1" dirty="0">
                <a:solidFill>
                  <a:srgbClr val="FFFF00"/>
                </a:solidFill>
                <a:latin typeface="Consolas" panose="020B0609020204030204" pitchFamily="49" charset="0"/>
              </a:rPr>
              <a:t>nums[indexLast]) </a:t>
            </a:r>
          </a:p>
          <a:p>
            <a:pPr lvl="1"/>
            <a:r>
              <a:rPr lang="hu-HU" b="1" dirty="0" smtClean="0">
                <a:solidFill>
                  <a:srgbClr val="FFFF00"/>
                </a:solidFill>
                <a:latin typeface="Consolas" panose="020B0609020204030204" pitchFamily="49" charset="0"/>
              </a:rPr>
              <a:t>		swap(i</a:t>
            </a:r>
            <a:r>
              <a:rPr lang="hu-HU" b="1" dirty="0">
                <a:solidFill>
                  <a:srgbClr val="FFFF00"/>
                </a:solidFill>
                <a:latin typeface="Consolas" panose="020B0609020204030204" pitchFamily="49" charset="0"/>
              </a:rPr>
              <a:t>, indexFirst);</a:t>
            </a:r>
          </a:p>
          <a:p>
            <a:pPr lvl="1"/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	indexFirst++;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lvl="1"/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swap(indexFirst, indexLast);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 return 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indexFirst;</a:t>
            </a:r>
          </a:p>
          <a:p>
            <a:endParaRPr lang="hu-HU" b="1" dirty="0">
              <a:solidFill>
                <a:srgbClr val="FFFF00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3953814" y="1828800"/>
            <a:ext cx="4771623" cy="126213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268237" y="3181083"/>
            <a:ext cx="1188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indexFirst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606738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1820" y="257577"/>
            <a:ext cx="21884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u="sng" dirty="0" smtClean="0"/>
              <a:t>Hoare algorithm</a:t>
            </a:r>
            <a:endParaRPr lang="hu-HU" sz="2000" b="1" u="sng" dirty="0"/>
          </a:p>
        </p:txBody>
      </p:sp>
      <p:sp>
        <p:nvSpPr>
          <p:cNvPr id="3" name="Rectangle 2"/>
          <p:cNvSpPr/>
          <p:nvPr/>
        </p:nvSpPr>
        <p:spPr>
          <a:xfrm>
            <a:off x="3438658" y="901522"/>
            <a:ext cx="759854" cy="759854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6" name="Rectangle 5"/>
          <p:cNvSpPr/>
          <p:nvPr/>
        </p:nvSpPr>
        <p:spPr>
          <a:xfrm>
            <a:off x="4198512" y="901522"/>
            <a:ext cx="759854" cy="7598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958366" y="901522"/>
            <a:ext cx="759854" cy="759854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8" name="Rectangle 7"/>
          <p:cNvSpPr/>
          <p:nvPr/>
        </p:nvSpPr>
        <p:spPr>
          <a:xfrm>
            <a:off x="5718220" y="901522"/>
            <a:ext cx="759854" cy="7598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478074" y="901522"/>
            <a:ext cx="759854" cy="7598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0" name="Rectangle 9"/>
          <p:cNvSpPr/>
          <p:nvPr/>
        </p:nvSpPr>
        <p:spPr>
          <a:xfrm>
            <a:off x="7237928" y="901522"/>
            <a:ext cx="759854" cy="759854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2" name="Rectangle 1"/>
          <p:cNvSpPr/>
          <p:nvPr/>
        </p:nvSpPr>
        <p:spPr>
          <a:xfrm>
            <a:off x="683653" y="2195850"/>
            <a:ext cx="778957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p</a:t>
            </a:r>
            <a:r>
              <a:rPr lang="en-US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artition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indexFirst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en-US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indexLast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) 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pivot =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random(indexFirst, indexLast)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swap(indexLast, 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lvl="1"/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hu-HU" b="1" dirty="0">
                <a:solidFill>
                  <a:srgbClr val="FFFF00"/>
                </a:solidFill>
                <a:latin typeface="Consolas" panose="020B0609020204030204" pitchFamily="49" charset="0"/>
              </a:rPr>
              <a:t>for (int i = indexFirst; i &lt; indexLast; i</a:t>
            </a:r>
            <a:r>
              <a:rPr lang="hu-HU" b="1" dirty="0" smtClean="0">
                <a:solidFill>
                  <a:srgbClr val="FFFF00"/>
                </a:solidFill>
                <a:latin typeface="Consolas" panose="020B0609020204030204" pitchFamily="49" charset="0"/>
              </a:rPr>
              <a:t>++) // i = 2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hu-HU" b="1" dirty="0" smtClean="0">
                <a:solidFill>
                  <a:srgbClr val="FFFF00"/>
                </a:solidFill>
                <a:latin typeface="Consolas" panose="020B0609020204030204" pitchFamily="49" charset="0"/>
              </a:rPr>
              <a:t>if </a:t>
            </a:r>
            <a:r>
              <a:rPr lang="hu-HU" b="1" dirty="0">
                <a:solidFill>
                  <a:srgbClr val="FFFF00"/>
                </a:solidFill>
                <a:latin typeface="Consolas" panose="020B0609020204030204" pitchFamily="49" charset="0"/>
              </a:rPr>
              <a:t>(nums[i] </a:t>
            </a:r>
            <a:r>
              <a:rPr lang="hu-HU" b="1" dirty="0" smtClean="0">
                <a:solidFill>
                  <a:srgbClr val="FFFF00"/>
                </a:solidFill>
                <a:latin typeface="Consolas" panose="020B0609020204030204" pitchFamily="49" charset="0"/>
              </a:rPr>
              <a:t>&gt; </a:t>
            </a:r>
            <a:r>
              <a:rPr lang="hu-HU" b="1" dirty="0">
                <a:solidFill>
                  <a:srgbClr val="FFFF00"/>
                </a:solidFill>
                <a:latin typeface="Consolas" panose="020B0609020204030204" pitchFamily="49" charset="0"/>
              </a:rPr>
              <a:t>nums[indexLast]) </a:t>
            </a:r>
          </a:p>
          <a:p>
            <a:pPr lvl="1"/>
            <a:r>
              <a:rPr lang="hu-HU" b="1" dirty="0" smtClean="0">
                <a:solidFill>
                  <a:srgbClr val="FFFF00"/>
                </a:solidFill>
                <a:latin typeface="Consolas" panose="020B0609020204030204" pitchFamily="49" charset="0"/>
              </a:rPr>
              <a:t>		swap(i</a:t>
            </a:r>
            <a:r>
              <a:rPr lang="hu-HU" b="1" dirty="0">
                <a:solidFill>
                  <a:srgbClr val="FFFF00"/>
                </a:solidFill>
                <a:latin typeface="Consolas" panose="020B0609020204030204" pitchFamily="49" charset="0"/>
              </a:rPr>
              <a:t>, indexFirst);</a:t>
            </a:r>
          </a:p>
          <a:p>
            <a:pPr lvl="1"/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	indexFirst++;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lvl="1"/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swap(indexFirst, indexLast);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 return 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indexFirst;</a:t>
            </a:r>
          </a:p>
          <a:p>
            <a:endParaRPr lang="hu-HU" b="1" dirty="0">
              <a:solidFill>
                <a:srgbClr val="FFFF00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3953814" y="1828800"/>
            <a:ext cx="4771623" cy="126213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268237" y="3181083"/>
            <a:ext cx="1188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indexFirst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215071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1820" y="257577"/>
            <a:ext cx="21884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u="sng" dirty="0" smtClean="0"/>
              <a:t>Hoare algorithm</a:t>
            </a:r>
            <a:endParaRPr lang="hu-HU" sz="2000" b="1" u="sng" dirty="0"/>
          </a:p>
        </p:txBody>
      </p:sp>
      <p:sp>
        <p:nvSpPr>
          <p:cNvPr id="3" name="Rectangle 2"/>
          <p:cNvSpPr/>
          <p:nvPr/>
        </p:nvSpPr>
        <p:spPr>
          <a:xfrm>
            <a:off x="3438658" y="901522"/>
            <a:ext cx="759854" cy="759854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198512" y="901522"/>
            <a:ext cx="759854" cy="7598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958366" y="901522"/>
            <a:ext cx="759854" cy="759854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718220" y="901522"/>
            <a:ext cx="759854" cy="7598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478074" y="901522"/>
            <a:ext cx="759854" cy="7598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0" name="Rectangle 9"/>
          <p:cNvSpPr/>
          <p:nvPr/>
        </p:nvSpPr>
        <p:spPr>
          <a:xfrm>
            <a:off x="7237928" y="901522"/>
            <a:ext cx="759854" cy="759854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2" name="Rectangle 1"/>
          <p:cNvSpPr/>
          <p:nvPr/>
        </p:nvSpPr>
        <p:spPr>
          <a:xfrm>
            <a:off x="683653" y="2195850"/>
            <a:ext cx="778957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p</a:t>
            </a:r>
            <a:r>
              <a:rPr lang="en-US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artition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indexFirst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en-US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indexLast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) 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pivot =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random(indexFirst, indexLast)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swap(indexLast, 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lvl="1"/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hu-HU" b="1" dirty="0">
                <a:solidFill>
                  <a:srgbClr val="FFFF00"/>
                </a:solidFill>
                <a:latin typeface="Consolas" panose="020B0609020204030204" pitchFamily="49" charset="0"/>
              </a:rPr>
              <a:t>for (int i = indexFirst; i &lt; indexLast; i++)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</a:p>
          <a:p>
            <a:pPr lvl="1"/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hu-HU" b="1" dirty="0" smtClean="0">
                <a:solidFill>
                  <a:srgbClr val="FFFF00"/>
                </a:solidFill>
                <a:latin typeface="Consolas" panose="020B0609020204030204" pitchFamily="49" charset="0"/>
              </a:rPr>
              <a:t>if </a:t>
            </a:r>
            <a:r>
              <a:rPr lang="hu-HU" b="1" dirty="0">
                <a:solidFill>
                  <a:srgbClr val="FFFF00"/>
                </a:solidFill>
                <a:latin typeface="Consolas" panose="020B0609020204030204" pitchFamily="49" charset="0"/>
              </a:rPr>
              <a:t>(nums[i] </a:t>
            </a:r>
            <a:r>
              <a:rPr lang="hu-HU" b="1" dirty="0" smtClean="0">
                <a:solidFill>
                  <a:srgbClr val="FFFF00"/>
                </a:solidFill>
                <a:latin typeface="Consolas" panose="020B0609020204030204" pitchFamily="49" charset="0"/>
              </a:rPr>
              <a:t>&gt; </a:t>
            </a:r>
            <a:r>
              <a:rPr lang="hu-HU" b="1" dirty="0">
                <a:solidFill>
                  <a:srgbClr val="FFFF00"/>
                </a:solidFill>
                <a:latin typeface="Consolas" panose="020B0609020204030204" pitchFamily="49" charset="0"/>
              </a:rPr>
              <a:t>nums[indexLast]) </a:t>
            </a:r>
          </a:p>
          <a:p>
            <a:pPr lvl="1"/>
            <a:r>
              <a:rPr lang="hu-HU" b="1" dirty="0" smtClean="0">
                <a:solidFill>
                  <a:srgbClr val="FFFF00"/>
                </a:solidFill>
                <a:latin typeface="Consolas" panose="020B0609020204030204" pitchFamily="49" charset="0"/>
              </a:rPr>
              <a:t>		swap(i</a:t>
            </a:r>
            <a:r>
              <a:rPr lang="hu-HU" b="1" dirty="0">
                <a:solidFill>
                  <a:srgbClr val="FFFF00"/>
                </a:solidFill>
                <a:latin typeface="Consolas" panose="020B0609020204030204" pitchFamily="49" charset="0"/>
              </a:rPr>
              <a:t>, indexFirst);</a:t>
            </a:r>
          </a:p>
          <a:p>
            <a:pPr lvl="1"/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	indexFirst++;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lvl="1"/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swap(indexFirst, indexLast);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 return 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indexFirst;</a:t>
            </a:r>
          </a:p>
          <a:p>
            <a:endParaRPr lang="hu-HU" b="1" dirty="0">
              <a:solidFill>
                <a:srgbClr val="FFFF00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3953814" y="1828800"/>
            <a:ext cx="4771623" cy="126213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268237" y="3181083"/>
            <a:ext cx="1188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indexFirst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691460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1820" y="257577"/>
            <a:ext cx="21884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u="sng" dirty="0" smtClean="0"/>
              <a:t>Hoare algorithm</a:t>
            </a:r>
            <a:endParaRPr lang="hu-HU" sz="2000" b="1" u="sng" dirty="0"/>
          </a:p>
        </p:txBody>
      </p:sp>
      <p:sp>
        <p:nvSpPr>
          <p:cNvPr id="3" name="Rectangle 2"/>
          <p:cNvSpPr/>
          <p:nvPr/>
        </p:nvSpPr>
        <p:spPr>
          <a:xfrm>
            <a:off x="3438658" y="901522"/>
            <a:ext cx="759854" cy="7598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198512" y="901522"/>
            <a:ext cx="759854" cy="7598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958366" y="901522"/>
            <a:ext cx="759854" cy="7598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718220" y="901522"/>
            <a:ext cx="759854" cy="7598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478074" y="901522"/>
            <a:ext cx="759854" cy="7598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0" name="Rectangle 9"/>
          <p:cNvSpPr/>
          <p:nvPr/>
        </p:nvSpPr>
        <p:spPr>
          <a:xfrm>
            <a:off x="7237928" y="901522"/>
            <a:ext cx="759854" cy="759854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2" name="Rectangle 1"/>
          <p:cNvSpPr/>
          <p:nvPr/>
        </p:nvSpPr>
        <p:spPr>
          <a:xfrm>
            <a:off x="683653" y="2195850"/>
            <a:ext cx="778957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p</a:t>
            </a:r>
            <a:r>
              <a:rPr lang="en-US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artition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indexFirst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en-US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indexLast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) 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pivot =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random(indexFirst, indexLast)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swap(indexLast, 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lvl="1"/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hu-HU" b="1" dirty="0">
                <a:solidFill>
                  <a:srgbClr val="FFFF00"/>
                </a:solidFill>
                <a:latin typeface="Consolas" panose="020B0609020204030204" pitchFamily="49" charset="0"/>
              </a:rPr>
              <a:t>for (int i = indexFirst; i &lt; indexLast; i++)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</a:p>
          <a:p>
            <a:pPr lvl="1"/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hu-HU" b="1" dirty="0" smtClean="0">
                <a:solidFill>
                  <a:srgbClr val="FFFF00"/>
                </a:solidFill>
                <a:latin typeface="Consolas" panose="020B0609020204030204" pitchFamily="49" charset="0"/>
              </a:rPr>
              <a:t>if </a:t>
            </a:r>
            <a:r>
              <a:rPr lang="hu-HU" b="1" dirty="0">
                <a:solidFill>
                  <a:srgbClr val="FFFF00"/>
                </a:solidFill>
                <a:latin typeface="Consolas" panose="020B0609020204030204" pitchFamily="49" charset="0"/>
              </a:rPr>
              <a:t>(nums[i] </a:t>
            </a:r>
            <a:r>
              <a:rPr lang="hu-HU" b="1" dirty="0" smtClean="0">
                <a:solidFill>
                  <a:srgbClr val="FFFF00"/>
                </a:solidFill>
                <a:latin typeface="Consolas" panose="020B0609020204030204" pitchFamily="49" charset="0"/>
              </a:rPr>
              <a:t>&gt; </a:t>
            </a:r>
            <a:r>
              <a:rPr lang="hu-HU" b="1" dirty="0">
                <a:solidFill>
                  <a:srgbClr val="FFFF00"/>
                </a:solidFill>
                <a:latin typeface="Consolas" panose="020B0609020204030204" pitchFamily="49" charset="0"/>
              </a:rPr>
              <a:t>nums[indexLast]) </a:t>
            </a:r>
          </a:p>
          <a:p>
            <a:pPr lvl="1"/>
            <a:r>
              <a:rPr lang="hu-HU" b="1" dirty="0" smtClean="0">
                <a:solidFill>
                  <a:srgbClr val="FFFF00"/>
                </a:solidFill>
                <a:latin typeface="Consolas" panose="020B0609020204030204" pitchFamily="49" charset="0"/>
              </a:rPr>
              <a:t>		swap(i</a:t>
            </a:r>
            <a:r>
              <a:rPr lang="hu-HU" b="1" dirty="0">
                <a:solidFill>
                  <a:srgbClr val="FFFF00"/>
                </a:solidFill>
                <a:latin typeface="Consolas" panose="020B0609020204030204" pitchFamily="49" charset="0"/>
              </a:rPr>
              <a:t>, indexFirst);</a:t>
            </a:r>
          </a:p>
          <a:p>
            <a:pPr lvl="1"/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	indexFirst++;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lvl="1"/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swap(indexFirst, indexLast);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 return 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indexFirst;</a:t>
            </a:r>
          </a:p>
          <a:p>
            <a:endParaRPr lang="hu-HU" b="1" dirty="0">
              <a:solidFill>
                <a:srgbClr val="FFFF00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3953814" y="1828800"/>
            <a:ext cx="4771623" cy="126213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268237" y="3181083"/>
            <a:ext cx="1188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indexFirst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597492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1820" y="257577"/>
            <a:ext cx="21884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u="sng" dirty="0" smtClean="0"/>
              <a:t>Hoare algorithm</a:t>
            </a:r>
            <a:endParaRPr lang="hu-HU" sz="2000" b="1" u="sng" dirty="0"/>
          </a:p>
        </p:txBody>
      </p:sp>
      <p:sp>
        <p:nvSpPr>
          <p:cNvPr id="3" name="Rectangle 2"/>
          <p:cNvSpPr/>
          <p:nvPr/>
        </p:nvSpPr>
        <p:spPr>
          <a:xfrm>
            <a:off x="3438658" y="901522"/>
            <a:ext cx="759854" cy="7598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198512" y="901522"/>
            <a:ext cx="759854" cy="7598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958366" y="901522"/>
            <a:ext cx="759854" cy="7598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718220" y="901522"/>
            <a:ext cx="759854" cy="7598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478074" y="901522"/>
            <a:ext cx="759854" cy="7598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0" name="Rectangle 9"/>
          <p:cNvSpPr/>
          <p:nvPr/>
        </p:nvSpPr>
        <p:spPr>
          <a:xfrm>
            <a:off x="7237928" y="901522"/>
            <a:ext cx="759854" cy="759854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2" name="Rectangle 1"/>
          <p:cNvSpPr/>
          <p:nvPr/>
        </p:nvSpPr>
        <p:spPr>
          <a:xfrm>
            <a:off x="683653" y="2195850"/>
            <a:ext cx="778957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p</a:t>
            </a:r>
            <a:r>
              <a:rPr lang="en-US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artition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indexFirst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en-US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indexLast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) 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pivot =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random(indexFirst, indexLast)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swap(indexLast, 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lvl="1"/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hu-HU" b="1" dirty="0">
                <a:solidFill>
                  <a:srgbClr val="FFFF00"/>
                </a:solidFill>
                <a:latin typeface="Consolas" panose="020B0609020204030204" pitchFamily="49" charset="0"/>
              </a:rPr>
              <a:t>for (int i = indexFirst; i &lt; indexLast; i++)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</a:p>
          <a:p>
            <a:pPr lvl="1"/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hu-HU" b="1" dirty="0" smtClean="0">
                <a:solidFill>
                  <a:srgbClr val="FFFF00"/>
                </a:solidFill>
                <a:latin typeface="Consolas" panose="020B0609020204030204" pitchFamily="49" charset="0"/>
              </a:rPr>
              <a:t>if </a:t>
            </a:r>
            <a:r>
              <a:rPr lang="hu-HU" b="1" dirty="0">
                <a:solidFill>
                  <a:srgbClr val="FFFF00"/>
                </a:solidFill>
                <a:latin typeface="Consolas" panose="020B0609020204030204" pitchFamily="49" charset="0"/>
              </a:rPr>
              <a:t>(nums[i] </a:t>
            </a:r>
            <a:r>
              <a:rPr lang="hu-HU" b="1" dirty="0" smtClean="0">
                <a:solidFill>
                  <a:srgbClr val="FFFF00"/>
                </a:solidFill>
                <a:latin typeface="Consolas" panose="020B0609020204030204" pitchFamily="49" charset="0"/>
              </a:rPr>
              <a:t>&gt; </a:t>
            </a:r>
            <a:r>
              <a:rPr lang="hu-HU" b="1" dirty="0">
                <a:solidFill>
                  <a:srgbClr val="FFFF00"/>
                </a:solidFill>
                <a:latin typeface="Consolas" panose="020B0609020204030204" pitchFamily="49" charset="0"/>
              </a:rPr>
              <a:t>nums[indexLast]) </a:t>
            </a:r>
          </a:p>
          <a:p>
            <a:pPr lvl="1"/>
            <a:r>
              <a:rPr lang="hu-HU" b="1" dirty="0" smtClean="0">
                <a:solidFill>
                  <a:srgbClr val="FFFF00"/>
                </a:solidFill>
                <a:latin typeface="Consolas" panose="020B0609020204030204" pitchFamily="49" charset="0"/>
              </a:rPr>
              <a:t>		swap(i</a:t>
            </a:r>
            <a:r>
              <a:rPr lang="hu-HU" b="1" dirty="0">
                <a:solidFill>
                  <a:srgbClr val="FFFF00"/>
                </a:solidFill>
                <a:latin typeface="Consolas" panose="020B0609020204030204" pitchFamily="49" charset="0"/>
              </a:rPr>
              <a:t>, indexFirst);</a:t>
            </a:r>
          </a:p>
          <a:p>
            <a:pPr lvl="1"/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	</a:t>
            </a:r>
            <a:r>
              <a:rPr lang="hu-HU" b="1" dirty="0" smtClean="0">
                <a:solidFill>
                  <a:srgbClr val="FFFF00"/>
                </a:solidFill>
                <a:latin typeface="Consolas" panose="020B0609020204030204" pitchFamily="49" charset="0"/>
              </a:rPr>
              <a:t>indexFirst++;</a:t>
            </a:r>
            <a:endParaRPr lang="hu-HU" b="1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pPr lvl="1"/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swap(indexFirst, indexLast);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 return 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indexFirst;</a:t>
            </a:r>
          </a:p>
          <a:p>
            <a:endParaRPr lang="hu-HU" b="1" dirty="0">
              <a:solidFill>
                <a:srgbClr val="FFFF00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4687910" y="1815921"/>
            <a:ext cx="4037528" cy="1275009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268237" y="3181083"/>
            <a:ext cx="1188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indexFirst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987400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1820" y="257577"/>
            <a:ext cx="21884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u="sng" dirty="0" smtClean="0"/>
              <a:t>Hoare algorithm</a:t>
            </a:r>
            <a:endParaRPr lang="hu-HU" sz="2000" b="1" u="sng" dirty="0"/>
          </a:p>
        </p:txBody>
      </p:sp>
      <p:sp>
        <p:nvSpPr>
          <p:cNvPr id="3" name="Rectangle 2"/>
          <p:cNvSpPr/>
          <p:nvPr/>
        </p:nvSpPr>
        <p:spPr>
          <a:xfrm>
            <a:off x="3438658" y="901522"/>
            <a:ext cx="759854" cy="7598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198512" y="901522"/>
            <a:ext cx="759854" cy="7598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958366" y="901522"/>
            <a:ext cx="759854" cy="7598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718220" y="901522"/>
            <a:ext cx="759854" cy="759854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478074" y="901522"/>
            <a:ext cx="759854" cy="7598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0" name="Rectangle 9"/>
          <p:cNvSpPr/>
          <p:nvPr/>
        </p:nvSpPr>
        <p:spPr>
          <a:xfrm>
            <a:off x="7237928" y="901522"/>
            <a:ext cx="759854" cy="759854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2" name="Rectangle 1"/>
          <p:cNvSpPr/>
          <p:nvPr/>
        </p:nvSpPr>
        <p:spPr>
          <a:xfrm>
            <a:off x="683653" y="2195850"/>
            <a:ext cx="778957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p</a:t>
            </a:r>
            <a:r>
              <a:rPr lang="en-US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artition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indexFirst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en-US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indexLast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) 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pivot =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random(indexFirst, indexLast)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swap(indexLast, 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lvl="1"/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hu-HU" b="1" dirty="0">
                <a:solidFill>
                  <a:srgbClr val="FFFF00"/>
                </a:solidFill>
                <a:latin typeface="Consolas" panose="020B0609020204030204" pitchFamily="49" charset="0"/>
              </a:rPr>
              <a:t>for (int i = indexFirst; i &lt; indexLast; i</a:t>
            </a:r>
            <a:r>
              <a:rPr lang="hu-HU" b="1" dirty="0" smtClean="0">
                <a:solidFill>
                  <a:srgbClr val="FFFF00"/>
                </a:solidFill>
                <a:latin typeface="Consolas" panose="020B0609020204030204" pitchFamily="49" charset="0"/>
              </a:rPr>
              <a:t>++) // i = 3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hu-HU" b="1" dirty="0" smtClean="0">
                <a:solidFill>
                  <a:srgbClr val="FFFF00"/>
                </a:solidFill>
                <a:latin typeface="Consolas" panose="020B0609020204030204" pitchFamily="49" charset="0"/>
              </a:rPr>
              <a:t>if </a:t>
            </a:r>
            <a:r>
              <a:rPr lang="hu-HU" b="1" dirty="0">
                <a:solidFill>
                  <a:srgbClr val="FFFF00"/>
                </a:solidFill>
                <a:latin typeface="Consolas" panose="020B0609020204030204" pitchFamily="49" charset="0"/>
              </a:rPr>
              <a:t>(nums[i] </a:t>
            </a:r>
            <a:r>
              <a:rPr lang="hu-HU" b="1" dirty="0" smtClean="0">
                <a:solidFill>
                  <a:srgbClr val="FFFF00"/>
                </a:solidFill>
                <a:latin typeface="Consolas" panose="020B0609020204030204" pitchFamily="49" charset="0"/>
              </a:rPr>
              <a:t>&gt; </a:t>
            </a:r>
            <a:r>
              <a:rPr lang="hu-HU" b="1" dirty="0">
                <a:solidFill>
                  <a:srgbClr val="FFFF00"/>
                </a:solidFill>
                <a:latin typeface="Consolas" panose="020B0609020204030204" pitchFamily="49" charset="0"/>
              </a:rPr>
              <a:t>nums[indexLast]) </a:t>
            </a:r>
          </a:p>
          <a:p>
            <a:pPr lvl="1"/>
            <a:r>
              <a:rPr lang="hu-HU" b="1" dirty="0" smtClean="0">
                <a:solidFill>
                  <a:srgbClr val="FFFF00"/>
                </a:solidFill>
                <a:latin typeface="Consolas" panose="020B0609020204030204" pitchFamily="49" charset="0"/>
              </a:rPr>
              <a:t>	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swap(i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, indexFirst);</a:t>
            </a:r>
          </a:p>
          <a:p>
            <a:pPr lvl="1"/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	indexFirst++;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lvl="1"/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swap(indexFirst, indexLast);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 return 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indexFirst;</a:t>
            </a:r>
          </a:p>
          <a:p>
            <a:endParaRPr lang="hu-HU" b="1" dirty="0">
              <a:solidFill>
                <a:srgbClr val="FFFF00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4687910" y="1815921"/>
            <a:ext cx="4037528" cy="1275009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268237" y="3181083"/>
            <a:ext cx="1188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indexFirst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192830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1820" y="257577"/>
            <a:ext cx="21884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u="sng" dirty="0" smtClean="0"/>
              <a:t>Hoare algorithm</a:t>
            </a:r>
            <a:endParaRPr lang="hu-HU" sz="2000" b="1" u="sng" dirty="0"/>
          </a:p>
        </p:txBody>
      </p:sp>
      <p:sp>
        <p:nvSpPr>
          <p:cNvPr id="3" name="Rectangle 2"/>
          <p:cNvSpPr/>
          <p:nvPr/>
        </p:nvSpPr>
        <p:spPr>
          <a:xfrm>
            <a:off x="3438658" y="901522"/>
            <a:ext cx="759854" cy="7598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198512" y="901522"/>
            <a:ext cx="759854" cy="759854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958366" y="901522"/>
            <a:ext cx="759854" cy="7598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718220" y="901522"/>
            <a:ext cx="759854" cy="759854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478074" y="901522"/>
            <a:ext cx="759854" cy="7598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0" name="Rectangle 9"/>
          <p:cNvSpPr/>
          <p:nvPr/>
        </p:nvSpPr>
        <p:spPr>
          <a:xfrm>
            <a:off x="7237928" y="901522"/>
            <a:ext cx="759854" cy="759854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2" name="Rectangle 1"/>
          <p:cNvSpPr/>
          <p:nvPr/>
        </p:nvSpPr>
        <p:spPr>
          <a:xfrm>
            <a:off x="683653" y="2195850"/>
            <a:ext cx="778957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p</a:t>
            </a:r>
            <a:r>
              <a:rPr lang="en-US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artition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indexFirst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en-US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indexLast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) 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pivot =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random(indexFirst, indexLast)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swap(indexLast, 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lvl="1"/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hu-HU" b="1" dirty="0">
                <a:solidFill>
                  <a:srgbClr val="FFFF00"/>
                </a:solidFill>
                <a:latin typeface="Consolas" panose="020B0609020204030204" pitchFamily="49" charset="0"/>
              </a:rPr>
              <a:t>for (int i = indexFirst; i &lt; indexLast; i</a:t>
            </a:r>
            <a:r>
              <a:rPr lang="hu-HU" b="1" dirty="0" smtClean="0">
                <a:solidFill>
                  <a:srgbClr val="FFFF00"/>
                </a:solidFill>
                <a:latin typeface="Consolas" panose="020B0609020204030204" pitchFamily="49" charset="0"/>
              </a:rPr>
              <a:t>++) // i = 3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hu-HU" b="1" dirty="0" smtClean="0">
                <a:solidFill>
                  <a:srgbClr val="FFFF00"/>
                </a:solidFill>
                <a:latin typeface="Consolas" panose="020B0609020204030204" pitchFamily="49" charset="0"/>
              </a:rPr>
              <a:t>if </a:t>
            </a:r>
            <a:r>
              <a:rPr lang="hu-HU" b="1" dirty="0">
                <a:solidFill>
                  <a:srgbClr val="FFFF00"/>
                </a:solidFill>
                <a:latin typeface="Consolas" panose="020B0609020204030204" pitchFamily="49" charset="0"/>
              </a:rPr>
              <a:t>(nums[i] </a:t>
            </a:r>
            <a:r>
              <a:rPr lang="hu-HU" b="1" dirty="0" smtClean="0">
                <a:solidFill>
                  <a:srgbClr val="FFFF00"/>
                </a:solidFill>
                <a:latin typeface="Consolas" panose="020B0609020204030204" pitchFamily="49" charset="0"/>
              </a:rPr>
              <a:t>&gt; </a:t>
            </a:r>
            <a:r>
              <a:rPr lang="hu-HU" b="1" dirty="0">
                <a:solidFill>
                  <a:srgbClr val="FFFF00"/>
                </a:solidFill>
                <a:latin typeface="Consolas" panose="020B0609020204030204" pitchFamily="49" charset="0"/>
              </a:rPr>
              <a:t>nums[indexLast]) </a:t>
            </a:r>
          </a:p>
          <a:p>
            <a:pPr lvl="1"/>
            <a:r>
              <a:rPr lang="hu-HU" b="1" dirty="0" smtClean="0">
                <a:solidFill>
                  <a:srgbClr val="FFFF00"/>
                </a:solidFill>
                <a:latin typeface="Consolas" panose="020B0609020204030204" pitchFamily="49" charset="0"/>
              </a:rPr>
              <a:t>	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swap(i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, indexFirst);</a:t>
            </a:r>
          </a:p>
          <a:p>
            <a:pPr lvl="1"/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	indexFirst++;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lvl="1"/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swap(indexFirst, indexLast);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 return 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indexFirst;</a:t>
            </a:r>
          </a:p>
          <a:p>
            <a:endParaRPr lang="hu-HU" b="1" dirty="0">
              <a:solidFill>
                <a:srgbClr val="FFFF00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4687910" y="1815921"/>
            <a:ext cx="4037528" cy="1275009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268237" y="3181083"/>
            <a:ext cx="1188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indexFirst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065391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1820" y="257577"/>
            <a:ext cx="21884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u="sng" dirty="0" smtClean="0"/>
              <a:t>Hoare algorithm</a:t>
            </a:r>
            <a:endParaRPr lang="hu-HU" sz="2000" b="1" u="sng" dirty="0"/>
          </a:p>
        </p:txBody>
      </p:sp>
      <p:sp>
        <p:nvSpPr>
          <p:cNvPr id="3" name="Rectangle 2"/>
          <p:cNvSpPr/>
          <p:nvPr/>
        </p:nvSpPr>
        <p:spPr>
          <a:xfrm>
            <a:off x="3438658" y="901522"/>
            <a:ext cx="759854" cy="7598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198512" y="901522"/>
            <a:ext cx="759854" cy="759854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7" name="Rectangle 6"/>
          <p:cNvSpPr/>
          <p:nvPr/>
        </p:nvSpPr>
        <p:spPr>
          <a:xfrm>
            <a:off x="4958366" y="901522"/>
            <a:ext cx="759854" cy="7598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718220" y="901522"/>
            <a:ext cx="759854" cy="759854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478074" y="901522"/>
            <a:ext cx="759854" cy="7598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0" name="Rectangle 9"/>
          <p:cNvSpPr/>
          <p:nvPr/>
        </p:nvSpPr>
        <p:spPr>
          <a:xfrm>
            <a:off x="7237928" y="901522"/>
            <a:ext cx="759854" cy="759854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2" name="Rectangle 1"/>
          <p:cNvSpPr/>
          <p:nvPr/>
        </p:nvSpPr>
        <p:spPr>
          <a:xfrm>
            <a:off x="683653" y="2195850"/>
            <a:ext cx="778957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p</a:t>
            </a:r>
            <a:r>
              <a:rPr lang="en-US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artition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indexFirst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en-US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indexLast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) 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pivot =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random(indexFirst, indexLast)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swap(indexLast, 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lvl="1"/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hu-HU" b="1" dirty="0">
                <a:solidFill>
                  <a:srgbClr val="FFFF00"/>
                </a:solidFill>
                <a:latin typeface="Consolas" panose="020B0609020204030204" pitchFamily="49" charset="0"/>
              </a:rPr>
              <a:t>for (int i = indexFirst; i &lt; indexLast; i</a:t>
            </a:r>
            <a:r>
              <a:rPr lang="hu-HU" b="1" dirty="0" smtClean="0">
                <a:solidFill>
                  <a:srgbClr val="FFFF00"/>
                </a:solidFill>
                <a:latin typeface="Consolas" panose="020B0609020204030204" pitchFamily="49" charset="0"/>
              </a:rPr>
              <a:t>++) // i = 3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hu-HU" b="1" dirty="0" smtClean="0">
                <a:solidFill>
                  <a:srgbClr val="FFFF00"/>
                </a:solidFill>
                <a:latin typeface="Consolas" panose="020B0609020204030204" pitchFamily="49" charset="0"/>
              </a:rPr>
              <a:t>if </a:t>
            </a:r>
            <a:r>
              <a:rPr lang="hu-HU" b="1" dirty="0">
                <a:solidFill>
                  <a:srgbClr val="FFFF00"/>
                </a:solidFill>
                <a:latin typeface="Consolas" panose="020B0609020204030204" pitchFamily="49" charset="0"/>
              </a:rPr>
              <a:t>(nums[i] </a:t>
            </a:r>
            <a:r>
              <a:rPr lang="hu-HU" b="1" dirty="0" smtClean="0">
                <a:solidFill>
                  <a:srgbClr val="FFFF00"/>
                </a:solidFill>
                <a:latin typeface="Consolas" panose="020B0609020204030204" pitchFamily="49" charset="0"/>
              </a:rPr>
              <a:t>&gt; </a:t>
            </a:r>
            <a:r>
              <a:rPr lang="hu-HU" b="1" dirty="0">
                <a:solidFill>
                  <a:srgbClr val="FFFF00"/>
                </a:solidFill>
                <a:latin typeface="Consolas" panose="020B0609020204030204" pitchFamily="49" charset="0"/>
              </a:rPr>
              <a:t>nums[indexLast]) </a:t>
            </a:r>
          </a:p>
          <a:p>
            <a:pPr lvl="1"/>
            <a:r>
              <a:rPr lang="hu-HU" b="1" dirty="0" smtClean="0">
                <a:solidFill>
                  <a:srgbClr val="FFFF00"/>
                </a:solidFill>
                <a:latin typeface="Consolas" panose="020B0609020204030204" pitchFamily="49" charset="0"/>
              </a:rPr>
              <a:t>	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swap(i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, indexFirst);</a:t>
            </a:r>
          </a:p>
          <a:p>
            <a:pPr lvl="1"/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	indexFirst++;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lvl="1"/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swap(indexFirst, indexLast);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 return 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indexFirst;</a:t>
            </a:r>
          </a:p>
          <a:p>
            <a:endParaRPr lang="hu-HU" b="1" dirty="0">
              <a:solidFill>
                <a:srgbClr val="FFFF00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4687910" y="1815921"/>
            <a:ext cx="4037528" cy="1275009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268237" y="3181083"/>
            <a:ext cx="1188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indexFirst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173977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1820" y="257577"/>
            <a:ext cx="21884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u="sng" dirty="0" smtClean="0"/>
              <a:t>Hoare algorithm</a:t>
            </a:r>
            <a:endParaRPr lang="hu-HU" sz="2000" b="1" u="sng" dirty="0"/>
          </a:p>
        </p:txBody>
      </p:sp>
      <p:sp>
        <p:nvSpPr>
          <p:cNvPr id="3" name="Rectangle 2"/>
          <p:cNvSpPr/>
          <p:nvPr/>
        </p:nvSpPr>
        <p:spPr>
          <a:xfrm>
            <a:off x="3438658" y="901522"/>
            <a:ext cx="759854" cy="7598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198512" y="901522"/>
            <a:ext cx="759854" cy="7598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7" name="Rectangle 6"/>
          <p:cNvSpPr/>
          <p:nvPr/>
        </p:nvSpPr>
        <p:spPr>
          <a:xfrm>
            <a:off x="4958366" y="901522"/>
            <a:ext cx="759854" cy="7598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718220" y="901522"/>
            <a:ext cx="759854" cy="7598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478074" y="901522"/>
            <a:ext cx="759854" cy="7598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0" name="Rectangle 9"/>
          <p:cNvSpPr/>
          <p:nvPr/>
        </p:nvSpPr>
        <p:spPr>
          <a:xfrm>
            <a:off x="7237928" y="901522"/>
            <a:ext cx="759854" cy="759854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2" name="Rectangle 1"/>
          <p:cNvSpPr/>
          <p:nvPr/>
        </p:nvSpPr>
        <p:spPr>
          <a:xfrm>
            <a:off x="683653" y="2195850"/>
            <a:ext cx="778957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p</a:t>
            </a:r>
            <a:r>
              <a:rPr lang="en-US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artition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indexFirst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en-US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indexLast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) 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pivot =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random(indexFirst, indexLast)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swap(indexLast, 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lvl="1"/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hu-HU" b="1" dirty="0">
                <a:solidFill>
                  <a:srgbClr val="FFFF00"/>
                </a:solidFill>
                <a:latin typeface="Consolas" panose="020B0609020204030204" pitchFamily="49" charset="0"/>
              </a:rPr>
              <a:t>for (int i = indexFirst; i &lt; indexLast; i</a:t>
            </a:r>
            <a:r>
              <a:rPr lang="hu-HU" b="1" dirty="0" smtClean="0">
                <a:solidFill>
                  <a:srgbClr val="FFFF00"/>
                </a:solidFill>
                <a:latin typeface="Consolas" panose="020B0609020204030204" pitchFamily="49" charset="0"/>
              </a:rPr>
              <a:t>++) // i = 3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hu-HU" b="1" dirty="0" smtClean="0">
                <a:solidFill>
                  <a:srgbClr val="FFFF00"/>
                </a:solidFill>
                <a:latin typeface="Consolas" panose="020B0609020204030204" pitchFamily="49" charset="0"/>
              </a:rPr>
              <a:t>if </a:t>
            </a:r>
            <a:r>
              <a:rPr lang="hu-HU" b="1" dirty="0">
                <a:solidFill>
                  <a:srgbClr val="FFFF00"/>
                </a:solidFill>
                <a:latin typeface="Consolas" panose="020B0609020204030204" pitchFamily="49" charset="0"/>
              </a:rPr>
              <a:t>(nums[i] </a:t>
            </a:r>
            <a:r>
              <a:rPr lang="hu-HU" b="1" dirty="0" smtClean="0">
                <a:solidFill>
                  <a:srgbClr val="FFFF00"/>
                </a:solidFill>
                <a:latin typeface="Consolas" panose="020B0609020204030204" pitchFamily="49" charset="0"/>
              </a:rPr>
              <a:t>&gt; </a:t>
            </a:r>
            <a:r>
              <a:rPr lang="hu-HU" b="1" dirty="0">
                <a:solidFill>
                  <a:srgbClr val="FFFF00"/>
                </a:solidFill>
                <a:latin typeface="Consolas" panose="020B0609020204030204" pitchFamily="49" charset="0"/>
              </a:rPr>
              <a:t>nums[indexLast]) </a:t>
            </a:r>
          </a:p>
          <a:p>
            <a:pPr lvl="1"/>
            <a:r>
              <a:rPr lang="hu-HU" b="1" dirty="0" smtClean="0">
                <a:solidFill>
                  <a:srgbClr val="FFFF00"/>
                </a:solidFill>
                <a:latin typeface="Consolas" panose="020B0609020204030204" pitchFamily="49" charset="0"/>
              </a:rPr>
              <a:t>		swap(i</a:t>
            </a:r>
            <a:r>
              <a:rPr lang="hu-HU" b="1" dirty="0">
                <a:solidFill>
                  <a:srgbClr val="FFFF00"/>
                </a:solidFill>
                <a:latin typeface="Consolas" panose="020B0609020204030204" pitchFamily="49" charset="0"/>
              </a:rPr>
              <a:t>, indexFirst);</a:t>
            </a:r>
          </a:p>
          <a:p>
            <a:pPr lvl="1"/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	indexFirst++;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lvl="1"/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swap(indexFirst, indexLast);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 return 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indexFirst;</a:t>
            </a:r>
          </a:p>
          <a:p>
            <a:endParaRPr lang="hu-HU" b="1" dirty="0">
              <a:solidFill>
                <a:srgbClr val="FFFF00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4687910" y="1815921"/>
            <a:ext cx="4037528" cy="1275009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268237" y="3181083"/>
            <a:ext cx="1188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indexFirst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066506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1820" y="257577"/>
            <a:ext cx="21884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u="sng" dirty="0" smtClean="0"/>
              <a:t>Hoare algorithm</a:t>
            </a:r>
            <a:endParaRPr lang="hu-HU" sz="2000" b="1" u="sng" dirty="0"/>
          </a:p>
        </p:txBody>
      </p:sp>
      <p:sp>
        <p:nvSpPr>
          <p:cNvPr id="3" name="Rectangle 2"/>
          <p:cNvSpPr/>
          <p:nvPr/>
        </p:nvSpPr>
        <p:spPr>
          <a:xfrm>
            <a:off x="3438658" y="901522"/>
            <a:ext cx="759854" cy="7598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198512" y="901522"/>
            <a:ext cx="759854" cy="7598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7" name="Rectangle 6"/>
          <p:cNvSpPr/>
          <p:nvPr/>
        </p:nvSpPr>
        <p:spPr>
          <a:xfrm>
            <a:off x="4958366" y="901522"/>
            <a:ext cx="759854" cy="7598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718220" y="901522"/>
            <a:ext cx="759854" cy="7598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478074" y="901522"/>
            <a:ext cx="759854" cy="7598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0" name="Rectangle 9"/>
          <p:cNvSpPr/>
          <p:nvPr/>
        </p:nvSpPr>
        <p:spPr>
          <a:xfrm>
            <a:off x="7237928" y="901522"/>
            <a:ext cx="759854" cy="759854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2" name="Rectangle 1"/>
          <p:cNvSpPr/>
          <p:nvPr/>
        </p:nvSpPr>
        <p:spPr>
          <a:xfrm>
            <a:off x="683653" y="2195850"/>
            <a:ext cx="778957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p</a:t>
            </a:r>
            <a:r>
              <a:rPr lang="en-US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artition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indexFirst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en-US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indexLast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) 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pivot =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random(indexFirst, indexLast)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swap(indexLast, 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lvl="1"/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hu-HU" b="1" dirty="0">
                <a:solidFill>
                  <a:srgbClr val="FFFF00"/>
                </a:solidFill>
                <a:latin typeface="Consolas" panose="020B0609020204030204" pitchFamily="49" charset="0"/>
              </a:rPr>
              <a:t>for (int i = indexFirst; i &lt; indexLast; i++)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</a:p>
          <a:p>
            <a:pPr lvl="1"/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hu-HU" b="1" dirty="0" smtClean="0">
                <a:solidFill>
                  <a:srgbClr val="FFFF00"/>
                </a:solidFill>
                <a:latin typeface="Consolas" panose="020B0609020204030204" pitchFamily="49" charset="0"/>
              </a:rPr>
              <a:t>if </a:t>
            </a:r>
            <a:r>
              <a:rPr lang="hu-HU" b="1" dirty="0">
                <a:solidFill>
                  <a:srgbClr val="FFFF00"/>
                </a:solidFill>
                <a:latin typeface="Consolas" panose="020B0609020204030204" pitchFamily="49" charset="0"/>
              </a:rPr>
              <a:t>(nums[i] </a:t>
            </a:r>
            <a:r>
              <a:rPr lang="hu-HU" b="1" dirty="0" smtClean="0">
                <a:solidFill>
                  <a:srgbClr val="FFFF00"/>
                </a:solidFill>
                <a:latin typeface="Consolas" panose="020B0609020204030204" pitchFamily="49" charset="0"/>
              </a:rPr>
              <a:t>&gt; </a:t>
            </a:r>
            <a:r>
              <a:rPr lang="hu-HU" b="1" dirty="0">
                <a:solidFill>
                  <a:srgbClr val="FFFF00"/>
                </a:solidFill>
                <a:latin typeface="Consolas" panose="020B0609020204030204" pitchFamily="49" charset="0"/>
              </a:rPr>
              <a:t>nums[indexLast]) </a:t>
            </a:r>
          </a:p>
          <a:p>
            <a:pPr lvl="1"/>
            <a:r>
              <a:rPr lang="hu-HU" b="1" dirty="0" smtClean="0">
                <a:solidFill>
                  <a:srgbClr val="FFFF00"/>
                </a:solidFill>
                <a:latin typeface="Consolas" panose="020B0609020204030204" pitchFamily="49" charset="0"/>
              </a:rPr>
              <a:t>		swap(i</a:t>
            </a:r>
            <a:r>
              <a:rPr lang="hu-HU" b="1" dirty="0">
                <a:solidFill>
                  <a:srgbClr val="FFFF00"/>
                </a:solidFill>
                <a:latin typeface="Consolas" panose="020B0609020204030204" pitchFamily="49" charset="0"/>
              </a:rPr>
              <a:t>, indexFirst);</a:t>
            </a:r>
          </a:p>
          <a:p>
            <a:pPr lvl="1"/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	</a:t>
            </a:r>
            <a:r>
              <a:rPr lang="hu-HU" b="1" dirty="0" smtClean="0">
                <a:solidFill>
                  <a:srgbClr val="FFFF00"/>
                </a:solidFill>
                <a:latin typeface="Consolas" panose="020B0609020204030204" pitchFamily="49" charset="0"/>
              </a:rPr>
              <a:t>indexFirst++;</a:t>
            </a:r>
            <a:endParaRPr lang="hu-HU" b="1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pPr lvl="1"/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swap(indexFirst, indexLast);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 return 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indexFirst;</a:t>
            </a:r>
          </a:p>
          <a:p>
            <a:endParaRPr lang="hu-HU" b="1" dirty="0">
              <a:solidFill>
                <a:srgbClr val="FFFF00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5422006" y="1815921"/>
            <a:ext cx="3303432" cy="127501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268237" y="3181083"/>
            <a:ext cx="1188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indexFirst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579392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u="sng" dirty="0" smtClean="0"/>
              <a:t>Data structures</a:t>
            </a:r>
            <a:endParaRPr lang="hu-HU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We can use a data structure in order to find items </a:t>
            </a:r>
          </a:p>
          <a:p>
            <a:r>
              <a:rPr lang="hu-HU" dirty="0" smtClean="0"/>
              <a:t>Sublinear time can be reached: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O(logN)</a:t>
            </a:r>
            <a:r>
              <a:rPr lang="hu-HU" dirty="0" smtClean="0"/>
              <a:t> </a:t>
            </a:r>
          </a:p>
          <a:p>
            <a:r>
              <a:rPr lang="hu-HU" dirty="0" smtClean="0"/>
              <a:t>For example: construct a balanced binary search tree or a heap</a:t>
            </a:r>
          </a:p>
          <a:p>
            <a:r>
              <a:rPr lang="hu-HU" dirty="0" smtClean="0"/>
              <a:t>Problem: it has some memory complexity, we have to construct the data structure first !!!</a:t>
            </a:r>
          </a:p>
          <a:p>
            <a:r>
              <a:rPr lang="hu-HU" dirty="0" smtClean="0"/>
              <a:t>So in overall not the best solution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759188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1820" y="257577"/>
            <a:ext cx="21884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u="sng" dirty="0" smtClean="0"/>
              <a:t>Hoare algorithm</a:t>
            </a:r>
            <a:endParaRPr lang="hu-HU" sz="2000" b="1" u="sng" dirty="0"/>
          </a:p>
        </p:txBody>
      </p:sp>
      <p:sp>
        <p:nvSpPr>
          <p:cNvPr id="3" name="Rectangle 2"/>
          <p:cNvSpPr/>
          <p:nvPr/>
        </p:nvSpPr>
        <p:spPr>
          <a:xfrm>
            <a:off x="3438658" y="901522"/>
            <a:ext cx="759854" cy="7598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198512" y="901522"/>
            <a:ext cx="759854" cy="7598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7" name="Rectangle 6"/>
          <p:cNvSpPr/>
          <p:nvPr/>
        </p:nvSpPr>
        <p:spPr>
          <a:xfrm>
            <a:off x="4958366" y="901522"/>
            <a:ext cx="759854" cy="7598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718220" y="901522"/>
            <a:ext cx="759854" cy="7598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478074" y="901522"/>
            <a:ext cx="759854" cy="759854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0" name="Rectangle 9"/>
          <p:cNvSpPr/>
          <p:nvPr/>
        </p:nvSpPr>
        <p:spPr>
          <a:xfrm>
            <a:off x="7237928" y="901522"/>
            <a:ext cx="759854" cy="759854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2" name="Rectangle 1"/>
          <p:cNvSpPr/>
          <p:nvPr/>
        </p:nvSpPr>
        <p:spPr>
          <a:xfrm>
            <a:off x="683653" y="2195850"/>
            <a:ext cx="778957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p</a:t>
            </a:r>
            <a:r>
              <a:rPr lang="en-US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artition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indexFirst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en-US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indexLast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) 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pivot =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random(indexFirst, indexLast)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swap(indexLast, 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lvl="1"/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hu-HU" b="1" dirty="0">
                <a:solidFill>
                  <a:srgbClr val="FFFF00"/>
                </a:solidFill>
                <a:latin typeface="Consolas" panose="020B0609020204030204" pitchFamily="49" charset="0"/>
              </a:rPr>
              <a:t>for (int i = indexFirst; i &lt; indexLast; i</a:t>
            </a:r>
            <a:r>
              <a:rPr lang="hu-HU" b="1" dirty="0" smtClean="0">
                <a:solidFill>
                  <a:srgbClr val="FFFF00"/>
                </a:solidFill>
                <a:latin typeface="Consolas" panose="020B0609020204030204" pitchFamily="49" charset="0"/>
              </a:rPr>
              <a:t>++) // i = 4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hu-HU" b="1" dirty="0" smtClean="0">
                <a:solidFill>
                  <a:srgbClr val="FFFF00"/>
                </a:solidFill>
                <a:latin typeface="Consolas" panose="020B0609020204030204" pitchFamily="49" charset="0"/>
              </a:rPr>
              <a:t>if </a:t>
            </a:r>
            <a:r>
              <a:rPr lang="hu-HU" b="1" dirty="0">
                <a:solidFill>
                  <a:srgbClr val="FFFF00"/>
                </a:solidFill>
                <a:latin typeface="Consolas" panose="020B0609020204030204" pitchFamily="49" charset="0"/>
              </a:rPr>
              <a:t>(nums[i] </a:t>
            </a:r>
            <a:r>
              <a:rPr lang="hu-HU" b="1" dirty="0" smtClean="0">
                <a:solidFill>
                  <a:srgbClr val="FFFF00"/>
                </a:solidFill>
                <a:latin typeface="Consolas" panose="020B0609020204030204" pitchFamily="49" charset="0"/>
              </a:rPr>
              <a:t>&gt; </a:t>
            </a:r>
            <a:r>
              <a:rPr lang="hu-HU" b="1" dirty="0">
                <a:solidFill>
                  <a:srgbClr val="FFFF00"/>
                </a:solidFill>
                <a:latin typeface="Consolas" panose="020B0609020204030204" pitchFamily="49" charset="0"/>
              </a:rPr>
              <a:t>nums[indexLast]) </a:t>
            </a:r>
          </a:p>
          <a:p>
            <a:pPr lvl="1"/>
            <a:r>
              <a:rPr lang="hu-HU" b="1" dirty="0" smtClean="0">
                <a:solidFill>
                  <a:srgbClr val="FFFF00"/>
                </a:solidFill>
                <a:latin typeface="Consolas" panose="020B0609020204030204" pitchFamily="49" charset="0"/>
              </a:rPr>
              <a:t>	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swap(i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, indexFirst);</a:t>
            </a:r>
          </a:p>
          <a:p>
            <a:pPr lvl="1"/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	indexFirst++;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lvl="1"/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swap(indexFirst, indexLast);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 return 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indexFirst;</a:t>
            </a:r>
          </a:p>
          <a:p>
            <a:endParaRPr lang="hu-HU" b="1" dirty="0">
              <a:solidFill>
                <a:srgbClr val="FFFF00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5422006" y="1815921"/>
            <a:ext cx="3303432" cy="127501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268237" y="3181083"/>
            <a:ext cx="1188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indexFirst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024238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1820" y="257577"/>
            <a:ext cx="21884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u="sng" dirty="0" smtClean="0"/>
              <a:t>Hoare algorithm</a:t>
            </a:r>
            <a:endParaRPr lang="hu-HU" sz="2000" b="1" u="sng" dirty="0"/>
          </a:p>
        </p:txBody>
      </p:sp>
      <p:sp>
        <p:nvSpPr>
          <p:cNvPr id="3" name="Rectangle 2"/>
          <p:cNvSpPr/>
          <p:nvPr/>
        </p:nvSpPr>
        <p:spPr>
          <a:xfrm>
            <a:off x="3438658" y="901522"/>
            <a:ext cx="759854" cy="7598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198512" y="901522"/>
            <a:ext cx="759854" cy="7598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7" name="Rectangle 6"/>
          <p:cNvSpPr/>
          <p:nvPr/>
        </p:nvSpPr>
        <p:spPr>
          <a:xfrm>
            <a:off x="4958366" y="901522"/>
            <a:ext cx="759854" cy="759854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718220" y="901522"/>
            <a:ext cx="759854" cy="7598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478074" y="901522"/>
            <a:ext cx="759854" cy="759854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0" name="Rectangle 9"/>
          <p:cNvSpPr/>
          <p:nvPr/>
        </p:nvSpPr>
        <p:spPr>
          <a:xfrm>
            <a:off x="7237928" y="901522"/>
            <a:ext cx="759854" cy="759854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2" name="Rectangle 1"/>
          <p:cNvSpPr/>
          <p:nvPr/>
        </p:nvSpPr>
        <p:spPr>
          <a:xfrm>
            <a:off x="683653" y="2195850"/>
            <a:ext cx="778957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p</a:t>
            </a:r>
            <a:r>
              <a:rPr lang="en-US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artition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indexFirst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en-US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indexLast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) 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pivot =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random(indexFirst, indexLast)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swap(indexLast, 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lvl="1"/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hu-HU" b="1" dirty="0">
                <a:solidFill>
                  <a:srgbClr val="FFFF00"/>
                </a:solidFill>
                <a:latin typeface="Consolas" panose="020B0609020204030204" pitchFamily="49" charset="0"/>
              </a:rPr>
              <a:t>for (int i = indexFirst; i &lt; indexLast; i</a:t>
            </a:r>
            <a:r>
              <a:rPr lang="hu-HU" b="1" dirty="0" smtClean="0">
                <a:solidFill>
                  <a:srgbClr val="FFFF00"/>
                </a:solidFill>
                <a:latin typeface="Consolas" panose="020B0609020204030204" pitchFamily="49" charset="0"/>
              </a:rPr>
              <a:t>++) // i = 4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hu-HU" b="1" dirty="0" smtClean="0">
                <a:solidFill>
                  <a:srgbClr val="FFFF00"/>
                </a:solidFill>
                <a:latin typeface="Consolas" panose="020B0609020204030204" pitchFamily="49" charset="0"/>
              </a:rPr>
              <a:t>if </a:t>
            </a:r>
            <a:r>
              <a:rPr lang="hu-HU" b="1" dirty="0">
                <a:solidFill>
                  <a:srgbClr val="FFFF00"/>
                </a:solidFill>
                <a:latin typeface="Consolas" panose="020B0609020204030204" pitchFamily="49" charset="0"/>
              </a:rPr>
              <a:t>(nums[i] </a:t>
            </a:r>
            <a:r>
              <a:rPr lang="hu-HU" b="1" dirty="0" smtClean="0">
                <a:solidFill>
                  <a:srgbClr val="FFFF00"/>
                </a:solidFill>
                <a:latin typeface="Consolas" panose="020B0609020204030204" pitchFamily="49" charset="0"/>
              </a:rPr>
              <a:t>&gt; </a:t>
            </a:r>
            <a:r>
              <a:rPr lang="hu-HU" b="1" dirty="0">
                <a:solidFill>
                  <a:srgbClr val="FFFF00"/>
                </a:solidFill>
                <a:latin typeface="Consolas" panose="020B0609020204030204" pitchFamily="49" charset="0"/>
              </a:rPr>
              <a:t>nums[indexLast]) </a:t>
            </a:r>
          </a:p>
          <a:p>
            <a:pPr lvl="1"/>
            <a:r>
              <a:rPr lang="hu-HU" b="1" dirty="0" smtClean="0">
                <a:solidFill>
                  <a:srgbClr val="FFFF00"/>
                </a:solidFill>
                <a:latin typeface="Consolas" panose="020B0609020204030204" pitchFamily="49" charset="0"/>
              </a:rPr>
              <a:t>	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swap(i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, indexFirst);</a:t>
            </a:r>
          </a:p>
          <a:p>
            <a:pPr lvl="1"/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	indexFirst++;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lvl="1"/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swap(indexFirst, indexLast);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 return 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indexFirst;</a:t>
            </a:r>
          </a:p>
          <a:p>
            <a:endParaRPr lang="hu-HU" b="1" dirty="0">
              <a:solidFill>
                <a:srgbClr val="FFFF00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5422006" y="1815921"/>
            <a:ext cx="3303432" cy="127501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268237" y="3181083"/>
            <a:ext cx="1188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indexFirst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779943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1820" y="257577"/>
            <a:ext cx="21884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u="sng" dirty="0" smtClean="0"/>
              <a:t>Hoare algorithm</a:t>
            </a:r>
            <a:endParaRPr lang="hu-HU" sz="2000" b="1" u="sng" dirty="0"/>
          </a:p>
        </p:txBody>
      </p:sp>
      <p:sp>
        <p:nvSpPr>
          <p:cNvPr id="3" name="Rectangle 2"/>
          <p:cNvSpPr/>
          <p:nvPr/>
        </p:nvSpPr>
        <p:spPr>
          <a:xfrm>
            <a:off x="3438658" y="901522"/>
            <a:ext cx="759854" cy="7598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198512" y="901522"/>
            <a:ext cx="759854" cy="7598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7" name="Rectangle 6"/>
          <p:cNvSpPr/>
          <p:nvPr/>
        </p:nvSpPr>
        <p:spPr>
          <a:xfrm>
            <a:off x="4958366" y="901522"/>
            <a:ext cx="759854" cy="759854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8" name="Rectangle 7"/>
          <p:cNvSpPr/>
          <p:nvPr/>
        </p:nvSpPr>
        <p:spPr>
          <a:xfrm>
            <a:off x="5718220" y="901522"/>
            <a:ext cx="759854" cy="7598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478074" y="901522"/>
            <a:ext cx="759854" cy="759854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0" name="Rectangle 9"/>
          <p:cNvSpPr/>
          <p:nvPr/>
        </p:nvSpPr>
        <p:spPr>
          <a:xfrm>
            <a:off x="7237928" y="901522"/>
            <a:ext cx="759854" cy="759854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2" name="Rectangle 1"/>
          <p:cNvSpPr/>
          <p:nvPr/>
        </p:nvSpPr>
        <p:spPr>
          <a:xfrm>
            <a:off x="683653" y="2195850"/>
            <a:ext cx="778957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p</a:t>
            </a:r>
            <a:r>
              <a:rPr lang="en-US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artition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indexFirst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en-US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indexLast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) 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pivot =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random(indexFirst, indexLast)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swap(indexLast, 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lvl="1"/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hu-HU" b="1" dirty="0">
                <a:solidFill>
                  <a:srgbClr val="FFFF00"/>
                </a:solidFill>
                <a:latin typeface="Consolas" panose="020B0609020204030204" pitchFamily="49" charset="0"/>
              </a:rPr>
              <a:t>for (int i = indexFirst; i &lt; indexLast; i</a:t>
            </a:r>
            <a:r>
              <a:rPr lang="hu-HU" b="1" dirty="0" smtClean="0">
                <a:solidFill>
                  <a:srgbClr val="FFFF00"/>
                </a:solidFill>
                <a:latin typeface="Consolas" panose="020B0609020204030204" pitchFamily="49" charset="0"/>
              </a:rPr>
              <a:t>++) // i = 4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hu-HU" b="1" dirty="0" smtClean="0">
                <a:solidFill>
                  <a:srgbClr val="FFFF00"/>
                </a:solidFill>
                <a:latin typeface="Consolas" panose="020B0609020204030204" pitchFamily="49" charset="0"/>
              </a:rPr>
              <a:t>if </a:t>
            </a:r>
            <a:r>
              <a:rPr lang="hu-HU" b="1" dirty="0">
                <a:solidFill>
                  <a:srgbClr val="FFFF00"/>
                </a:solidFill>
                <a:latin typeface="Consolas" panose="020B0609020204030204" pitchFamily="49" charset="0"/>
              </a:rPr>
              <a:t>(nums[i] </a:t>
            </a:r>
            <a:r>
              <a:rPr lang="hu-HU" b="1" dirty="0" smtClean="0">
                <a:solidFill>
                  <a:srgbClr val="FFFF00"/>
                </a:solidFill>
                <a:latin typeface="Consolas" panose="020B0609020204030204" pitchFamily="49" charset="0"/>
              </a:rPr>
              <a:t>&gt; </a:t>
            </a:r>
            <a:r>
              <a:rPr lang="hu-HU" b="1" dirty="0">
                <a:solidFill>
                  <a:srgbClr val="FFFF00"/>
                </a:solidFill>
                <a:latin typeface="Consolas" panose="020B0609020204030204" pitchFamily="49" charset="0"/>
              </a:rPr>
              <a:t>nums[indexLast]) </a:t>
            </a:r>
          </a:p>
          <a:p>
            <a:pPr lvl="1"/>
            <a:r>
              <a:rPr lang="hu-HU" b="1" dirty="0" smtClean="0">
                <a:solidFill>
                  <a:srgbClr val="FFFF00"/>
                </a:solidFill>
                <a:latin typeface="Consolas" panose="020B0609020204030204" pitchFamily="49" charset="0"/>
              </a:rPr>
              <a:t>		swap(i</a:t>
            </a:r>
            <a:r>
              <a:rPr lang="hu-HU" b="1" dirty="0">
                <a:solidFill>
                  <a:srgbClr val="FFFF00"/>
                </a:solidFill>
                <a:latin typeface="Consolas" panose="020B0609020204030204" pitchFamily="49" charset="0"/>
              </a:rPr>
              <a:t>, indexFirst);</a:t>
            </a:r>
          </a:p>
          <a:p>
            <a:pPr lvl="1"/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	indexFirst++;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lvl="1"/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swap(indexFirst, indexLast);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 return 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indexFirst;</a:t>
            </a:r>
          </a:p>
          <a:p>
            <a:endParaRPr lang="hu-HU" b="1" dirty="0">
              <a:solidFill>
                <a:srgbClr val="FFFF00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5422006" y="1815921"/>
            <a:ext cx="3303432" cy="127501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268237" y="3181083"/>
            <a:ext cx="1188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indexFirst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94199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1820" y="257577"/>
            <a:ext cx="21884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u="sng" dirty="0" smtClean="0"/>
              <a:t>Hoare algorithm</a:t>
            </a:r>
            <a:endParaRPr lang="hu-HU" sz="2000" b="1" u="sng" dirty="0"/>
          </a:p>
        </p:txBody>
      </p:sp>
      <p:sp>
        <p:nvSpPr>
          <p:cNvPr id="3" name="Rectangle 2"/>
          <p:cNvSpPr/>
          <p:nvPr/>
        </p:nvSpPr>
        <p:spPr>
          <a:xfrm>
            <a:off x="3438658" y="901522"/>
            <a:ext cx="759854" cy="7598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198512" y="901522"/>
            <a:ext cx="759854" cy="7598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7" name="Rectangle 6"/>
          <p:cNvSpPr/>
          <p:nvPr/>
        </p:nvSpPr>
        <p:spPr>
          <a:xfrm>
            <a:off x="4958366" y="901522"/>
            <a:ext cx="759854" cy="7598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8" name="Rectangle 7"/>
          <p:cNvSpPr/>
          <p:nvPr/>
        </p:nvSpPr>
        <p:spPr>
          <a:xfrm>
            <a:off x="5718220" y="901522"/>
            <a:ext cx="759854" cy="7598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478074" y="901522"/>
            <a:ext cx="759854" cy="7598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0" name="Rectangle 9"/>
          <p:cNvSpPr/>
          <p:nvPr/>
        </p:nvSpPr>
        <p:spPr>
          <a:xfrm>
            <a:off x="7237928" y="901522"/>
            <a:ext cx="759854" cy="759854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2" name="Rectangle 1"/>
          <p:cNvSpPr/>
          <p:nvPr/>
        </p:nvSpPr>
        <p:spPr>
          <a:xfrm>
            <a:off x="683653" y="2195850"/>
            <a:ext cx="778957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p</a:t>
            </a:r>
            <a:r>
              <a:rPr lang="en-US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artition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indexFirst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en-US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indexLast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) 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pivot =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random(indexFirst, indexLast)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swap(indexLast, 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lvl="1"/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hu-HU" b="1" dirty="0">
                <a:solidFill>
                  <a:srgbClr val="FFFF00"/>
                </a:solidFill>
                <a:latin typeface="Consolas" panose="020B0609020204030204" pitchFamily="49" charset="0"/>
              </a:rPr>
              <a:t>for (int i = indexFirst; i &lt; indexLast; i</a:t>
            </a:r>
            <a:r>
              <a:rPr lang="hu-HU" b="1" dirty="0" smtClean="0">
                <a:solidFill>
                  <a:srgbClr val="FFFF00"/>
                </a:solidFill>
                <a:latin typeface="Consolas" panose="020B0609020204030204" pitchFamily="49" charset="0"/>
              </a:rPr>
              <a:t>++) // i = 4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hu-HU" b="1" dirty="0" smtClean="0">
                <a:solidFill>
                  <a:srgbClr val="FFFF00"/>
                </a:solidFill>
                <a:latin typeface="Consolas" panose="020B0609020204030204" pitchFamily="49" charset="0"/>
              </a:rPr>
              <a:t>if </a:t>
            </a:r>
            <a:r>
              <a:rPr lang="hu-HU" b="1" dirty="0">
                <a:solidFill>
                  <a:srgbClr val="FFFF00"/>
                </a:solidFill>
                <a:latin typeface="Consolas" panose="020B0609020204030204" pitchFamily="49" charset="0"/>
              </a:rPr>
              <a:t>(nums[i] </a:t>
            </a:r>
            <a:r>
              <a:rPr lang="hu-HU" b="1" dirty="0" smtClean="0">
                <a:solidFill>
                  <a:srgbClr val="FFFF00"/>
                </a:solidFill>
                <a:latin typeface="Consolas" panose="020B0609020204030204" pitchFamily="49" charset="0"/>
              </a:rPr>
              <a:t>&gt; </a:t>
            </a:r>
            <a:r>
              <a:rPr lang="hu-HU" b="1" dirty="0">
                <a:solidFill>
                  <a:srgbClr val="FFFF00"/>
                </a:solidFill>
                <a:latin typeface="Consolas" panose="020B0609020204030204" pitchFamily="49" charset="0"/>
              </a:rPr>
              <a:t>nums[indexLast]) </a:t>
            </a:r>
          </a:p>
          <a:p>
            <a:pPr lvl="1"/>
            <a:r>
              <a:rPr lang="hu-HU" b="1" dirty="0" smtClean="0">
                <a:solidFill>
                  <a:srgbClr val="FFFF00"/>
                </a:solidFill>
                <a:latin typeface="Consolas" panose="020B0609020204030204" pitchFamily="49" charset="0"/>
              </a:rPr>
              <a:t>		swap(i</a:t>
            </a:r>
            <a:r>
              <a:rPr lang="hu-HU" b="1" dirty="0">
                <a:solidFill>
                  <a:srgbClr val="FFFF00"/>
                </a:solidFill>
                <a:latin typeface="Consolas" panose="020B0609020204030204" pitchFamily="49" charset="0"/>
              </a:rPr>
              <a:t>, indexFirst);</a:t>
            </a:r>
          </a:p>
          <a:p>
            <a:pPr lvl="1"/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	indexFirst++;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lvl="1"/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swap(indexFirst, indexLast);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 return 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indexFirst;</a:t>
            </a:r>
          </a:p>
          <a:p>
            <a:endParaRPr lang="hu-HU" b="1" dirty="0">
              <a:solidFill>
                <a:srgbClr val="FFFF00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5422006" y="1815921"/>
            <a:ext cx="3303432" cy="127501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268237" y="3181083"/>
            <a:ext cx="1188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indexFirst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50303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1820" y="257577"/>
            <a:ext cx="21884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u="sng" dirty="0" smtClean="0"/>
              <a:t>Hoare algorithm</a:t>
            </a:r>
            <a:endParaRPr lang="hu-HU" sz="2000" b="1" u="sng" dirty="0"/>
          </a:p>
        </p:txBody>
      </p:sp>
      <p:sp>
        <p:nvSpPr>
          <p:cNvPr id="3" name="Rectangle 2"/>
          <p:cNvSpPr/>
          <p:nvPr/>
        </p:nvSpPr>
        <p:spPr>
          <a:xfrm>
            <a:off x="3438658" y="901522"/>
            <a:ext cx="759854" cy="7598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198512" y="901522"/>
            <a:ext cx="759854" cy="7598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7" name="Rectangle 6"/>
          <p:cNvSpPr/>
          <p:nvPr/>
        </p:nvSpPr>
        <p:spPr>
          <a:xfrm>
            <a:off x="4958366" y="901522"/>
            <a:ext cx="759854" cy="7598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8" name="Rectangle 7"/>
          <p:cNvSpPr/>
          <p:nvPr/>
        </p:nvSpPr>
        <p:spPr>
          <a:xfrm>
            <a:off x="5718220" y="901522"/>
            <a:ext cx="759854" cy="7598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478074" y="901522"/>
            <a:ext cx="759854" cy="7598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0" name="Rectangle 9"/>
          <p:cNvSpPr/>
          <p:nvPr/>
        </p:nvSpPr>
        <p:spPr>
          <a:xfrm>
            <a:off x="7237928" y="901522"/>
            <a:ext cx="759854" cy="759854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2" name="Rectangle 1"/>
          <p:cNvSpPr/>
          <p:nvPr/>
        </p:nvSpPr>
        <p:spPr>
          <a:xfrm>
            <a:off x="683653" y="2195850"/>
            <a:ext cx="778957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p</a:t>
            </a:r>
            <a:r>
              <a:rPr lang="en-US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artition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indexFirst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en-US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indexLast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) 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pivot =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random(indexFirst, indexLast)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swap(indexLast, 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lvl="1"/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hu-HU" b="1" dirty="0">
                <a:solidFill>
                  <a:srgbClr val="FFFF00"/>
                </a:solidFill>
                <a:latin typeface="Consolas" panose="020B0609020204030204" pitchFamily="49" charset="0"/>
              </a:rPr>
              <a:t>for (int i = indexFirst; i &lt; indexLast; i++)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</a:p>
          <a:p>
            <a:pPr lvl="1"/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hu-HU" b="1" dirty="0" smtClean="0">
                <a:solidFill>
                  <a:srgbClr val="FFFF00"/>
                </a:solidFill>
                <a:latin typeface="Consolas" panose="020B0609020204030204" pitchFamily="49" charset="0"/>
              </a:rPr>
              <a:t>if </a:t>
            </a:r>
            <a:r>
              <a:rPr lang="hu-HU" b="1" dirty="0">
                <a:solidFill>
                  <a:srgbClr val="FFFF00"/>
                </a:solidFill>
                <a:latin typeface="Consolas" panose="020B0609020204030204" pitchFamily="49" charset="0"/>
              </a:rPr>
              <a:t>(nums[i] </a:t>
            </a:r>
            <a:r>
              <a:rPr lang="hu-HU" b="1" dirty="0" smtClean="0">
                <a:solidFill>
                  <a:srgbClr val="FFFF00"/>
                </a:solidFill>
                <a:latin typeface="Consolas" panose="020B0609020204030204" pitchFamily="49" charset="0"/>
              </a:rPr>
              <a:t>&gt; </a:t>
            </a:r>
            <a:r>
              <a:rPr lang="hu-HU" b="1" dirty="0">
                <a:solidFill>
                  <a:srgbClr val="FFFF00"/>
                </a:solidFill>
                <a:latin typeface="Consolas" panose="020B0609020204030204" pitchFamily="49" charset="0"/>
              </a:rPr>
              <a:t>nums[indexLast]) </a:t>
            </a:r>
          </a:p>
          <a:p>
            <a:pPr lvl="1"/>
            <a:r>
              <a:rPr lang="hu-HU" b="1" dirty="0" smtClean="0">
                <a:solidFill>
                  <a:srgbClr val="FFFF00"/>
                </a:solidFill>
                <a:latin typeface="Consolas" panose="020B0609020204030204" pitchFamily="49" charset="0"/>
              </a:rPr>
              <a:t>		swap(i</a:t>
            </a:r>
            <a:r>
              <a:rPr lang="hu-HU" b="1" dirty="0">
                <a:solidFill>
                  <a:srgbClr val="FFFF00"/>
                </a:solidFill>
                <a:latin typeface="Consolas" panose="020B0609020204030204" pitchFamily="49" charset="0"/>
              </a:rPr>
              <a:t>, indexFirst);</a:t>
            </a:r>
          </a:p>
          <a:p>
            <a:pPr lvl="1"/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	</a:t>
            </a:r>
            <a:r>
              <a:rPr lang="hu-HU" b="1" dirty="0" smtClean="0">
                <a:solidFill>
                  <a:srgbClr val="FFFF00"/>
                </a:solidFill>
                <a:latin typeface="Consolas" panose="020B0609020204030204" pitchFamily="49" charset="0"/>
              </a:rPr>
              <a:t>indexFirst++;</a:t>
            </a:r>
            <a:endParaRPr lang="hu-HU" b="1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pPr lvl="1"/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swap(indexFirst, indexLast);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 return 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indexFirst;</a:t>
            </a:r>
          </a:p>
          <a:p>
            <a:endParaRPr lang="hu-HU" b="1" dirty="0">
              <a:solidFill>
                <a:srgbClr val="FFFF00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6168980" y="1854558"/>
            <a:ext cx="2556458" cy="123637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268237" y="3181083"/>
            <a:ext cx="1188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indexFirst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954072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1820" y="257577"/>
            <a:ext cx="21884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u="sng" dirty="0" smtClean="0"/>
              <a:t>Hoare algorithm</a:t>
            </a:r>
            <a:endParaRPr lang="hu-HU" sz="2000" b="1" u="sng" dirty="0"/>
          </a:p>
        </p:txBody>
      </p:sp>
      <p:sp>
        <p:nvSpPr>
          <p:cNvPr id="3" name="Rectangle 2"/>
          <p:cNvSpPr/>
          <p:nvPr/>
        </p:nvSpPr>
        <p:spPr>
          <a:xfrm>
            <a:off x="3438658" y="901522"/>
            <a:ext cx="759854" cy="7598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198512" y="901522"/>
            <a:ext cx="759854" cy="7598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7" name="Rectangle 6"/>
          <p:cNvSpPr/>
          <p:nvPr/>
        </p:nvSpPr>
        <p:spPr>
          <a:xfrm>
            <a:off x="4958366" y="901522"/>
            <a:ext cx="759854" cy="7598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8" name="Rectangle 7"/>
          <p:cNvSpPr/>
          <p:nvPr/>
        </p:nvSpPr>
        <p:spPr>
          <a:xfrm>
            <a:off x="5718220" y="901522"/>
            <a:ext cx="759854" cy="7598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478074" y="901522"/>
            <a:ext cx="759854" cy="7598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0" name="Rectangle 9"/>
          <p:cNvSpPr/>
          <p:nvPr/>
        </p:nvSpPr>
        <p:spPr>
          <a:xfrm>
            <a:off x="7237928" y="901522"/>
            <a:ext cx="759854" cy="759854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2" name="Rectangle 1"/>
          <p:cNvSpPr/>
          <p:nvPr/>
        </p:nvSpPr>
        <p:spPr>
          <a:xfrm>
            <a:off x="683653" y="2195850"/>
            <a:ext cx="778957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p</a:t>
            </a:r>
            <a:r>
              <a:rPr lang="en-US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artition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indexFirst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en-US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indexLast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) 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pivot =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random(indexFirst, indexLast)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swap(indexLast, 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lvl="1"/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for (int i = indexFirst; i &lt; indexLast; i++) </a:t>
            </a:r>
          </a:p>
          <a:p>
            <a:pPr lvl="1"/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if 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(nums[i]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&gt; 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nums[indexLast]) </a:t>
            </a:r>
          </a:p>
          <a:p>
            <a:pPr lvl="1"/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	swap(i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, indexFirst);</a:t>
            </a:r>
          </a:p>
          <a:p>
            <a:pPr lvl="1"/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	indexFirst++;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lvl="1"/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hu-HU" b="1" dirty="0">
                <a:solidFill>
                  <a:srgbClr val="FFFF00"/>
                </a:solidFill>
                <a:latin typeface="Consolas" panose="020B0609020204030204" pitchFamily="49" charset="0"/>
              </a:rPr>
              <a:t>swap(indexFirst, indexLast);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 return 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indexFirst;</a:t>
            </a:r>
          </a:p>
          <a:p>
            <a:endParaRPr lang="hu-HU" b="1" dirty="0">
              <a:solidFill>
                <a:srgbClr val="FFFF00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6168980" y="1854558"/>
            <a:ext cx="2556458" cy="123637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268237" y="3181083"/>
            <a:ext cx="1188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indexFirst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710363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1820" y="257577"/>
            <a:ext cx="21884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u="sng" dirty="0" smtClean="0"/>
              <a:t>Hoare algorithm</a:t>
            </a:r>
            <a:endParaRPr lang="hu-HU" sz="2000" b="1" u="sng" dirty="0"/>
          </a:p>
        </p:txBody>
      </p:sp>
      <p:sp>
        <p:nvSpPr>
          <p:cNvPr id="3" name="Rectangle 2"/>
          <p:cNvSpPr/>
          <p:nvPr/>
        </p:nvSpPr>
        <p:spPr>
          <a:xfrm>
            <a:off x="3438658" y="901522"/>
            <a:ext cx="759854" cy="7598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198512" y="901522"/>
            <a:ext cx="759854" cy="7598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7" name="Rectangle 6"/>
          <p:cNvSpPr/>
          <p:nvPr/>
        </p:nvSpPr>
        <p:spPr>
          <a:xfrm>
            <a:off x="4958366" y="901522"/>
            <a:ext cx="759854" cy="7598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8" name="Rectangle 7"/>
          <p:cNvSpPr/>
          <p:nvPr/>
        </p:nvSpPr>
        <p:spPr>
          <a:xfrm>
            <a:off x="5718220" y="901522"/>
            <a:ext cx="759854" cy="759854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478074" y="901522"/>
            <a:ext cx="759854" cy="7598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0" name="Rectangle 9"/>
          <p:cNvSpPr/>
          <p:nvPr/>
        </p:nvSpPr>
        <p:spPr>
          <a:xfrm>
            <a:off x="7237928" y="901522"/>
            <a:ext cx="759854" cy="759854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2" name="Rectangle 1"/>
          <p:cNvSpPr/>
          <p:nvPr/>
        </p:nvSpPr>
        <p:spPr>
          <a:xfrm>
            <a:off x="683653" y="2195850"/>
            <a:ext cx="778957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p</a:t>
            </a:r>
            <a:r>
              <a:rPr lang="en-US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artition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indexFirst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en-US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indexLast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) 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pivot =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random(indexFirst, indexLast)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swap(indexLast, 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lvl="1"/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for (int i = indexFirst; i &lt; indexLast; i++) </a:t>
            </a:r>
          </a:p>
          <a:p>
            <a:pPr lvl="1"/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if 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(nums[i]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&gt; 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nums[indexLast]) </a:t>
            </a:r>
          </a:p>
          <a:p>
            <a:pPr lvl="1"/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	swap(i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, indexFirst);</a:t>
            </a:r>
          </a:p>
          <a:p>
            <a:pPr lvl="1"/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	indexFirst++;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lvl="1"/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hu-HU" b="1" dirty="0">
                <a:solidFill>
                  <a:srgbClr val="FFFF00"/>
                </a:solidFill>
                <a:latin typeface="Consolas" panose="020B0609020204030204" pitchFamily="49" charset="0"/>
              </a:rPr>
              <a:t>swap(indexFirst, indexLast);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 return 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indexFirst;</a:t>
            </a:r>
          </a:p>
          <a:p>
            <a:endParaRPr lang="hu-HU" b="1" dirty="0">
              <a:solidFill>
                <a:srgbClr val="FFFF00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6168980" y="1854558"/>
            <a:ext cx="2556458" cy="123637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268237" y="3181083"/>
            <a:ext cx="1188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indexFirst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855508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1820" y="257577"/>
            <a:ext cx="21884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u="sng" dirty="0" smtClean="0"/>
              <a:t>Hoare algorithm</a:t>
            </a:r>
            <a:endParaRPr lang="hu-HU" sz="2000" b="1" u="sng" dirty="0"/>
          </a:p>
        </p:txBody>
      </p:sp>
      <p:sp>
        <p:nvSpPr>
          <p:cNvPr id="3" name="Rectangle 2"/>
          <p:cNvSpPr/>
          <p:nvPr/>
        </p:nvSpPr>
        <p:spPr>
          <a:xfrm>
            <a:off x="3438658" y="901522"/>
            <a:ext cx="759854" cy="7598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198512" y="901522"/>
            <a:ext cx="759854" cy="7598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7" name="Rectangle 6"/>
          <p:cNvSpPr/>
          <p:nvPr/>
        </p:nvSpPr>
        <p:spPr>
          <a:xfrm>
            <a:off x="4958366" y="901522"/>
            <a:ext cx="759854" cy="7598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8" name="Rectangle 7"/>
          <p:cNvSpPr/>
          <p:nvPr/>
        </p:nvSpPr>
        <p:spPr>
          <a:xfrm>
            <a:off x="5718220" y="901522"/>
            <a:ext cx="759854" cy="759854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5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478074" y="901522"/>
            <a:ext cx="759854" cy="7598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0" name="Rectangle 9"/>
          <p:cNvSpPr/>
          <p:nvPr/>
        </p:nvSpPr>
        <p:spPr>
          <a:xfrm>
            <a:off x="7237928" y="901522"/>
            <a:ext cx="759854" cy="759854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83653" y="2195850"/>
            <a:ext cx="778957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p</a:t>
            </a:r>
            <a:r>
              <a:rPr lang="en-US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artition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indexFirst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en-US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indexLast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) 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pivot =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random(indexFirst, indexLast)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swap(indexLast, 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lvl="1"/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for (int i = indexFirst; i &lt; indexLast; i++) </a:t>
            </a:r>
          </a:p>
          <a:p>
            <a:pPr lvl="1"/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if 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(nums[i]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&gt; 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nums[indexLast]) </a:t>
            </a:r>
          </a:p>
          <a:p>
            <a:pPr lvl="1"/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	swap(i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, indexFirst);</a:t>
            </a:r>
          </a:p>
          <a:p>
            <a:pPr lvl="1"/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	indexFirst++;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lvl="1"/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hu-HU" b="1" dirty="0">
                <a:solidFill>
                  <a:srgbClr val="FFFF00"/>
                </a:solidFill>
                <a:latin typeface="Consolas" panose="020B0609020204030204" pitchFamily="49" charset="0"/>
              </a:rPr>
              <a:t>swap(indexFirst, indexLast);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 return 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indexFirst;</a:t>
            </a:r>
          </a:p>
          <a:p>
            <a:endParaRPr lang="hu-HU" b="1" dirty="0">
              <a:solidFill>
                <a:srgbClr val="FFFF00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6168980" y="1854558"/>
            <a:ext cx="2556458" cy="123637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268237" y="3181083"/>
            <a:ext cx="1188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indexFirst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909004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1820" y="257577"/>
            <a:ext cx="21884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u="sng" dirty="0" smtClean="0"/>
              <a:t>Hoare algorithm</a:t>
            </a:r>
            <a:endParaRPr lang="hu-HU" sz="2000" b="1" u="sng" dirty="0"/>
          </a:p>
        </p:txBody>
      </p:sp>
      <p:sp>
        <p:nvSpPr>
          <p:cNvPr id="3" name="Rectangle 2"/>
          <p:cNvSpPr/>
          <p:nvPr/>
        </p:nvSpPr>
        <p:spPr>
          <a:xfrm>
            <a:off x="3438658" y="901522"/>
            <a:ext cx="759854" cy="7598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198512" y="901522"/>
            <a:ext cx="759854" cy="7598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7" name="Rectangle 6"/>
          <p:cNvSpPr/>
          <p:nvPr/>
        </p:nvSpPr>
        <p:spPr>
          <a:xfrm>
            <a:off x="4958366" y="901522"/>
            <a:ext cx="759854" cy="7598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8" name="Rectangle 7"/>
          <p:cNvSpPr/>
          <p:nvPr/>
        </p:nvSpPr>
        <p:spPr>
          <a:xfrm>
            <a:off x="5718220" y="901522"/>
            <a:ext cx="759854" cy="759854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5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478074" y="901522"/>
            <a:ext cx="759854" cy="7598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0" name="Rectangle 9"/>
          <p:cNvSpPr/>
          <p:nvPr/>
        </p:nvSpPr>
        <p:spPr>
          <a:xfrm>
            <a:off x="7237928" y="901522"/>
            <a:ext cx="759854" cy="7598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83653" y="2195850"/>
            <a:ext cx="778957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p</a:t>
            </a:r>
            <a:r>
              <a:rPr lang="en-US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artition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indexFirst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en-US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indexLast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) 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pivot =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random(indexFirst, indexLast)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swap(indexLast, 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lvl="1"/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for (int i = indexFirst; i &lt; indexLast; i++) </a:t>
            </a:r>
          </a:p>
          <a:p>
            <a:pPr lvl="1"/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if 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(nums[i]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&gt; 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nums[indexLast]) </a:t>
            </a:r>
          </a:p>
          <a:p>
            <a:pPr lvl="1"/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	swap(i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, indexFirst);</a:t>
            </a:r>
          </a:p>
          <a:p>
            <a:pPr lvl="1"/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	indexFirst++;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lvl="1"/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hu-HU" b="1" dirty="0">
                <a:solidFill>
                  <a:srgbClr val="FFFF00"/>
                </a:solidFill>
                <a:latin typeface="Consolas" panose="020B0609020204030204" pitchFamily="49" charset="0"/>
              </a:rPr>
              <a:t>swap(indexFirst, indexLast);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 return 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indexFirst;</a:t>
            </a:r>
          </a:p>
          <a:p>
            <a:endParaRPr lang="hu-HU" b="1" dirty="0">
              <a:solidFill>
                <a:srgbClr val="FFFF00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6168980" y="1854558"/>
            <a:ext cx="2556458" cy="123637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268237" y="3181083"/>
            <a:ext cx="1188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indexFirst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680827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1820" y="257577"/>
            <a:ext cx="21884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u="sng" dirty="0" smtClean="0"/>
              <a:t>Hoare algorithm</a:t>
            </a:r>
            <a:endParaRPr lang="hu-HU" sz="2000" b="1" u="sng" dirty="0"/>
          </a:p>
        </p:txBody>
      </p:sp>
      <p:sp>
        <p:nvSpPr>
          <p:cNvPr id="3" name="Rectangle 2"/>
          <p:cNvSpPr/>
          <p:nvPr/>
        </p:nvSpPr>
        <p:spPr>
          <a:xfrm>
            <a:off x="3438658" y="901522"/>
            <a:ext cx="759854" cy="7598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198512" y="901522"/>
            <a:ext cx="759854" cy="7598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7" name="Rectangle 6"/>
          <p:cNvSpPr/>
          <p:nvPr/>
        </p:nvSpPr>
        <p:spPr>
          <a:xfrm>
            <a:off x="4958366" y="901522"/>
            <a:ext cx="759854" cy="7598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8" name="Rectangle 7"/>
          <p:cNvSpPr/>
          <p:nvPr/>
        </p:nvSpPr>
        <p:spPr>
          <a:xfrm>
            <a:off x="5718220" y="901522"/>
            <a:ext cx="759854" cy="759854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5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478074" y="901522"/>
            <a:ext cx="759854" cy="7598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0" name="Rectangle 9"/>
          <p:cNvSpPr/>
          <p:nvPr/>
        </p:nvSpPr>
        <p:spPr>
          <a:xfrm>
            <a:off x="7237928" y="901522"/>
            <a:ext cx="759854" cy="7598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83653" y="2195850"/>
            <a:ext cx="778957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p</a:t>
            </a:r>
            <a:r>
              <a:rPr lang="en-US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artition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indexFirst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en-US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indexLast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) 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pivot =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random(indexFirst, indexLast)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swap(indexLast, 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lvl="1"/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for (int i = indexFirst; i &lt; indexLast; i++) </a:t>
            </a:r>
          </a:p>
          <a:p>
            <a:pPr lvl="1"/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if 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(nums[i]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&gt; 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nums[indexLast]) </a:t>
            </a:r>
          </a:p>
          <a:p>
            <a:pPr lvl="1"/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	swap(i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, indexFirst);</a:t>
            </a:r>
          </a:p>
          <a:p>
            <a:pPr lvl="1"/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	indexFirst++;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lvl="1"/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swap(indexFirst, indexLast);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 </a:t>
            </a:r>
            <a:r>
              <a:rPr lang="hu-HU" b="1" dirty="0" smtClean="0">
                <a:solidFill>
                  <a:srgbClr val="FFFF00"/>
                </a:solidFill>
                <a:latin typeface="Consolas" panose="020B0609020204030204" pitchFamily="49" charset="0"/>
              </a:rPr>
              <a:t>return </a:t>
            </a:r>
            <a:r>
              <a:rPr lang="hu-HU" b="1" dirty="0">
                <a:solidFill>
                  <a:srgbClr val="FFFF00"/>
                </a:solidFill>
                <a:latin typeface="Consolas" panose="020B0609020204030204" pitchFamily="49" charset="0"/>
              </a:rPr>
              <a:t>indexFirst;</a:t>
            </a:r>
          </a:p>
          <a:p>
            <a:endParaRPr lang="hu-HU" b="1" dirty="0">
              <a:solidFill>
                <a:srgbClr val="FFFF00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6168980" y="1854558"/>
            <a:ext cx="2556458" cy="123637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268237" y="3181083"/>
            <a:ext cx="1188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indexFirst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717394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u="sng" dirty="0" smtClean="0"/>
              <a:t>Online selection</a:t>
            </a:r>
            <a:endParaRPr lang="hu-HU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Online algorithm: we want to find a given item ( maximum, minimum or median ) of a stream</a:t>
            </a:r>
          </a:p>
          <a:p>
            <a:r>
              <a:rPr lang="hu-HU" dirty="0" smtClean="0"/>
              <a:t>We keep downloading data and we want to find items at runtime</a:t>
            </a:r>
          </a:p>
          <a:p>
            <a:r>
              <a:rPr lang="hu-HU" dirty="0" smtClean="0"/>
              <a:t>Problem: we do not know all the values in advance !!!</a:t>
            </a:r>
          </a:p>
          <a:p>
            <a:r>
              <a:rPr lang="hu-HU" dirty="0" smtClean="0"/>
              <a:t>We will not be able to construct an algorithm that finds the best solution: we can have a good guess ... a value that probably the one we are looking for</a:t>
            </a:r>
          </a:p>
          <a:p>
            <a:r>
              <a:rPr lang="hu-HU" dirty="0" smtClean="0"/>
              <a:t>„secretary problem”</a:t>
            </a:r>
          </a:p>
        </p:txBody>
      </p:sp>
    </p:spTree>
    <p:extLst>
      <p:ext uri="{BB962C8B-B14F-4D97-AF65-F5344CB8AC3E}">
        <p14:creationId xmlns:p14="http://schemas.microsoft.com/office/powerpoint/2010/main" val="3761312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1820" y="257577"/>
            <a:ext cx="21884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u="sng" dirty="0" smtClean="0"/>
              <a:t>Hoare algorithm</a:t>
            </a:r>
            <a:endParaRPr lang="hu-HU" sz="2000" b="1" u="sng" dirty="0"/>
          </a:p>
        </p:txBody>
      </p:sp>
      <p:sp>
        <p:nvSpPr>
          <p:cNvPr id="5" name="Rectangle 4"/>
          <p:cNvSpPr/>
          <p:nvPr/>
        </p:nvSpPr>
        <p:spPr>
          <a:xfrm>
            <a:off x="572035" y="2329316"/>
            <a:ext cx="1072273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select(</a:t>
            </a:r>
            <a:r>
              <a:rPr lang="en-US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indexFirst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indexLast,k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’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) </a:t>
            </a:r>
            <a:endParaRPr lang="en-US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endParaRPr lang="hu-HU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pivot 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=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partition(indexFirst,indexLast); </a:t>
            </a:r>
            <a:r>
              <a:rPr lang="hu-HU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// the pivot index is 3</a:t>
            </a:r>
          </a:p>
          <a:p>
            <a:endParaRPr lang="hu-HU" dirty="0" smtClean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if 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(pivot &gt;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k’) 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	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return 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select(</a:t>
            </a:r>
            <a:r>
              <a:rPr lang="en-US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indexFirst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, pivot - 1, 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k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’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);</a:t>
            </a:r>
            <a:endParaRPr lang="en-US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r>
              <a:rPr lang="hu-HU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else 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if (pivot &lt;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k’) 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	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return 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select(pivot + 1, </a:t>
            </a:r>
            <a:r>
              <a:rPr lang="en-US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indexLast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k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’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);</a:t>
            </a:r>
            <a:endParaRPr lang="en-US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endParaRPr lang="hu-HU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endParaRPr lang="hu-HU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return nums[k’];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endParaRPr lang="hu-HU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438658" y="901522"/>
            <a:ext cx="759854" cy="7598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198512" y="901522"/>
            <a:ext cx="759854" cy="7598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958366" y="901522"/>
            <a:ext cx="759854" cy="7598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718220" y="901522"/>
            <a:ext cx="759854" cy="759854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5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478074" y="901522"/>
            <a:ext cx="759854" cy="7598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237928" y="901522"/>
            <a:ext cx="759854" cy="7598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-2</a:t>
            </a:r>
            <a:endParaRPr lang="hu-H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9059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1820" y="257577"/>
            <a:ext cx="21884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u="sng" dirty="0" smtClean="0"/>
              <a:t>Hoare algorithm</a:t>
            </a:r>
            <a:endParaRPr lang="hu-HU" sz="2000" b="1" u="sng" dirty="0"/>
          </a:p>
        </p:txBody>
      </p:sp>
      <p:sp>
        <p:nvSpPr>
          <p:cNvPr id="5" name="Rectangle 4"/>
          <p:cNvSpPr/>
          <p:nvPr/>
        </p:nvSpPr>
        <p:spPr>
          <a:xfrm>
            <a:off x="572035" y="2329316"/>
            <a:ext cx="1072273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select(</a:t>
            </a:r>
            <a:r>
              <a:rPr lang="en-US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indexFirst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indexLast,k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’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) </a:t>
            </a:r>
            <a:endParaRPr lang="en-US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endParaRPr lang="hu-HU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pivot 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=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partition(indexFirst,indexLast); </a:t>
            </a:r>
            <a:r>
              <a:rPr lang="hu-HU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// the pivot index is 3</a:t>
            </a:r>
            <a:endParaRPr lang="hu-HU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endParaRPr lang="hu-HU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hu-HU" b="1" dirty="0" smtClean="0">
                <a:solidFill>
                  <a:srgbClr val="FFFF00"/>
                </a:solidFill>
                <a:latin typeface="Consolas" panose="020B0609020204030204" pitchFamily="49" charset="0"/>
              </a:rPr>
              <a:t>if </a:t>
            </a:r>
            <a:r>
              <a:rPr lang="hu-HU" b="1" dirty="0">
                <a:solidFill>
                  <a:srgbClr val="FFFF00"/>
                </a:solidFill>
                <a:latin typeface="Consolas" panose="020B0609020204030204" pitchFamily="49" charset="0"/>
              </a:rPr>
              <a:t>(pivot &gt; </a:t>
            </a:r>
            <a:r>
              <a:rPr lang="hu-HU" b="1" dirty="0" smtClean="0">
                <a:solidFill>
                  <a:srgbClr val="FFFF00"/>
                </a:solidFill>
                <a:latin typeface="Consolas" panose="020B0609020204030204" pitchFamily="49" charset="0"/>
              </a:rPr>
              <a:t>k’) </a:t>
            </a:r>
            <a:endParaRPr lang="hu-HU" b="1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r>
              <a:rPr lang="hu-HU" b="1" dirty="0" smtClean="0">
                <a:solidFill>
                  <a:srgbClr val="FFFF00"/>
                </a:solidFill>
                <a:latin typeface="Consolas" panose="020B0609020204030204" pitchFamily="49" charset="0"/>
              </a:rPr>
              <a:t>		</a:t>
            </a:r>
            <a:r>
              <a:rPr lang="en-US" b="1" dirty="0" smtClean="0">
                <a:solidFill>
                  <a:srgbClr val="FFFF00"/>
                </a:solidFill>
                <a:latin typeface="Consolas" panose="020B0609020204030204" pitchFamily="49" charset="0"/>
              </a:rPr>
              <a:t>return </a:t>
            </a:r>
            <a:r>
              <a:rPr lang="en-US" b="1" dirty="0">
                <a:solidFill>
                  <a:srgbClr val="FFFF00"/>
                </a:solidFill>
                <a:latin typeface="Consolas" panose="020B0609020204030204" pitchFamily="49" charset="0"/>
              </a:rPr>
              <a:t>select(</a:t>
            </a:r>
            <a:r>
              <a:rPr lang="en-US" b="1" dirty="0" err="1">
                <a:solidFill>
                  <a:srgbClr val="FFFF00"/>
                </a:solidFill>
                <a:latin typeface="Consolas" panose="020B0609020204030204" pitchFamily="49" charset="0"/>
              </a:rPr>
              <a:t>indexFirst</a:t>
            </a:r>
            <a:r>
              <a:rPr lang="en-US" b="1" dirty="0">
                <a:solidFill>
                  <a:srgbClr val="FFFF00"/>
                </a:solidFill>
                <a:latin typeface="Consolas" panose="020B0609020204030204" pitchFamily="49" charset="0"/>
              </a:rPr>
              <a:t>, pivot - 1, </a:t>
            </a:r>
            <a:r>
              <a:rPr lang="en-US" b="1" dirty="0" smtClean="0">
                <a:solidFill>
                  <a:srgbClr val="FFFF00"/>
                </a:solidFill>
                <a:latin typeface="Consolas" panose="020B0609020204030204" pitchFamily="49" charset="0"/>
              </a:rPr>
              <a:t>k</a:t>
            </a:r>
            <a:r>
              <a:rPr lang="hu-HU" b="1" dirty="0" smtClean="0">
                <a:solidFill>
                  <a:srgbClr val="FFFF00"/>
                </a:solidFill>
                <a:latin typeface="Consolas" panose="020B0609020204030204" pitchFamily="49" charset="0"/>
              </a:rPr>
              <a:t>’</a:t>
            </a:r>
            <a:r>
              <a:rPr lang="en-US" b="1" dirty="0" smtClean="0">
                <a:solidFill>
                  <a:srgbClr val="FFFF00"/>
                </a:solidFill>
                <a:latin typeface="Consolas" panose="020B0609020204030204" pitchFamily="49" charset="0"/>
              </a:rPr>
              <a:t>);</a:t>
            </a:r>
            <a:endParaRPr lang="en-US" b="1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r>
              <a:rPr lang="hu-HU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else 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if (pivot &lt;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k’) 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	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return 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select(pivot + 1, </a:t>
            </a:r>
            <a:r>
              <a:rPr lang="en-US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indexLast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k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’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);</a:t>
            </a:r>
            <a:endParaRPr lang="en-US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endParaRPr lang="hu-HU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endParaRPr lang="hu-HU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return nums[k’];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endParaRPr lang="hu-HU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438658" y="901522"/>
            <a:ext cx="759854" cy="7598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198512" y="901522"/>
            <a:ext cx="759854" cy="7598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958366" y="901522"/>
            <a:ext cx="759854" cy="7598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718220" y="901522"/>
            <a:ext cx="759854" cy="759854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5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478074" y="901522"/>
            <a:ext cx="759854" cy="7598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237928" y="901522"/>
            <a:ext cx="759854" cy="7598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-2</a:t>
            </a:r>
            <a:endParaRPr lang="hu-H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5856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1820" y="257577"/>
            <a:ext cx="21884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u="sng" dirty="0" smtClean="0"/>
              <a:t>Hoare algorithm</a:t>
            </a:r>
            <a:endParaRPr lang="hu-HU" sz="2000" b="1" u="sng" dirty="0"/>
          </a:p>
        </p:txBody>
      </p:sp>
      <p:sp>
        <p:nvSpPr>
          <p:cNvPr id="5" name="Rectangle 4"/>
          <p:cNvSpPr/>
          <p:nvPr/>
        </p:nvSpPr>
        <p:spPr>
          <a:xfrm>
            <a:off x="572035" y="2329316"/>
            <a:ext cx="1072273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select(</a:t>
            </a:r>
            <a:r>
              <a:rPr lang="en-US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indexFirst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indexLast,k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’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) </a:t>
            </a:r>
            <a:endParaRPr lang="en-US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endParaRPr lang="hu-HU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pivot 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=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partition(indexFirst,indexLast); </a:t>
            </a:r>
            <a:r>
              <a:rPr lang="hu-HU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// the pivot index is 3</a:t>
            </a:r>
            <a:endParaRPr lang="hu-HU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endParaRPr lang="hu-HU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hu-HU" b="1" dirty="0" smtClean="0">
                <a:solidFill>
                  <a:srgbClr val="FFFF00"/>
                </a:solidFill>
                <a:latin typeface="Consolas" panose="020B0609020204030204" pitchFamily="49" charset="0"/>
              </a:rPr>
              <a:t>if </a:t>
            </a:r>
            <a:r>
              <a:rPr lang="hu-HU" b="1" dirty="0">
                <a:solidFill>
                  <a:srgbClr val="FFFF00"/>
                </a:solidFill>
                <a:latin typeface="Consolas" panose="020B0609020204030204" pitchFamily="49" charset="0"/>
              </a:rPr>
              <a:t>(pivot &gt; </a:t>
            </a:r>
            <a:r>
              <a:rPr lang="hu-HU" b="1" dirty="0" smtClean="0">
                <a:solidFill>
                  <a:srgbClr val="FFFF00"/>
                </a:solidFill>
                <a:latin typeface="Consolas" panose="020B0609020204030204" pitchFamily="49" charset="0"/>
              </a:rPr>
              <a:t>k’) </a:t>
            </a:r>
            <a:endParaRPr lang="hu-HU" b="1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r>
              <a:rPr lang="hu-HU" b="1" dirty="0" smtClean="0">
                <a:solidFill>
                  <a:srgbClr val="FFFF00"/>
                </a:solidFill>
                <a:latin typeface="Consolas" panose="020B0609020204030204" pitchFamily="49" charset="0"/>
              </a:rPr>
              <a:t>		</a:t>
            </a:r>
            <a:r>
              <a:rPr lang="en-US" b="1" dirty="0" smtClean="0">
                <a:solidFill>
                  <a:srgbClr val="FFFF00"/>
                </a:solidFill>
                <a:latin typeface="Consolas" panose="020B0609020204030204" pitchFamily="49" charset="0"/>
              </a:rPr>
              <a:t>return </a:t>
            </a:r>
            <a:r>
              <a:rPr lang="en-US" b="1" dirty="0">
                <a:solidFill>
                  <a:srgbClr val="FFFF00"/>
                </a:solidFill>
                <a:latin typeface="Consolas" panose="020B0609020204030204" pitchFamily="49" charset="0"/>
              </a:rPr>
              <a:t>select(</a:t>
            </a:r>
            <a:r>
              <a:rPr lang="en-US" b="1" dirty="0" err="1">
                <a:solidFill>
                  <a:srgbClr val="FFFF00"/>
                </a:solidFill>
                <a:latin typeface="Consolas" panose="020B0609020204030204" pitchFamily="49" charset="0"/>
              </a:rPr>
              <a:t>indexFirst</a:t>
            </a:r>
            <a:r>
              <a:rPr lang="en-US" b="1" dirty="0">
                <a:solidFill>
                  <a:srgbClr val="FFFF00"/>
                </a:solidFill>
                <a:latin typeface="Consolas" panose="020B0609020204030204" pitchFamily="49" charset="0"/>
              </a:rPr>
              <a:t>, pivot - 1, </a:t>
            </a:r>
            <a:r>
              <a:rPr lang="en-US" b="1" dirty="0" smtClean="0">
                <a:solidFill>
                  <a:srgbClr val="FFFF00"/>
                </a:solidFill>
                <a:latin typeface="Consolas" panose="020B0609020204030204" pitchFamily="49" charset="0"/>
              </a:rPr>
              <a:t>k</a:t>
            </a:r>
            <a:r>
              <a:rPr lang="hu-HU" b="1" dirty="0" smtClean="0">
                <a:solidFill>
                  <a:srgbClr val="FFFF00"/>
                </a:solidFill>
                <a:latin typeface="Consolas" panose="020B0609020204030204" pitchFamily="49" charset="0"/>
              </a:rPr>
              <a:t>’</a:t>
            </a:r>
            <a:r>
              <a:rPr lang="en-US" b="1" dirty="0" smtClean="0">
                <a:solidFill>
                  <a:srgbClr val="FFFF00"/>
                </a:solidFill>
                <a:latin typeface="Consolas" panose="020B0609020204030204" pitchFamily="49" charset="0"/>
              </a:rPr>
              <a:t>);</a:t>
            </a:r>
            <a:endParaRPr lang="en-US" b="1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r>
              <a:rPr lang="hu-HU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else 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if (pivot &lt;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k’) 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	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return 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select(pivot + 1, </a:t>
            </a:r>
            <a:r>
              <a:rPr lang="en-US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indexLast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k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’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);</a:t>
            </a:r>
            <a:endParaRPr lang="en-US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endParaRPr lang="hu-HU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endParaRPr lang="hu-HU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return nums[k’];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endParaRPr lang="hu-HU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438658" y="901522"/>
            <a:ext cx="759854" cy="759854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198512" y="901522"/>
            <a:ext cx="759854" cy="759854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958366" y="901522"/>
            <a:ext cx="759854" cy="759854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718220" y="901522"/>
            <a:ext cx="759854" cy="759854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5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478074" y="901522"/>
            <a:ext cx="759854" cy="7598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237928" y="901522"/>
            <a:ext cx="759854" cy="7598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-2</a:t>
            </a:r>
            <a:endParaRPr lang="hu-H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0974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1820" y="257577"/>
            <a:ext cx="21884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u="sng" dirty="0" smtClean="0"/>
              <a:t>Hoare algorithm</a:t>
            </a:r>
            <a:endParaRPr lang="hu-HU" sz="2000" b="1" u="sng" dirty="0"/>
          </a:p>
        </p:txBody>
      </p:sp>
      <p:sp>
        <p:nvSpPr>
          <p:cNvPr id="11" name="Rectangle 10"/>
          <p:cNvSpPr/>
          <p:nvPr/>
        </p:nvSpPr>
        <p:spPr>
          <a:xfrm>
            <a:off x="3438658" y="901522"/>
            <a:ext cx="759854" cy="7598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198512" y="901522"/>
            <a:ext cx="759854" cy="7598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958366" y="901522"/>
            <a:ext cx="759854" cy="7598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718220" y="901522"/>
            <a:ext cx="759854" cy="759854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5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478074" y="901522"/>
            <a:ext cx="759854" cy="759854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237928" y="901522"/>
            <a:ext cx="759854" cy="759854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83653" y="2195850"/>
            <a:ext cx="7789572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p</a:t>
            </a:r>
            <a:r>
              <a:rPr lang="en-US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artition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indexFirst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en-US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indexLast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) 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pivot =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random(indexFirst, indexLast)</a:t>
            </a:r>
          </a:p>
          <a:p>
            <a:pPr lvl="1"/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swap(indexLast, 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lvl="1"/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for (int i = indexFirst; i &lt; indexLast; i++) </a:t>
            </a:r>
          </a:p>
          <a:p>
            <a:pPr lvl="1"/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if 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(nums[i]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&gt; 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nums[indexLast]) </a:t>
            </a:r>
          </a:p>
          <a:p>
            <a:pPr lvl="1"/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	swap(i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, indexFirst);</a:t>
            </a:r>
          </a:p>
          <a:p>
            <a:pPr lvl="1"/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	indexFirst++;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lvl="1"/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swap(indexFirst, indexLast);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 return 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indexFirst;</a:t>
            </a:r>
          </a:p>
          <a:p>
            <a:endParaRPr lang="hu-HU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3853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1820" y="257577"/>
            <a:ext cx="21884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u="sng" dirty="0" smtClean="0"/>
              <a:t>Hoare algorithm</a:t>
            </a:r>
            <a:endParaRPr lang="hu-HU" sz="2000" b="1" u="sng" dirty="0"/>
          </a:p>
        </p:txBody>
      </p:sp>
      <p:sp>
        <p:nvSpPr>
          <p:cNvPr id="11" name="Rectangle 10"/>
          <p:cNvSpPr/>
          <p:nvPr/>
        </p:nvSpPr>
        <p:spPr>
          <a:xfrm>
            <a:off x="3438658" y="901522"/>
            <a:ext cx="759854" cy="759854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198512" y="901522"/>
            <a:ext cx="759854" cy="7598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958366" y="901522"/>
            <a:ext cx="759854" cy="759854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718220" y="901522"/>
            <a:ext cx="759854" cy="759854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5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478074" y="901522"/>
            <a:ext cx="759854" cy="759854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237928" y="901522"/>
            <a:ext cx="759854" cy="759854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83653" y="2195850"/>
            <a:ext cx="7789572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p</a:t>
            </a:r>
            <a:r>
              <a:rPr lang="en-US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artition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 smtClean="0">
                <a:solidFill>
                  <a:srgbClr val="FFFF00"/>
                </a:solidFill>
                <a:latin typeface="Consolas" panose="020B0609020204030204" pitchFamily="49" charset="0"/>
              </a:rPr>
              <a:t>indexFirst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en-US" b="1" dirty="0" err="1" smtClean="0">
                <a:solidFill>
                  <a:srgbClr val="FFFF00"/>
                </a:solidFill>
                <a:latin typeface="Consolas" panose="020B0609020204030204" pitchFamily="49" charset="0"/>
              </a:rPr>
              <a:t>indexLast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) 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pivot =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random(indexFirst, indexLast)</a:t>
            </a:r>
          </a:p>
          <a:p>
            <a:pPr lvl="1"/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swap(indexLast, 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lvl="1"/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for (int i = indexFirst; i &lt; indexLast; i++) </a:t>
            </a:r>
          </a:p>
          <a:p>
            <a:pPr lvl="1"/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if 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(nums[i]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&gt; 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nums[indexLast]) </a:t>
            </a:r>
          </a:p>
          <a:p>
            <a:pPr lvl="1"/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	swap(i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, indexFirst);</a:t>
            </a:r>
          </a:p>
          <a:p>
            <a:pPr lvl="1"/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	indexFirst++;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lvl="1"/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swap(indexFirst, indexLast);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 return 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indexFirst;</a:t>
            </a:r>
          </a:p>
          <a:p>
            <a:endParaRPr lang="hu-HU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6493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1820" y="257577"/>
            <a:ext cx="21884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u="sng" dirty="0" smtClean="0"/>
              <a:t>Hoare algorithm</a:t>
            </a:r>
            <a:endParaRPr lang="hu-HU" sz="2000" b="1" u="sng" dirty="0"/>
          </a:p>
        </p:txBody>
      </p:sp>
      <p:sp>
        <p:nvSpPr>
          <p:cNvPr id="11" name="Rectangle 10"/>
          <p:cNvSpPr/>
          <p:nvPr/>
        </p:nvSpPr>
        <p:spPr>
          <a:xfrm>
            <a:off x="3438658" y="901522"/>
            <a:ext cx="759854" cy="7598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198512" y="901522"/>
            <a:ext cx="759854" cy="7598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958366" y="901522"/>
            <a:ext cx="759854" cy="7598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718220" y="901522"/>
            <a:ext cx="759854" cy="759854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5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478074" y="901522"/>
            <a:ext cx="759854" cy="759854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237928" y="901522"/>
            <a:ext cx="759854" cy="759854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83653" y="2195850"/>
            <a:ext cx="7789572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p</a:t>
            </a:r>
            <a:r>
              <a:rPr lang="en-US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artition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indexFirst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en-US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indexLast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) 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en-US" b="1" dirty="0" smtClean="0">
                <a:solidFill>
                  <a:srgbClr val="FFFF00"/>
                </a:solidFill>
                <a:latin typeface="Consolas" panose="020B0609020204030204" pitchFamily="49" charset="0"/>
              </a:rPr>
              <a:t>pivot =</a:t>
            </a:r>
            <a:r>
              <a:rPr lang="hu-HU" b="1" dirty="0" smtClean="0">
                <a:solidFill>
                  <a:srgbClr val="FFFF00"/>
                </a:solidFill>
                <a:latin typeface="Consolas" panose="020B0609020204030204" pitchFamily="49" charset="0"/>
              </a:rPr>
              <a:t> random(indexFirst, indexLast)</a:t>
            </a:r>
          </a:p>
          <a:p>
            <a:pPr lvl="1"/>
            <a:endParaRPr lang="hu-HU" b="1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pPr lvl="1"/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swap(indexLast, 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lvl="1"/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for (int i = indexFirst; i &lt; indexLast; i++) </a:t>
            </a:r>
          </a:p>
          <a:p>
            <a:pPr lvl="1"/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if 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(nums[i]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&gt; 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nums[indexLast]) </a:t>
            </a:r>
          </a:p>
          <a:p>
            <a:pPr lvl="1"/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	swap(i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, indexFirst);</a:t>
            </a:r>
          </a:p>
          <a:p>
            <a:pPr lvl="1"/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	indexFirst++;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lvl="1"/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swap(indexFirst, indexLast);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 return 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indexFirst;</a:t>
            </a:r>
          </a:p>
          <a:p>
            <a:endParaRPr lang="hu-HU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1471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1820" y="257577"/>
            <a:ext cx="21884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u="sng" dirty="0" smtClean="0"/>
              <a:t>Hoare algorithm</a:t>
            </a:r>
            <a:endParaRPr lang="hu-HU" sz="2000" b="1" u="sng" dirty="0"/>
          </a:p>
        </p:txBody>
      </p:sp>
      <p:sp>
        <p:nvSpPr>
          <p:cNvPr id="11" name="Rectangle 10"/>
          <p:cNvSpPr/>
          <p:nvPr/>
        </p:nvSpPr>
        <p:spPr>
          <a:xfrm>
            <a:off x="3438658" y="901522"/>
            <a:ext cx="759854" cy="7598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198512" y="901522"/>
            <a:ext cx="759854" cy="7598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958366" y="901522"/>
            <a:ext cx="759854" cy="759854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718220" y="901522"/>
            <a:ext cx="759854" cy="759854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5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478074" y="901522"/>
            <a:ext cx="759854" cy="759854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237928" y="901522"/>
            <a:ext cx="759854" cy="759854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83653" y="2195850"/>
            <a:ext cx="7789572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p</a:t>
            </a:r>
            <a:r>
              <a:rPr lang="en-US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artition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indexFirst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en-US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indexLast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) 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en-US" b="1" dirty="0" smtClean="0">
                <a:solidFill>
                  <a:srgbClr val="FFFF00"/>
                </a:solidFill>
                <a:latin typeface="Consolas" panose="020B0609020204030204" pitchFamily="49" charset="0"/>
              </a:rPr>
              <a:t>pivot =</a:t>
            </a:r>
            <a:r>
              <a:rPr lang="hu-HU" b="1" dirty="0" smtClean="0">
                <a:solidFill>
                  <a:srgbClr val="FFFF00"/>
                </a:solidFill>
                <a:latin typeface="Consolas" panose="020B0609020204030204" pitchFamily="49" charset="0"/>
              </a:rPr>
              <a:t> random(indexFirst, indexLast)</a:t>
            </a:r>
          </a:p>
          <a:p>
            <a:pPr lvl="1"/>
            <a:endParaRPr lang="hu-HU" b="1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pPr lvl="1"/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swap(indexLast, 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lvl="1"/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for (int i = indexFirst; i &lt; indexLast; i++) </a:t>
            </a:r>
          </a:p>
          <a:p>
            <a:pPr lvl="1"/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if 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(nums[i]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&gt; 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nums[indexLast]) </a:t>
            </a:r>
          </a:p>
          <a:p>
            <a:pPr lvl="1"/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	swap(i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, indexFirst);</a:t>
            </a:r>
          </a:p>
          <a:p>
            <a:pPr lvl="1"/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	indexFirst++;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lvl="1"/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swap(indexFirst, indexLast);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 return 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indexFirst;</a:t>
            </a:r>
          </a:p>
          <a:p>
            <a:endParaRPr lang="hu-HU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7658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1820" y="257577"/>
            <a:ext cx="21884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u="sng" dirty="0" smtClean="0"/>
              <a:t>Hoare algorithm</a:t>
            </a:r>
            <a:endParaRPr lang="hu-HU" sz="2000" b="1" u="sng" dirty="0"/>
          </a:p>
        </p:txBody>
      </p:sp>
      <p:sp>
        <p:nvSpPr>
          <p:cNvPr id="11" name="Rectangle 10"/>
          <p:cNvSpPr/>
          <p:nvPr/>
        </p:nvSpPr>
        <p:spPr>
          <a:xfrm>
            <a:off x="3438658" y="901522"/>
            <a:ext cx="759854" cy="7598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198512" y="901522"/>
            <a:ext cx="759854" cy="7598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958366" y="901522"/>
            <a:ext cx="759854" cy="759854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718220" y="901522"/>
            <a:ext cx="759854" cy="759854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5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478074" y="901522"/>
            <a:ext cx="759854" cy="759854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237928" y="901522"/>
            <a:ext cx="759854" cy="759854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83653" y="2195850"/>
            <a:ext cx="7789572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p</a:t>
            </a:r>
            <a:r>
              <a:rPr lang="en-US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artition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indexFirst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en-US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indexLast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) 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pivot =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random(indexFirst, indexLast)</a:t>
            </a:r>
          </a:p>
          <a:p>
            <a:pPr lvl="1"/>
            <a:endParaRPr lang="hu-HU" b="1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pPr lvl="1"/>
            <a:r>
              <a:rPr lang="hu-HU" b="1" dirty="0">
                <a:solidFill>
                  <a:srgbClr val="FFFF00"/>
                </a:solidFill>
                <a:latin typeface="Consolas" panose="020B0609020204030204" pitchFamily="49" charset="0"/>
              </a:rPr>
              <a:t>swap(indexLast, pivot</a:t>
            </a:r>
            <a:r>
              <a:rPr lang="hu-HU" b="1" dirty="0" smtClean="0">
                <a:solidFill>
                  <a:srgbClr val="FFFF00"/>
                </a:solidFill>
                <a:latin typeface="Consolas" panose="020B0609020204030204" pitchFamily="49" charset="0"/>
              </a:rPr>
              <a:t>)</a:t>
            </a:r>
            <a:endParaRPr lang="hu-HU" b="1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pPr lvl="1"/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for (int i = indexFirst; i &lt; indexLast; i++) </a:t>
            </a:r>
          </a:p>
          <a:p>
            <a:pPr lvl="1"/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if 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(nums[i]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&gt; 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nums[indexLast]) </a:t>
            </a:r>
          </a:p>
          <a:p>
            <a:pPr lvl="1"/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	swap(i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, indexFirst);</a:t>
            </a:r>
          </a:p>
          <a:p>
            <a:pPr lvl="1"/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	indexFirst++;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lvl="1"/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swap(indexFirst, indexLast);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 return 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indexFirst;</a:t>
            </a:r>
          </a:p>
          <a:p>
            <a:endParaRPr lang="hu-HU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7398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1820" y="257577"/>
            <a:ext cx="21884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u="sng" dirty="0" smtClean="0"/>
              <a:t>Hoare algorithm</a:t>
            </a:r>
            <a:endParaRPr lang="hu-HU" sz="2000" b="1" u="sng" dirty="0"/>
          </a:p>
        </p:txBody>
      </p:sp>
      <p:sp>
        <p:nvSpPr>
          <p:cNvPr id="11" name="Rectangle 10"/>
          <p:cNvSpPr/>
          <p:nvPr/>
        </p:nvSpPr>
        <p:spPr>
          <a:xfrm>
            <a:off x="3438658" y="901522"/>
            <a:ext cx="759854" cy="759854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198512" y="901522"/>
            <a:ext cx="759854" cy="7598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958366" y="901522"/>
            <a:ext cx="759854" cy="759854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718220" y="901522"/>
            <a:ext cx="759854" cy="759854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5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478074" y="901522"/>
            <a:ext cx="759854" cy="759854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237928" y="901522"/>
            <a:ext cx="759854" cy="759854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83653" y="2195850"/>
            <a:ext cx="7789572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p</a:t>
            </a:r>
            <a:r>
              <a:rPr lang="en-US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artition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indexFirst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en-US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indexLast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) 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pivot =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random(indexFirst, indexLast)</a:t>
            </a:r>
          </a:p>
          <a:p>
            <a:pPr lvl="1"/>
            <a:endParaRPr lang="hu-HU" b="1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pPr lvl="1"/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swap(indexLast, 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lvl="1"/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hu-HU" b="1" dirty="0">
                <a:solidFill>
                  <a:srgbClr val="FFFF00"/>
                </a:solidFill>
                <a:latin typeface="Consolas" panose="020B0609020204030204" pitchFamily="49" charset="0"/>
              </a:rPr>
              <a:t>for (int i = indexFirst; i &lt; indexLast; i++) </a:t>
            </a:r>
          </a:p>
          <a:p>
            <a:pPr lvl="1"/>
            <a:r>
              <a:rPr lang="hu-HU" b="1" dirty="0" smtClean="0">
                <a:solidFill>
                  <a:srgbClr val="FFFF00"/>
                </a:solidFill>
                <a:latin typeface="Consolas" panose="020B0609020204030204" pitchFamily="49" charset="0"/>
              </a:rPr>
              <a:t>	if </a:t>
            </a:r>
            <a:r>
              <a:rPr lang="hu-HU" b="1" dirty="0">
                <a:solidFill>
                  <a:srgbClr val="FFFF00"/>
                </a:solidFill>
                <a:latin typeface="Consolas" panose="020B0609020204030204" pitchFamily="49" charset="0"/>
              </a:rPr>
              <a:t>(nums[i] </a:t>
            </a:r>
            <a:r>
              <a:rPr lang="hu-HU" b="1" dirty="0" smtClean="0">
                <a:solidFill>
                  <a:srgbClr val="FFFF00"/>
                </a:solidFill>
                <a:latin typeface="Consolas" panose="020B0609020204030204" pitchFamily="49" charset="0"/>
              </a:rPr>
              <a:t>&gt; </a:t>
            </a:r>
            <a:r>
              <a:rPr lang="hu-HU" b="1" dirty="0">
                <a:solidFill>
                  <a:srgbClr val="FFFF00"/>
                </a:solidFill>
                <a:latin typeface="Consolas" panose="020B0609020204030204" pitchFamily="49" charset="0"/>
              </a:rPr>
              <a:t>nums[indexLast]) </a:t>
            </a:r>
          </a:p>
          <a:p>
            <a:pPr lvl="1"/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	swap(i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, indexFirst);</a:t>
            </a:r>
          </a:p>
          <a:p>
            <a:pPr lvl="1"/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	indexFirst++;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lvl="1"/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swap(indexFirst, indexLast);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 return 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indexFirst;</a:t>
            </a:r>
          </a:p>
          <a:p>
            <a:endParaRPr lang="hu-HU" b="1" dirty="0">
              <a:solidFill>
                <a:srgbClr val="FFFF00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H="1" flipV="1">
            <a:off x="3863662" y="1790163"/>
            <a:ext cx="4861776" cy="1300769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268237" y="3181083"/>
            <a:ext cx="1188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indexFirst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485431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1820" y="257577"/>
            <a:ext cx="21884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u="sng" dirty="0" smtClean="0"/>
              <a:t>Hoare algorithm</a:t>
            </a:r>
            <a:endParaRPr lang="hu-HU" sz="2000" b="1" u="sng" dirty="0"/>
          </a:p>
        </p:txBody>
      </p:sp>
      <p:sp>
        <p:nvSpPr>
          <p:cNvPr id="11" name="Rectangle 10"/>
          <p:cNvSpPr/>
          <p:nvPr/>
        </p:nvSpPr>
        <p:spPr>
          <a:xfrm>
            <a:off x="3438658" y="901522"/>
            <a:ext cx="759854" cy="7598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198512" y="901522"/>
            <a:ext cx="759854" cy="7598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958366" y="901522"/>
            <a:ext cx="759854" cy="759854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718220" y="901522"/>
            <a:ext cx="759854" cy="759854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5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478074" y="901522"/>
            <a:ext cx="759854" cy="759854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237928" y="901522"/>
            <a:ext cx="759854" cy="759854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83653" y="2195850"/>
            <a:ext cx="7789572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p</a:t>
            </a:r>
            <a:r>
              <a:rPr lang="en-US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artition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indexFirst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en-US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indexLast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) 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pivot =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random(indexFirst, indexLast)</a:t>
            </a:r>
          </a:p>
          <a:p>
            <a:pPr lvl="1"/>
            <a:endParaRPr lang="hu-HU" b="1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pPr lvl="1"/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swap(indexLast, 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lvl="1"/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hu-HU" b="1" dirty="0">
                <a:solidFill>
                  <a:srgbClr val="FFFF00"/>
                </a:solidFill>
                <a:latin typeface="Consolas" panose="020B0609020204030204" pitchFamily="49" charset="0"/>
              </a:rPr>
              <a:t>for (int i = indexFirst; i &lt; indexLast; i++) </a:t>
            </a:r>
          </a:p>
          <a:p>
            <a:pPr lvl="1"/>
            <a:r>
              <a:rPr lang="hu-HU" b="1" dirty="0" smtClean="0">
                <a:solidFill>
                  <a:srgbClr val="FFFF00"/>
                </a:solidFill>
                <a:latin typeface="Consolas" panose="020B0609020204030204" pitchFamily="49" charset="0"/>
              </a:rPr>
              <a:t>	if </a:t>
            </a:r>
            <a:r>
              <a:rPr lang="hu-HU" b="1" dirty="0">
                <a:solidFill>
                  <a:srgbClr val="FFFF00"/>
                </a:solidFill>
                <a:latin typeface="Consolas" panose="020B0609020204030204" pitchFamily="49" charset="0"/>
              </a:rPr>
              <a:t>(nums[i] </a:t>
            </a:r>
            <a:r>
              <a:rPr lang="hu-HU" b="1" dirty="0" smtClean="0">
                <a:solidFill>
                  <a:srgbClr val="FFFF00"/>
                </a:solidFill>
                <a:latin typeface="Consolas" panose="020B0609020204030204" pitchFamily="49" charset="0"/>
              </a:rPr>
              <a:t>&gt; </a:t>
            </a:r>
            <a:r>
              <a:rPr lang="hu-HU" b="1" dirty="0">
                <a:solidFill>
                  <a:srgbClr val="FFFF00"/>
                </a:solidFill>
                <a:latin typeface="Consolas" panose="020B0609020204030204" pitchFamily="49" charset="0"/>
              </a:rPr>
              <a:t>nums[indexLast]) </a:t>
            </a:r>
          </a:p>
          <a:p>
            <a:pPr lvl="1"/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	swap(i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, indexFirst);</a:t>
            </a:r>
          </a:p>
          <a:p>
            <a:pPr lvl="1"/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	indexFirst++;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lvl="1"/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swap(indexFirst, indexLast);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 return 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indexFirst;</a:t>
            </a:r>
          </a:p>
          <a:p>
            <a:endParaRPr lang="hu-HU" b="1" dirty="0">
              <a:solidFill>
                <a:srgbClr val="FFFF00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H="1" flipV="1">
            <a:off x="3863662" y="1790163"/>
            <a:ext cx="4861776" cy="1300769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268237" y="3181083"/>
            <a:ext cx="1188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indexFirst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84290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b="1" dirty="0" smtClean="0"/>
              <a:t>QUICKSELECT</a:t>
            </a:r>
            <a:endParaRPr lang="hu-HU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smtClean="0"/>
              <a:t>SELECTION ALGORITHMS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52274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1820" y="257577"/>
            <a:ext cx="21884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u="sng" dirty="0" smtClean="0"/>
              <a:t>Hoare algorithm</a:t>
            </a:r>
            <a:endParaRPr lang="hu-HU" sz="2000" b="1" u="sng" dirty="0"/>
          </a:p>
        </p:txBody>
      </p:sp>
      <p:sp>
        <p:nvSpPr>
          <p:cNvPr id="11" name="Rectangle 10"/>
          <p:cNvSpPr/>
          <p:nvPr/>
        </p:nvSpPr>
        <p:spPr>
          <a:xfrm>
            <a:off x="3438658" y="901522"/>
            <a:ext cx="759854" cy="7598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198512" y="901522"/>
            <a:ext cx="759854" cy="759854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958366" y="901522"/>
            <a:ext cx="759854" cy="759854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718220" y="901522"/>
            <a:ext cx="759854" cy="759854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5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478074" y="901522"/>
            <a:ext cx="759854" cy="759854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237928" y="901522"/>
            <a:ext cx="759854" cy="759854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83653" y="2195850"/>
            <a:ext cx="7789572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p</a:t>
            </a:r>
            <a:r>
              <a:rPr lang="en-US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artition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indexFirst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en-US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indexLast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) 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pivot =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random(indexFirst, indexLast)</a:t>
            </a:r>
          </a:p>
          <a:p>
            <a:pPr lvl="1"/>
            <a:endParaRPr lang="hu-HU" b="1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pPr lvl="1"/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swap(indexLast, 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lvl="1"/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hu-HU" b="1" dirty="0">
                <a:solidFill>
                  <a:srgbClr val="FFFF00"/>
                </a:solidFill>
                <a:latin typeface="Consolas" panose="020B0609020204030204" pitchFamily="49" charset="0"/>
              </a:rPr>
              <a:t>for (int i = indexFirst; i &lt; indexLast; i++) </a:t>
            </a:r>
          </a:p>
          <a:p>
            <a:pPr lvl="1"/>
            <a:r>
              <a:rPr lang="hu-HU" b="1" dirty="0" smtClean="0">
                <a:solidFill>
                  <a:srgbClr val="FFFF00"/>
                </a:solidFill>
                <a:latin typeface="Consolas" panose="020B0609020204030204" pitchFamily="49" charset="0"/>
              </a:rPr>
              <a:t>	if </a:t>
            </a:r>
            <a:r>
              <a:rPr lang="hu-HU" b="1" dirty="0">
                <a:solidFill>
                  <a:srgbClr val="FFFF00"/>
                </a:solidFill>
                <a:latin typeface="Consolas" panose="020B0609020204030204" pitchFamily="49" charset="0"/>
              </a:rPr>
              <a:t>(nums[i] </a:t>
            </a:r>
            <a:r>
              <a:rPr lang="hu-HU" b="1" dirty="0" smtClean="0">
                <a:solidFill>
                  <a:srgbClr val="FFFF00"/>
                </a:solidFill>
                <a:latin typeface="Consolas" panose="020B0609020204030204" pitchFamily="49" charset="0"/>
              </a:rPr>
              <a:t>&gt; </a:t>
            </a:r>
            <a:r>
              <a:rPr lang="hu-HU" b="1" dirty="0">
                <a:solidFill>
                  <a:srgbClr val="FFFF00"/>
                </a:solidFill>
                <a:latin typeface="Consolas" panose="020B0609020204030204" pitchFamily="49" charset="0"/>
              </a:rPr>
              <a:t>nums[indexLast]) </a:t>
            </a:r>
          </a:p>
          <a:p>
            <a:pPr lvl="1"/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	swap(i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, indexFirst);</a:t>
            </a:r>
          </a:p>
          <a:p>
            <a:pPr lvl="1"/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	indexFirst++;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lvl="1"/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swap(indexFirst, indexLast);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 return 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indexFirst;</a:t>
            </a:r>
          </a:p>
          <a:p>
            <a:endParaRPr lang="hu-HU" b="1" dirty="0">
              <a:solidFill>
                <a:srgbClr val="FFFF00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H="1" flipV="1">
            <a:off x="3863662" y="1790163"/>
            <a:ext cx="4861776" cy="1300769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268237" y="3181083"/>
            <a:ext cx="1188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indexFirst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88408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1820" y="257577"/>
            <a:ext cx="21884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u="sng" dirty="0" smtClean="0"/>
              <a:t>Hoare algorithm</a:t>
            </a:r>
            <a:endParaRPr lang="hu-HU" sz="2000" b="1" u="sng" dirty="0"/>
          </a:p>
        </p:txBody>
      </p:sp>
      <p:sp>
        <p:nvSpPr>
          <p:cNvPr id="11" name="Rectangle 10"/>
          <p:cNvSpPr/>
          <p:nvPr/>
        </p:nvSpPr>
        <p:spPr>
          <a:xfrm>
            <a:off x="3438658" y="901522"/>
            <a:ext cx="759854" cy="759854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198512" y="901522"/>
            <a:ext cx="759854" cy="759854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958366" y="901522"/>
            <a:ext cx="759854" cy="759854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718220" y="901522"/>
            <a:ext cx="759854" cy="759854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5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478074" y="901522"/>
            <a:ext cx="759854" cy="759854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237928" y="901522"/>
            <a:ext cx="759854" cy="759854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83653" y="2195850"/>
            <a:ext cx="7789572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p</a:t>
            </a:r>
            <a:r>
              <a:rPr lang="en-US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artition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indexFirst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en-US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indexLast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) 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pivot =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random(indexFirst, indexLast)</a:t>
            </a:r>
          </a:p>
          <a:p>
            <a:pPr lvl="1"/>
            <a:endParaRPr lang="hu-HU" b="1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pPr lvl="1"/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swap(indexLast, 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lvl="1"/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hu-HU" b="1" dirty="0">
                <a:solidFill>
                  <a:srgbClr val="FFFF00"/>
                </a:solidFill>
                <a:latin typeface="Consolas" panose="020B0609020204030204" pitchFamily="49" charset="0"/>
              </a:rPr>
              <a:t>for (int i = indexFirst; i &lt; indexLast; i++) </a:t>
            </a:r>
          </a:p>
          <a:p>
            <a:pPr lvl="1"/>
            <a:r>
              <a:rPr lang="hu-HU" b="1" dirty="0" smtClean="0">
                <a:solidFill>
                  <a:srgbClr val="FFFF00"/>
                </a:solidFill>
                <a:latin typeface="Consolas" panose="020B0609020204030204" pitchFamily="49" charset="0"/>
              </a:rPr>
              <a:t>	if </a:t>
            </a:r>
            <a:r>
              <a:rPr lang="hu-HU" b="1" dirty="0">
                <a:solidFill>
                  <a:srgbClr val="FFFF00"/>
                </a:solidFill>
                <a:latin typeface="Consolas" panose="020B0609020204030204" pitchFamily="49" charset="0"/>
              </a:rPr>
              <a:t>(nums[i] </a:t>
            </a:r>
            <a:r>
              <a:rPr lang="hu-HU" b="1" dirty="0" smtClean="0">
                <a:solidFill>
                  <a:srgbClr val="FFFF00"/>
                </a:solidFill>
                <a:latin typeface="Consolas" panose="020B0609020204030204" pitchFamily="49" charset="0"/>
              </a:rPr>
              <a:t>&gt; </a:t>
            </a:r>
            <a:r>
              <a:rPr lang="hu-HU" b="1" dirty="0">
                <a:solidFill>
                  <a:srgbClr val="FFFF00"/>
                </a:solidFill>
                <a:latin typeface="Consolas" panose="020B0609020204030204" pitchFamily="49" charset="0"/>
              </a:rPr>
              <a:t>nums[indexLast]) </a:t>
            </a:r>
          </a:p>
          <a:p>
            <a:pPr lvl="1"/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	</a:t>
            </a:r>
            <a:r>
              <a:rPr lang="hu-HU" b="1" dirty="0" smtClean="0">
                <a:solidFill>
                  <a:srgbClr val="FFFF00"/>
                </a:solidFill>
                <a:latin typeface="Consolas" panose="020B0609020204030204" pitchFamily="49" charset="0"/>
              </a:rPr>
              <a:t>swap(i</a:t>
            </a:r>
            <a:r>
              <a:rPr lang="hu-HU" b="1" dirty="0">
                <a:solidFill>
                  <a:srgbClr val="FFFF00"/>
                </a:solidFill>
                <a:latin typeface="Consolas" panose="020B0609020204030204" pitchFamily="49" charset="0"/>
              </a:rPr>
              <a:t>, indexFirst);</a:t>
            </a:r>
          </a:p>
          <a:p>
            <a:pPr lvl="1"/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	indexFirst++;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lvl="1"/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swap(indexFirst, indexLast);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 return 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indexFirst;</a:t>
            </a:r>
          </a:p>
          <a:p>
            <a:endParaRPr lang="hu-HU" b="1" dirty="0">
              <a:solidFill>
                <a:srgbClr val="FFFF00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H="1" flipV="1">
            <a:off x="3863662" y="1790163"/>
            <a:ext cx="4861776" cy="1300769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268237" y="3181083"/>
            <a:ext cx="1188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indexFirst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669182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1820" y="257577"/>
            <a:ext cx="21884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u="sng" dirty="0" smtClean="0"/>
              <a:t>Hoare algorithm</a:t>
            </a:r>
            <a:endParaRPr lang="hu-HU" sz="2000" b="1" u="sng" dirty="0"/>
          </a:p>
        </p:txBody>
      </p:sp>
      <p:sp>
        <p:nvSpPr>
          <p:cNvPr id="11" name="Rectangle 10"/>
          <p:cNvSpPr/>
          <p:nvPr/>
        </p:nvSpPr>
        <p:spPr>
          <a:xfrm>
            <a:off x="3438658" y="901522"/>
            <a:ext cx="759854" cy="759854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198512" y="901522"/>
            <a:ext cx="759854" cy="759854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958366" y="901522"/>
            <a:ext cx="759854" cy="759854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718220" y="901522"/>
            <a:ext cx="759854" cy="759854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5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478074" y="901522"/>
            <a:ext cx="759854" cy="759854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237928" y="901522"/>
            <a:ext cx="759854" cy="759854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83653" y="2195850"/>
            <a:ext cx="7789572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p</a:t>
            </a:r>
            <a:r>
              <a:rPr lang="en-US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artition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indexFirst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en-US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indexLast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) 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pivot =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random(indexFirst, indexLast)</a:t>
            </a:r>
          </a:p>
          <a:p>
            <a:pPr lvl="1"/>
            <a:endParaRPr lang="hu-HU" b="1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pPr lvl="1"/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swap(indexLast, 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lvl="1"/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hu-HU" b="1" dirty="0">
                <a:solidFill>
                  <a:srgbClr val="FFFF00"/>
                </a:solidFill>
                <a:latin typeface="Consolas" panose="020B0609020204030204" pitchFamily="49" charset="0"/>
              </a:rPr>
              <a:t>for (int i = indexFirst; i &lt; indexLast; i++) </a:t>
            </a:r>
          </a:p>
          <a:p>
            <a:pPr lvl="1"/>
            <a:r>
              <a:rPr lang="hu-HU" b="1" dirty="0" smtClean="0">
                <a:solidFill>
                  <a:srgbClr val="FFFF00"/>
                </a:solidFill>
                <a:latin typeface="Consolas" panose="020B0609020204030204" pitchFamily="49" charset="0"/>
              </a:rPr>
              <a:t>	if </a:t>
            </a:r>
            <a:r>
              <a:rPr lang="hu-HU" b="1" dirty="0">
                <a:solidFill>
                  <a:srgbClr val="FFFF00"/>
                </a:solidFill>
                <a:latin typeface="Consolas" panose="020B0609020204030204" pitchFamily="49" charset="0"/>
              </a:rPr>
              <a:t>(nums[i] </a:t>
            </a:r>
            <a:r>
              <a:rPr lang="hu-HU" b="1" dirty="0" smtClean="0">
                <a:solidFill>
                  <a:srgbClr val="FFFF00"/>
                </a:solidFill>
                <a:latin typeface="Consolas" panose="020B0609020204030204" pitchFamily="49" charset="0"/>
              </a:rPr>
              <a:t>&gt; </a:t>
            </a:r>
            <a:r>
              <a:rPr lang="hu-HU" b="1" dirty="0">
                <a:solidFill>
                  <a:srgbClr val="FFFF00"/>
                </a:solidFill>
                <a:latin typeface="Consolas" panose="020B0609020204030204" pitchFamily="49" charset="0"/>
              </a:rPr>
              <a:t>nums[indexLast]) </a:t>
            </a:r>
          </a:p>
          <a:p>
            <a:pPr lvl="1"/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	</a:t>
            </a:r>
            <a:r>
              <a:rPr lang="hu-HU" b="1" dirty="0" smtClean="0">
                <a:solidFill>
                  <a:srgbClr val="FFFF00"/>
                </a:solidFill>
                <a:latin typeface="Consolas" panose="020B0609020204030204" pitchFamily="49" charset="0"/>
              </a:rPr>
              <a:t>swap(i</a:t>
            </a:r>
            <a:r>
              <a:rPr lang="hu-HU" b="1" dirty="0">
                <a:solidFill>
                  <a:srgbClr val="FFFF00"/>
                </a:solidFill>
                <a:latin typeface="Consolas" panose="020B0609020204030204" pitchFamily="49" charset="0"/>
              </a:rPr>
              <a:t>, indexFirst);</a:t>
            </a:r>
          </a:p>
          <a:p>
            <a:pPr lvl="1"/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	indexFirst++;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lvl="1"/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swap(indexFirst, indexLast);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 return 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indexFirst;</a:t>
            </a:r>
          </a:p>
          <a:p>
            <a:endParaRPr lang="hu-HU" b="1" dirty="0">
              <a:solidFill>
                <a:srgbClr val="FFFF00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H="1" flipV="1">
            <a:off x="3863662" y="1790163"/>
            <a:ext cx="4861776" cy="1300769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268237" y="3181083"/>
            <a:ext cx="1188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indexFirst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281514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1820" y="257577"/>
            <a:ext cx="21884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u="sng" dirty="0" smtClean="0"/>
              <a:t>Hoare algorithm</a:t>
            </a:r>
            <a:endParaRPr lang="hu-HU" sz="2000" b="1" u="sng" dirty="0"/>
          </a:p>
        </p:txBody>
      </p:sp>
      <p:sp>
        <p:nvSpPr>
          <p:cNvPr id="11" name="Rectangle 10"/>
          <p:cNvSpPr/>
          <p:nvPr/>
        </p:nvSpPr>
        <p:spPr>
          <a:xfrm>
            <a:off x="3438658" y="901522"/>
            <a:ext cx="759854" cy="7598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198512" y="901522"/>
            <a:ext cx="759854" cy="7598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958366" y="901522"/>
            <a:ext cx="759854" cy="759854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718220" y="901522"/>
            <a:ext cx="759854" cy="759854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5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478074" y="901522"/>
            <a:ext cx="759854" cy="759854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237928" y="901522"/>
            <a:ext cx="759854" cy="759854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83653" y="2195850"/>
            <a:ext cx="7789572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p</a:t>
            </a:r>
            <a:r>
              <a:rPr lang="en-US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artition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indexFirst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en-US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indexLast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) 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pivot =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random(indexFirst, indexLast)</a:t>
            </a:r>
          </a:p>
          <a:p>
            <a:pPr lvl="1"/>
            <a:endParaRPr lang="hu-HU" b="1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pPr lvl="1"/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swap(indexLast, 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lvl="1"/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hu-HU" b="1" dirty="0">
                <a:solidFill>
                  <a:srgbClr val="FFFF00"/>
                </a:solidFill>
                <a:latin typeface="Consolas" panose="020B0609020204030204" pitchFamily="49" charset="0"/>
              </a:rPr>
              <a:t>for (int i = indexFirst; i &lt; indexLast; i++) </a:t>
            </a:r>
          </a:p>
          <a:p>
            <a:pPr lvl="1"/>
            <a:r>
              <a:rPr lang="hu-HU" b="1" dirty="0" smtClean="0">
                <a:solidFill>
                  <a:srgbClr val="FFFF00"/>
                </a:solidFill>
                <a:latin typeface="Consolas" panose="020B0609020204030204" pitchFamily="49" charset="0"/>
              </a:rPr>
              <a:t>	if </a:t>
            </a:r>
            <a:r>
              <a:rPr lang="hu-HU" b="1" dirty="0">
                <a:solidFill>
                  <a:srgbClr val="FFFF00"/>
                </a:solidFill>
                <a:latin typeface="Consolas" panose="020B0609020204030204" pitchFamily="49" charset="0"/>
              </a:rPr>
              <a:t>(nums[i] </a:t>
            </a:r>
            <a:r>
              <a:rPr lang="hu-HU" b="1" dirty="0" smtClean="0">
                <a:solidFill>
                  <a:srgbClr val="FFFF00"/>
                </a:solidFill>
                <a:latin typeface="Consolas" panose="020B0609020204030204" pitchFamily="49" charset="0"/>
              </a:rPr>
              <a:t>&gt; </a:t>
            </a:r>
            <a:r>
              <a:rPr lang="hu-HU" b="1" dirty="0">
                <a:solidFill>
                  <a:srgbClr val="FFFF00"/>
                </a:solidFill>
                <a:latin typeface="Consolas" panose="020B0609020204030204" pitchFamily="49" charset="0"/>
              </a:rPr>
              <a:t>nums[indexLast]) </a:t>
            </a:r>
          </a:p>
          <a:p>
            <a:pPr lvl="1"/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	</a:t>
            </a:r>
            <a:r>
              <a:rPr lang="hu-HU" b="1" dirty="0" smtClean="0">
                <a:solidFill>
                  <a:srgbClr val="FFFF00"/>
                </a:solidFill>
                <a:latin typeface="Consolas" panose="020B0609020204030204" pitchFamily="49" charset="0"/>
              </a:rPr>
              <a:t>swap(i</a:t>
            </a:r>
            <a:r>
              <a:rPr lang="hu-HU" b="1" dirty="0">
                <a:solidFill>
                  <a:srgbClr val="FFFF00"/>
                </a:solidFill>
                <a:latin typeface="Consolas" panose="020B0609020204030204" pitchFamily="49" charset="0"/>
              </a:rPr>
              <a:t>, indexFirst);</a:t>
            </a:r>
          </a:p>
          <a:p>
            <a:pPr lvl="1"/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	indexFirst++;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lvl="1"/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swap(indexFirst, indexLast);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 return 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indexFirst;</a:t>
            </a:r>
          </a:p>
          <a:p>
            <a:endParaRPr lang="hu-HU" b="1" dirty="0">
              <a:solidFill>
                <a:srgbClr val="FFFF00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H="1" flipV="1">
            <a:off x="3863662" y="1790163"/>
            <a:ext cx="4861776" cy="1300769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268237" y="3181083"/>
            <a:ext cx="1188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indexFirst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177239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1820" y="257577"/>
            <a:ext cx="21884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u="sng" dirty="0" smtClean="0"/>
              <a:t>Hoare algorithm</a:t>
            </a:r>
            <a:endParaRPr lang="hu-HU" sz="2000" b="1" u="sng" dirty="0"/>
          </a:p>
        </p:txBody>
      </p:sp>
      <p:sp>
        <p:nvSpPr>
          <p:cNvPr id="11" name="Rectangle 10"/>
          <p:cNvSpPr/>
          <p:nvPr/>
        </p:nvSpPr>
        <p:spPr>
          <a:xfrm>
            <a:off x="3438658" y="901522"/>
            <a:ext cx="759854" cy="7598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198512" y="901522"/>
            <a:ext cx="759854" cy="7598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958366" y="901522"/>
            <a:ext cx="759854" cy="759854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718220" y="901522"/>
            <a:ext cx="759854" cy="759854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5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478074" y="901522"/>
            <a:ext cx="759854" cy="759854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237928" y="901522"/>
            <a:ext cx="759854" cy="759854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83653" y="2195850"/>
            <a:ext cx="7789572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p</a:t>
            </a:r>
            <a:r>
              <a:rPr lang="en-US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artition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indexFirst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en-US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indexLast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) 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pivot =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random(indexFirst, indexLast)</a:t>
            </a:r>
          </a:p>
          <a:p>
            <a:pPr lvl="1"/>
            <a:endParaRPr lang="hu-HU" b="1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pPr lvl="1"/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swap(indexLast, 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lvl="1"/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hu-HU" b="1" dirty="0">
                <a:solidFill>
                  <a:srgbClr val="FFFF00"/>
                </a:solidFill>
                <a:latin typeface="Consolas" panose="020B0609020204030204" pitchFamily="49" charset="0"/>
              </a:rPr>
              <a:t>for (int i = indexFirst; i &lt; indexLast; i++) </a:t>
            </a:r>
          </a:p>
          <a:p>
            <a:pPr lvl="1"/>
            <a:r>
              <a:rPr lang="hu-HU" b="1" dirty="0" smtClean="0">
                <a:solidFill>
                  <a:srgbClr val="FFFF00"/>
                </a:solidFill>
                <a:latin typeface="Consolas" panose="020B0609020204030204" pitchFamily="49" charset="0"/>
              </a:rPr>
              <a:t>	if </a:t>
            </a:r>
            <a:r>
              <a:rPr lang="hu-HU" b="1" dirty="0">
                <a:solidFill>
                  <a:srgbClr val="FFFF00"/>
                </a:solidFill>
                <a:latin typeface="Consolas" panose="020B0609020204030204" pitchFamily="49" charset="0"/>
              </a:rPr>
              <a:t>(nums[i] </a:t>
            </a:r>
            <a:r>
              <a:rPr lang="hu-HU" b="1" dirty="0" smtClean="0">
                <a:solidFill>
                  <a:srgbClr val="FFFF00"/>
                </a:solidFill>
                <a:latin typeface="Consolas" panose="020B0609020204030204" pitchFamily="49" charset="0"/>
              </a:rPr>
              <a:t>&gt; </a:t>
            </a:r>
            <a:r>
              <a:rPr lang="hu-HU" b="1" dirty="0">
                <a:solidFill>
                  <a:srgbClr val="FFFF00"/>
                </a:solidFill>
                <a:latin typeface="Consolas" panose="020B0609020204030204" pitchFamily="49" charset="0"/>
              </a:rPr>
              <a:t>nums[indexLast]) </a:t>
            </a:r>
          </a:p>
          <a:p>
            <a:pPr lvl="1"/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	</a:t>
            </a:r>
            <a:r>
              <a:rPr lang="hu-HU" b="1" dirty="0" smtClean="0">
                <a:solidFill>
                  <a:srgbClr val="FFFF00"/>
                </a:solidFill>
                <a:latin typeface="Consolas" panose="020B0609020204030204" pitchFamily="49" charset="0"/>
              </a:rPr>
              <a:t>swap(i</a:t>
            </a:r>
            <a:r>
              <a:rPr lang="hu-HU" b="1" dirty="0">
                <a:solidFill>
                  <a:srgbClr val="FFFF00"/>
                </a:solidFill>
                <a:latin typeface="Consolas" panose="020B0609020204030204" pitchFamily="49" charset="0"/>
              </a:rPr>
              <a:t>, indexFirst);</a:t>
            </a:r>
          </a:p>
          <a:p>
            <a:pPr lvl="1"/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	</a:t>
            </a:r>
            <a:r>
              <a:rPr lang="hu-HU" b="1" dirty="0" smtClean="0">
                <a:solidFill>
                  <a:srgbClr val="FFFF00"/>
                </a:solidFill>
                <a:latin typeface="Consolas" panose="020B0609020204030204" pitchFamily="49" charset="0"/>
              </a:rPr>
              <a:t>indexFirst++;</a:t>
            </a:r>
            <a:endParaRPr lang="hu-HU" b="1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pPr lvl="1"/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swap(indexFirst, indexLast);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 return 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indexFirst;</a:t>
            </a:r>
          </a:p>
          <a:p>
            <a:endParaRPr lang="hu-HU" b="1" dirty="0">
              <a:solidFill>
                <a:srgbClr val="FFFF00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H="1" flipV="1">
            <a:off x="4572000" y="1803042"/>
            <a:ext cx="4153438" cy="128789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268237" y="3181083"/>
            <a:ext cx="1188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indexFirst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771874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1820" y="257577"/>
            <a:ext cx="21884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u="sng" dirty="0" smtClean="0"/>
              <a:t>Hoare algorithm</a:t>
            </a:r>
            <a:endParaRPr lang="hu-HU" sz="2000" b="1" u="sng" dirty="0"/>
          </a:p>
        </p:txBody>
      </p:sp>
      <p:sp>
        <p:nvSpPr>
          <p:cNvPr id="11" name="Rectangle 10"/>
          <p:cNvSpPr/>
          <p:nvPr/>
        </p:nvSpPr>
        <p:spPr>
          <a:xfrm>
            <a:off x="3438658" y="901522"/>
            <a:ext cx="759854" cy="7598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198512" y="901522"/>
            <a:ext cx="759854" cy="7598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958366" y="901522"/>
            <a:ext cx="759854" cy="759854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718220" y="901522"/>
            <a:ext cx="759854" cy="759854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5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478074" y="901522"/>
            <a:ext cx="759854" cy="759854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237928" y="901522"/>
            <a:ext cx="759854" cy="759854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83653" y="2195850"/>
            <a:ext cx="7789572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p</a:t>
            </a:r>
            <a:r>
              <a:rPr lang="en-US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artition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indexFirst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en-US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indexLast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) 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pivot =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random(indexFirst, indexLast)</a:t>
            </a:r>
          </a:p>
          <a:p>
            <a:pPr lvl="1"/>
            <a:endParaRPr lang="hu-HU" b="1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pPr lvl="1"/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swap(indexLast, 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lvl="1"/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for (int i = indexFirst; i &lt; indexLast; i++) </a:t>
            </a:r>
          </a:p>
          <a:p>
            <a:pPr lvl="1"/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if 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(nums[i]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&gt; 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nums[indexLast]) </a:t>
            </a:r>
          </a:p>
          <a:p>
            <a:pPr lvl="1"/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	swap(i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, indexFirst);</a:t>
            </a:r>
          </a:p>
          <a:p>
            <a:pPr lvl="1"/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	indexFirst++;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lvl="1"/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hu-HU" b="1" dirty="0">
                <a:solidFill>
                  <a:srgbClr val="FFFF00"/>
                </a:solidFill>
                <a:latin typeface="Consolas" panose="020B0609020204030204" pitchFamily="49" charset="0"/>
              </a:rPr>
              <a:t>swap(indexFirst, indexLast);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 return 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indexFirst;</a:t>
            </a:r>
          </a:p>
          <a:p>
            <a:endParaRPr lang="hu-HU" b="1" dirty="0">
              <a:solidFill>
                <a:srgbClr val="FFFF00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H="1" flipV="1">
            <a:off x="4572000" y="1803042"/>
            <a:ext cx="4153438" cy="128789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268237" y="3181083"/>
            <a:ext cx="1188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indexFirst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624435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1820" y="257577"/>
            <a:ext cx="21884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u="sng" dirty="0" smtClean="0"/>
              <a:t>Hoare algorithm</a:t>
            </a:r>
            <a:endParaRPr lang="hu-HU" sz="2000" b="1" u="sng" dirty="0"/>
          </a:p>
        </p:txBody>
      </p:sp>
      <p:sp>
        <p:nvSpPr>
          <p:cNvPr id="11" name="Rectangle 10"/>
          <p:cNvSpPr/>
          <p:nvPr/>
        </p:nvSpPr>
        <p:spPr>
          <a:xfrm>
            <a:off x="3438658" y="901522"/>
            <a:ext cx="759854" cy="7598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198512" y="901522"/>
            <a:ext cx="759854" cy="759854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958366" y="901522"/>
            <a:ext cx="759854" cy="759854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718220" y="901522"/>
            <a:ext cx="759854" cy="759854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5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478074" y="901522"/>
            <a:ext cx="759854" cy="759854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237928" y="901522"/>
            <a:ext cx="759854" cy="759854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83653" y="2195850"/>
            <a:ext cx="7789572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p</a:t>
            </a:r>
            <a:r>
              <a:rPr lang="en-US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artition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indexFirst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en-US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indexLast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) 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pivot =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random(indexFirst, indexLast)</a:t>
            </a:r>
          </a:p>
          <a:p>
            <a:pPr lvl="1"/>
            <a:endParaRPr lang="hu-HU" b="1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pPr lvl="1"/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swap(indexLast, 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lvl="1"/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for (int i = indexFirst; i &lt; indexLast; i++) </a:t>
            </a:r>
          </a:p>
          <a:p>
            <a:pPr lvl="1"/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if 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(nums[i]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&gt; 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nums[indexLast]) </a:t>
            </a:r>
          </a:p>
          <a:p>
            <a:pPr lvl="1"/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	swap(i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, indexFirst);</a:t>
            </a:r>
          </a:p>
          <a:p>
            <a:pPr lvl="1"/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	indexFirst++;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lvl="1"/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hu-HU" b="1" dirty="0">
                <a:solidFill>
                  <a:srgbClr val="FFFF00"/>
                </a:solidFill>
                <a:latin typeface="Consolas" panose="020B0609020204030204" pitchFamily="49" charset="0"/>
              </a:rPr>
              <a:t>swap(indexFirst, indexLast);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 return 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indexFirst;</a:t>
            </a:r>
          </a:p>
          <a:p>
            <a:endParaRPr lang="hu-HU" b="1" dirty="0">
              <a:solidFill>
                <a:srgbClr val="FFFF00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H="1" flipV="1">
            <a:off x="4572000" y="1803042"/>
            <a:ext cx="4153438" cy="128789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268237" y="3181083"/>
            <a:ext cx="1188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indexFirst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658162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1820" y="257577"/>
            <a:ext cx="21884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u="sng" dirty="0" smtClean="0"/>
              <a:t>Hoare algorithm</a:t>
            </a:r>
            <a:endParaRPr lang="hu-HU" sz="2000" b="1" u="sng" dirty="0"/>
          </a:p>
        </p:txBody>
      </p:sp>
      <p:sp>
        <p:nvSpPr>
          <p:cNvPr id="11" name="Rectangle 10"/>
          <p:cNvSpPr/>
          <p:nvPr/>
        </p:nvSpPr>
        <p:spPr>
          <a:xfrm>
            <a:off x="3438658" y="901522"/>
            <a:ext cx="759854" cy="7598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198512" y="901522"/>
            <a:ext cx="759854" cy="759854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958366" y="901522"/>
            <a:ext cx="759854" cy="759854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718220" y="901522"/>
            <a:ext cx="759854" cy="759854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5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478074" y="901522"/>
            <a:ext cx="759854" cy="759854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237928" y="901522"/>
            <a:ext cx="759854" cy="759854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83653" y="2195850"/>
            <a:ext cx="7789572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p</a:t>
            </a:r>
            <a:r>
              <a:rPr lang="en-US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artition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indexFirst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en-US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indexLast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) 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pivot =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random(indexFirst, indexLast)</a:t>
            </a:r>
          </a:p>
          <a:p>
            <a:pPr lvl="1"/>
            <a:endParaRPr lang="hu-HU" b="1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pPr lvl="1"/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swap(indexLast, 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lvl="1"/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for (int i = indexFirst; i &lt; indexLast; i++) </a:t>
            </a:r>
          </a:p>
          <a:p>
            <a:pPr lvl="1"/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if 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(nums[i]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&gt; 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nums[indexLast]) </a:t>
            </a:r>
          </a:p>
          <a:p>
            <a:pPr lvl="1"/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	swap(i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, indexFirst);</a:t>
            </a:r>
          </a:p>
          <a:p>
            <a:pPr lvl="1"/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	indexFirst++;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lvl="1"/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hu-HU" b="1" dirty="0">
                <a:solidFill>
                  <a:srgbClr val="FFFF00"/>
                </a:solidFill>
                <a:latin typeface="Consolas" panose="020B0609020204030204" pitchFamily="49" charset="0"/>
              </a:rPr>
              <a:t>swap(indexFirst, indexLast);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 return 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indexFirst;</a:t>
            </a:r>
          </a:p>
          <a:p>
            <a:endParaRPr lang="hu-HU" b="1" dirty="0">
              <a:solidFill>
                <a:srgbClr val="FFFF00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H="1" flipV="1">
            <a:off x="4572000" y="1803042"/>
            <a:ext cx="4153438" cy="128789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268237" y="3181083"/>
            <a:ext cx="1188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indexFirst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979640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1820" y="257577"/>
            <a:ext cx="21884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u="sng" dirty="0" smtClean="0"/>
              <a:t>Hoare algorithm</a:t>
            </a:r>
            <a:endParaRPr lang="hu-HU" sz="2000" b="1" u="sng" dirty="0"/>
          </a:p>
        </p:txBody>
      </p:sp>
      <p:sp>
        <p:nvSpPr>
          <p:cNvPr id="11" name="Rectangle 10"/>
          <p:cNvSpPr/>
          <p:nvPr/>
        </p:nvSpPr>
        <p:spPr>
          <a:xfrm>
            <a:off x="3438658" y="901522"/>
            <a:ext cx="759854" cy="7598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198512" y="901522"/>
            <a:ext cx="759854" cy="759854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7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958366" y="901522"/>
            <a:ext cx="759854" cy="7598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718220" y="901522"/>
            <a:ext cx="759854" cy="759854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5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478074" y="901522"/>
            <a:ext cx="759854" cy="759854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237928" y="901522"/>
            <a:ext cx="759854" cy="759854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83653" y="2195850"/>
            <a:ext cx="7789572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p</a:t>
            </a:r>
            <a:r>
              <a:rPr lang="en-US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artition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indexFirst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en-US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indexLast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) 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pivot =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random(indexFirst, indexLast)</a:t>
            </a:r>
          </a:p>
          <a:p>
            <a:pPr lvl="1"/>
            <a:endParaRPr lang="hu-HU" b="1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pPr lvl="1"/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swap(indexLast, 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lvl="1"/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for (int i = indexFirst; i &lt; indexLast; i++) </a:t>
            </a:r>
          </a:p>
          <a:p>
            <a:pPr lvl="1"/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if 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(nums[i]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&gt; 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nums[indexLast]) </a:t>
            </a:r>
          </a:p>
          <a:p>
            <a:pPr lvl="1"/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	swap(i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, indexFirst);</a:t>
            </a:r>
          </a:p>
          <a:p>
            <a:pPr lvl="1"/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	indexFirst++;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lvl="1"/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hu-HU" b="1" dirty="0">
                <a:solidFill>
                  <a:srgbClr val="FFFF00"/>
                </a:solidFill>
                <a:latin typeface="Consolas" panose="020B0609020204030204" pitchFamily="49" charset="0"/>
              </a:rPr>
              <a:t>swap(indexFirst, indexLast);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 return 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indexFirst;</a:t>
            </a:r>
          </a:p>
          <a:p>
            <a:endParaRPr lang="hu-HU" b="1" dirty="0">
              <a:solidFill>
                <a:srgbClr val="FFFF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268237" y="3181083"/>
            <a:ext cx="1188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indexFirst</a:t>
            </a:r>
            <a:endParaRPr lang="hu-HU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 flipV="1">
            <a:off x="4572000" y="1803042"/>
            <a:ext cx="4153438" cy="128789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0783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1820" y="257577"/>
            <a:ext cx="21884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u="sng" dirty="0" smtClean="0"/>
              <a:t>Hoare algorithm</a:t>
            </a:r>
            <a:endParaRPr lang="hu-HU" sz="2000" b="1" u="sng" dirty="0"/>
          </a:p>
        </p:txBody>
      </p:sp>
      <p:sp>
        <p:nvSpPr>
          <p:cNvPr id="14" name="Rectangle 13"/>
          <p:cNvSpPr/>
          <p:nvPr/>
        </p:nvSpPr>
        <p:spPr>
          <a:xfrm>
            <a:off x="5718220" y="901522"/>
            <a:ext cx="759854" cy="759854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5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478074" y="901522"/>
            <a:ext cx="759854" cy="759854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237928" y="901522"/>
            <a:ext cx="759854" cy="759854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83653" y="2195850"/>
            <a:ext cx="7789572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p</a:t>
            </a:r>
            <a:r>
              <a:rPr lang="en-US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artition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indexFirst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en-US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indexLast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) 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pivot =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random(indexFirst, indexLast)</a:t>
            </a:r>
          </a:p>
          <a:p>
            <a:pPr lvl="1"/>
            <a:endParaRPr lang="hu-HU" b="1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pPr lvl="1"/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swap(indexLast, 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lvl="1"/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for (int i = indexFirst; i &lt; indexLast; i++) </a:t>
            </a:r>
          </a:p>
          <a:p>
            <a:pPr lvl="1"/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if 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(nums[i]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&gt; 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nums[indexLast]) </a:t>
            </a:r>
          </a:p>
          <a:p>
            <a:pPr lvl="1"/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	swap(i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, indexFirst);</a:t>
            </a:r>
          </a:p>
          <a:p>
            <a:pPr lvl="1"/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	indexFirst++;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lvl="1"/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swap(indexFirst, indexLast);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 </a:t>
            </a:r>
            <a:r>
              <a:rPr lang="hu-HU" b="1" dirty="0" smtClean="0">
                <a:solidFill>
                  <a:srgbClr val="FFFF00"/>
                </a:solidFill>
                <a:latin typeface="Consolas" panose="020B0609020204030204" pitchFamily="49" charset="0"/>
              </a:rPr>
              <a:t>return </a:t>
            </a:r>
            <a:r>
              <a:rPr lang="hu-HU" b="1" dirty="0">
                <a:solidFill>
                  <a:srgbClr val="FFFF00"/>
                </a:solidFill>
                <a:latin typeface="Consolas" panose="020B0609020204030204" pitchFamily="49" charset="0"/>
              </a:rPr>
              <a:t>indexFirst;</a:t>
            </a:r>
          </a:p>
          <a:p>
            <a:endParaRPr lang="hu-HU" b="1" dirty="0">
              <a:solidFill>
                <a:srgbClr val="FFFF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268237" y="3181083"/>
            <a:ext cx="1188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indexFirst</a:t>
            </a:r>
            <a:endParaRPr lang="hu-HU" dirty="0"/>
          </a:p>
        </p:txBody>
      </p:sp>
      <p:sp>
        <p:nvSpPr>
          <p:cNvPr id="19" name="Rectangle 18"/>
          <p:cNvSpPr/>
          <p:nvPr/>
        </p:nvSpPr>
        <p:spPr>
          <a:xfrm>
            <a:off x="3438658" y="901522"/>
            <a:ext cx="759854" cy="7598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198512" y="901522"/>
            <a:ext cx="759854" cy="759854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7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958366" y="901522"/>
            <a:ext cx="759854" cy="7598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H="1" flipV="1">
            <a:off x="4572000" y="1803042"/>
            <a:ext cx="4153438" cy="128789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2758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571224"/>
            <a:ext cx="8946541" cy="5022760"/>
          </a:xfrm>
        </p:spPr>
        <p:txBody>
          <a:bodyPr>
            <a:normAutofit/>
          </a:bodyPr>
          <a:lstStyle/>
          <a:p>
            <a:r>
              <a:rPr lang="hu-HU" dirty="0" smtClean="0"/>
              <a:t>It is a selection algorithm to find the </a:t>
            </a:r>
            <a:r>
              <a:rPr lang="hu-HU" b="1" i="1" dirty="0" smtClean="0"/>
              <a:t>k</a:t>
            </a:r>
            <a:r>
              <a:rPr lang="hu-HU" dirty="0" smtClean="0"/>
              <a:t>-th smallest / largest item in an unordered array</a:t>
            </a:r>
          </a:p>
          <a:p>
            <a:r>
              <a:rPr lang="hu-HU" dirty="0" smtClean="0"/>
              <a:t>Hoare constructed the algorithm </a:t>
            </a:r>
            <a:r>
              <a:rPr lang="hu-HU" dirty="0" smtClean="0">
                <a:sym typeface="Wingdings" panose="05000000000000000000" pitchFamily="2" charset="2"/>
              </a:rPr>
              <a:t></a:t>
            </a:r>
            <a:r>
              <a:rPr lang="hu-HU" dirty="0" smtClean="0"/>
              <a:t>   „Hoare algoithm” </a:t>
            </a:r>
          </a:p>
          <a:p>
            <a:r>
              <a:rPr lang="hu-HU" dirty="0" smtClean="0"/>
              <a:t>It has a very good average case running time: O(N)</a:t>
            </a:r>
          </a:p>
          <a:p>
            <a:r>
              <a:rPr lang="hu-HU" dirty="0" smtClean="0"/>
              <a:t>Worst case scenario: O(N  )</a:t>
            </a:r>
          </a:p>
          <a:p>
            <a:r>
              <a:rPr lang="hu-HU" dirty="0" smtClean="0"/>
              <a:t>In place algorithm</a:t>
            </a:r>
          </a:p>
          <a:p>
            <a:r>
              <a:rPr lang="hu-HU" u="sng" dirty="0" smtClean="0"/>
              <a:t>Concept is similar to quicksort</a:t>
            </a:r>
          </a:p>
          <a:p>
            <a:pPr lvl="1"/>
            <a:r>
              <a:rPr lang="hu-HU" dirty="0" smtClean="0"/>
              <a:t>Choose a pivot element at random</a:t>
            </a:r>
          </a:p>
          <a:p>
            <a:pPr lvl="1"/>
            <a:r>
              <a:rPr lang="hu-HU" dirty="0" smtClean="0"/>
              <a:t>Partition the array</a:t>
            </a:r>
          </a:p>
          <a:p>
            <a:pPr lvl="1"/>
            <a:r>
              <a:rPr lang="hu-HU" dirty="0" smtClean="0"/>
              <a:t>Instead of recursing into both sides, we just take one side</a:t>
            </a:r>
          </a:p>
          <a:p>
            <a:pPr lvl="1"/>
            <a:r>
              <a:rPr lang="hu-HU" dirty="0" smtClean="0"/>
              <a:t>O( N logN) </a:t>
            </a:r>
            <a:r>
              <a:rPr lang="hu-HU" dirty="0" smtClean="0">
                <a:sym typeface="Wingdings" panose="05000000000000000000" pitchFamily="2" charset="2"/>
              </a:rPr>
              <a:t> O(N)</a:t>
            </a:r>
            <a:endParaRPr lang="hu-HU" dirty="0"/>
          </a:p>
        </p:txBody>
      </p:sp>
      <p:sp>
        <p:nvSpPr>
          <p:cNvPr id="4" name="TextBox 3"/>
          <p:cNvSpPr txBox="1"/>
          <p:nvPr/>
        </p:nvSpPr>
        <p:spPr>
          <a:xfrm>
            <a:off x="4559120" y="3129567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 smtClean="0"/>
              <a:t>2</a:t>
            </a:r>
            <a:endParaRPr lang="hu-HU" sz="1600" dirty="0"/>
          </a:p>
        </p:txBody>
      </p:sp>
    </p:spTree>
    <p:extLst>
      <p:ext uri="{BB962C8B-B14F-4D97-AF65-F5344CB8AC3E}">
        <p14:creationId xmlns:p14="http://schemas.microsoft.com/office/powerpoint/2010/main" val="4204940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1820" y="257577"/>
            <a:ext cx="21884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u="sng" dirty="0" smtClean="0"/>
              <a:t>Hoare algorithm</a:t>
            </a:r>
            <a:endParaRPr lang="hu-HU" sz="2000" b="1" u="sng" dirty="0"/>
          </a:p>
        </p:txBody>
      </p:sp>
      <p:sp>
        <p:nvSpPr>
          <p:cNvPr id="14" name="Rectangle 13"/>
          <p:cNvSpPr/>
          <p:nvPr/>
        </p:nvSpPr>
        <p:spPr>
          <a:xfrm>
            <a:off x="5718220" y="901522"/>
            <a:ext cx="759854" cy="759854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5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478074" y="901522"/>
            <a:ext cx="759854" cy="759854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237928" y="901522"/>
            <a:ext cx="759854" cy="759854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72035" y="2329316"/>
            <a:ext cx="1072273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select(</a:t>
            </a:r>
            <a:r>
              <a:rPr lang="en-US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indexFirst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indexLast,k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’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) </a:t>
            </a:r>
            <a:endParaRPr lang="en-US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endParaRPr lang="hu-HU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pivot 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=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partition(indexFirst,indexLast); </a:t>
            </a:r>
            <a:r>
              <a:rPr lang="hu-HU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// the pivot index is 1</a:t>
            </a:r>
          </a:p>
          <a:p>
            <a:endParaRPr lang="hu-HU" dirty="0" smtClean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if 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(pivot &gt;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k’) 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	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return 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select(</a:t>
            </a:r>
            <a:r>
              <a:rPr lang="en-US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indexFirst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, pivot - 1, 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k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’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);</a:t>
            </a:r>
            <a:endParaRPr lang="en-US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r>
              <a:rPr lang="hu-HU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else 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if (pivot &lt;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k’) 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	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return 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select(pivot + 1, </a:t>
            </a:r>
            <a:r>
              <a:rPr lang="en-US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indexLast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k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’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);</a:t>
            </a:r>
            <a:endParaRPr lang="en-US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endParaRPr lang="hu-HU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endParaRPr lang="hu-HU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return nums[k’];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endParaRPr lang="hu-HU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438658" y="901522"/>
            <a:ext cx="759854" cy="7598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198512" y="901522"/>
            <a:ext cx="759854" cy="759854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7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958366" y="901522"/>
            <a:ext cx="759854" cy="7598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6629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1820" y="257577"/>
            <a:ext cx="21884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u="sng" dirty="0" smtClean="0"/>
              <a:t>Hoare algorithm</a:t>
            </a:r>
            <a:endParaRPr lang="hu-HU" sz="2000" b="1" u="sng" dirty="0"/>
          </a:p>
        </p:txBody>
      </p:sp>
      <p:sp>
        <p:nvSpPr>
          <p:cNvPr id="14" name="Rectangle 13"/>
          <p:cNvSpPr/>
          <p:nvPr/>
        </p:nvSpPr>
        <p:spPr>
          <a:xfrm>
            <a:off x="5718220" y="901522"/>
            <a:ext cx="759854" cy="759854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5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478074" y="901522"/>
            <a:ext cx="759854" cy="759854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237928" y="901522"/>
            <a:ext cx="759854" cy="759854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72035" y="2329316"/>
            <a:ext cx="1072273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select(</a:t>
            </a:r>
            <a:r>
              <a:rPr lang="en-US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indexFirst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indexLast,k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’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) </a:t>
            </a:r>
            <a:endParaRPr lang="en-US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endParaRPr lang="hu-HU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pivot 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=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partition(indexFirst,indexLast); </a:t>
            </a:r>
            <a:r>
              <a:rPr lang="hu-HU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// the pivot index is 1</a:t>
            </a:r>
          </a:p>
          <a:p>
            <a:endParaRPr lang="hu-HU" dirty="0" smtClean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if 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(pivot &gt;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k’) 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	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return 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select(</a:t>
            </a:r>
            <a:r>
              <a:rPr lang="en-US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indexFirst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, pivot - 1, 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k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’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);</a:t>
            </a:r>
            <a:endParaRPr lang="en-US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r>
              <a:rPr lang="hu-HU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else 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if (pivot &lt;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k’) 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	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return 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select(pivot + 1, </a:t>
            </a:r>
            <a:r>
              <a:rPr lang="en-US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indexLast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k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’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);</a:t>
            </a:r>
            <a:endParaRPr lang="en-US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endParaRPr lang="hu-HU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endParaRPr lang="hu-HU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hu-HU" b="1" dirty="0" smtClean="0">
                <a:solidFill>
                  <a:srgbClr val="FFFF00"/>
                </a:solidFill>
                <a:latin typeface="Consolas" panose="020B0609020204030204" pitchFamily="49" charset="0"/>
              </a:rPr>
              <a:t>return nums[k’];</a:t>
            </a:r>
            <a:endParaRPr lang="hu-HU" b="1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endParaRPr lang="hu-HU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438658" y="901522"/>
            <a:ext cx="759854" cy="7598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198512" y="901522"/>
            <a:ext cx="759854" cy="759854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7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958366" y="901522"/>
            <a:ext cx="759854" cy="7598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5991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b="1" dirty="0" smtClean="0"/>
              <a:t>SECRETARY PROBLEM</a:t>
            </a:r>
            <a:endParaRPr lang="hu-HU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smtClean="0"/>
              <a:t>SELECTION ALGORITHMS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770348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Online algorithm related problem</a:t>
            </a:r>
          </a:p>
          <a:p>
            <a:r>
              <a:rPr lang="hu-HU" dirty="0" smtClean="0"/>
              <a:t>We want to find the </a:t>
            </a:r>
            <a:r>
              <a:rPr lang="hu-HU" b="1" i="1" dirty="0" smtClean="0"/>
              <a:t>k</a:t>
            </a:r>
            <a:r>
              <a:rPr lang="hu-HU" dirty="0" smtClean="0"/>
              <a:t>-th smallest / largest item of a stream</a:t>
            </a:r>
          </a:p>
          <a:p>
            <a:r>
              <a:rPr lang="hu-HU" dirty="0" smtClean="0"/>
              <a:t>Partition based algorithms can not be used: we do not know the data in advance</a:t>
            </a:r>
          </a:p>
          <a:p>
            <a:r>
              <a:rPr lang="en-US" dirty="0"/>
              <a:t>The problem is to </a:t>
            </a:r>
            <a:r>
              <a:rPr lang="en-US" dirty="0" smtClean="0"/>
              <a:t>select</a:t>
            </a:r>
            <a:r>
              <a:rPr lang="hu-HU" dirty="0" smtClean="0"/>
              <a:t> (</a:t>
            </a:r>
            <a:r>
              <a:rPr lang="en-US" dirty="0" smtClean="0"/>
              <a:t>under </a:t>
            </a:r>
            <a:r>
              <a:rPr lang="en-US" dirty="0"/>
              <a:t>these </a:t>
            </a:r>
            <a:r>
              <a:rPr lang="en-US" dirty="0" smtClean="0"/>
              <a:t>constraints</a:t>
            </a:r>
            <a:r>
              <a:rPr lang="hu-HU" dirty="0" smtClean="0"/>
              <a:t> )</a:t>
            </a:r>
            <a:r>
              <a:rPr lang="en-US" dirty="0" smtClean="0"/>
              <a:t> </a:t>
            </a:r>
            <a:r>
              <a:rPr lang="en-US" dirty="0"/>
              <a:t>a specific element of the input sequence </a:t>
            </a:r>
            <a:r>
              <a:rPr lang="hu-HU" dirty="0" smtClean="0"/>
              <a:t>of data </a:t>
            </a:r>
            <a:r>
              <a:rPr lang="en-US" dirty="0" smtClean="0"/>
              <a:t>with </a:t>
            </a:r>
            <a:r>
              <a:rPr lang="en-US" dirty="0"/>
              <a:t>largest probability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025566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u="sng" dirty="0" smtClean="0"/>
              <a:t>Secretary problem</a:t>
            </a:r>
            <a:endParaRPr lang="hu-HU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Very important problem of optimal stopping theory</a:t>
            </a:r>
          </a:p>
          <a:p>
            <a:r>
              <a:rPr lang="hu-HU" dirty="0" smtClean="0"/>
              <a:t>Also known as „best choice problem”</a:t>
            </a:r>
          </a:p>
          <a:p>
            <a:r>
              <a:rPr lang="hu-HU" u="sng" dirty="0" smtClean="0"/>
              <a:t>Problem:</a:t>
            </a:r>
            <a:r>
              <a:rPr lang="hu-HU" dirty="0" smtClean="0"/>
              <a:t> we want to hire the best secretary out of N applicants. Applicants are interviewed one by one + after rejecting, the applicant can not be recalled. We </a:t>
            </a:r>
            <a:r>
              <a:rPr lang="en-US" dirty="0" smtClean="0"/>
              <a:t>can </a:t>
            </a:r>
            <a:r>
              <a:rPr lang="en-US" dirty="0"/>
              <a:t>rank the applicant among all applicants interviewed so far, but </a:t>
            </a:r>
            <a:r>
              <a:rPr lang="hu-HU" dirty="0" smtClean="0"/>
              <a:t>we are</a:t>
            </a:r>
            <a:r>
              <a:rPr lang="en-US" dirty="0" smtClean="0"/>
              <a:t> </a:t>
            </a:r>
            <a:r>
              <a:rPr lang="en-US" dirty="0"/>
              <a:t>unaware of the quality of yet unseen </a:t>
            </a:r>
            <a:r>
              <a:rPr lang="en-US" dirty="0" smtClean="0"/>
              <a:t>applicants</a:t>
            </a:r>
            <a:endParaRPr lang="hu-HU" dirty="0" smtClean="0"/>
          </a:p>
          <a:p>
            <a:r>
              <a:rPr lang="hu-HU" dirty="0" smtClean="0"/>
              <a:t>What is the optimal strategy? </a:t>
            </a:r>
          </a:p>
          <a:p>
            <a:r>
              <a:rPr lang="hu-HU" dirty="0" smtClean="0"/>
              <a:t>We want to maximize the probability of selecting the best applicant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551521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If we can make the decision at the end: we just have to make a maximum finding</a:t>
            </a:r>
          </a:p>
          <a:p>
            <a:r>
              <a:rPr lang="hu-HU" dirty="0" smtClean="0"/>
              <a:t>It can be done in O(N) ... no problem</a:t>
            </a:r>
          </a:p>
          <a:p>
            <a:r>
              <a:rPr lang="hu-HU" dirty="0" smtClean="0"/>
              <a:t>BUT we have to make the decision immediately !!!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028955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0760" y="450761"/>
            <a:ext cx="1055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Solution</a:t>
            </a:r>
            <a:endParaRPr lang="hu-HU" b="1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1882529" y="480881"/>
            <a:ext cx="2577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a</a:t>
            </a:r>
            <a:r>
              <a:rPr lang="hu-HU" dirty="0" smtClean="0"/>
              <a:t>lways reject the first </a:t>
            </a:r>
            <a:endParaRPr lang="hu-HU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640955" y="665547"/>
            <a:ext cx="373487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688712" y="296215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688712" y="665547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e</a:t>
            </a:r>
            <a:endParaRPr lang="hu-HU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2752319" y="1713302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e</a:t>
            </a:r>
            <a:r>
              <a:rPr lang="hu-HU" dirty="0" smtClean="0"/>
              <a:t>: natural logarithm ~ 2.718...</a:t>
            </a:r>
            <a:endParaRPr lang="hu-HU" dirty="0"/>
          </a:p>
        </p:txBody>
      </p:sp>
      <p:sp>
        <p:nvSpPr>
          <p:cNvPr id="12" name="TextBox 11"/>
          <p:cNvSpPr txBox="1"/>
          <p:nvPr/>
        </p:nvSpPr>
        <p:spPr>
          <a:xfrm>
            <a:off x="1777285" y="480881"/>
            <a:ext cx="87194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                                                     applicants and then we have to stop at</a:t>
            </a:r>
          </a:p>
          <a:p>
            <a:endParaRPr lang="hu-HU" dirty="0"/>
          </a:p>
          <a:p>
            <a:r>
              <a:rPr lang="hu-HU" dirty="0"/>
              <a:t> </a:t>
            </a:r>
            <a:r>
              <a:rPr lang="hu-HU" dirty="0" smtClean="0"/>
              <a:t> the one who is better than all the previos ones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588653" y="2758089"/>
            <a:ext cx="756168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hu-HU" dirty="0" smtClean="0"/>
              <a:t>it is very popular problem because it has a well defined solution</a:t>
            </a:r>
          </a:p>
          <a:p>
            <a:pPr marL="285750" indent="-285750">
              <a:buFontTx/>
              <a:buChar char="-"/>
            </a:pPr>
            <a:endParaRPr lang="hu-HU" dirty="0"/>
          </a:p>
          <a:p>
            <a:pPr marL="285750" indent="-285750">
              <a:buFontTx/>
              <a:buChar char="-"/>
            </a:pPr>
            <a:r>
              <a:rPr lang="hu-HU" dirty="0"/>
              <a:t>t</a:t>
            </a:r>
            <a:r>
              <a:rPr lang="hu-HU" dirty="0" smtClean="0"/>
              <a:t>he probability of choosing the best applicant is</a:t>
            </a:r>
          </a:p>
          <a:p>
            <a:pPr marL="285750" indent="-285750">
              <a:buFontTx/>
              <a:buChar char="-"/>
            </a:pPr>
            <a:endParaRPr lang="hu-HU" dirty="0"/>
          </a:p>
          <a:p>
            <a:pPr marL="285750" indent="-285750">
              <a:buFontTx/>
              <a:buChar char="-"/>
            </a:pPr>
            <a:r>
              <a:rPr lang="hu-HU" dirty="0" smtClean="0"/>
              <a:t>so 37% chance we find the optimal one </a:t>
            </a:r>
            <a:endParaRPr lang="hu-HU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335045" y="3496753"/>
            <a:ext cx="373487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382802" y="312742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  <a:endParaRPr lang="hu-HU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8382802" y="3496753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e</a:t>
            </a:r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val="576819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b="1" dirty="0" smtClean="0"/>
              <a:t>ADVANCED SELECTION ALGORITHMS</a:t>
            </a:r>
            <a:endParaRPr lang="hu-HU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smtClean="0"/>
              <a:t>SELECTION ALGORITHMS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053304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20462" y="940158"/>
            <a:ext cx="939071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Quickselect</a:t>
            </a:r>
            <a:r>
              <a:rPr lang="hu-HU" dirty="0" smtClean="0"/>
              <a:t>: each partition() phase takes O(N) time where N is smaller and smaller</a:t>
            </a:r>
          </a:p>
          <a:p>
            <a:r>
              <a:rPr lang="hu-HU" dirty="0" smtClean="0"/>
              <a:t>		We keep discarding more and more items: if we are not able to</a:t>
            </a:r>
          </a:p>
          <a:p>
            <a:r>
              <a:rPr lang="hu-HU" dirty="0"/>
              <a:t>	</a:t>
            </a:r>
            <a:r>
              <a:rPr lang="hu-HU" dirty="0" smtClean="0"/>
              <a:t>		discard many items on every iteration </a:t>
            </a:r>
            <a:r>
              <a:rPr lang="hu-HU" dirty="0" smtClean="0">
                <a:sym typeface="Wingdings" panose="05000000000000000000" pitchFamily="2" charset="2"/>
              </a:rPr>
              <a:t> the running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			time will be quadratic</a:t>
            </a:r>
            <a:endParaRPr lang="hu-HU" dirty="0"/>
          </a:p>
          <a:p>
            <a:endParaRPr lang="hu-HU" dirty="0" smtClean="0"/>
          </a:p>
          <a:p>
            <a:r>
              <a:rPr lang="hu-HU" dirty="0"/>
              <a:t>		</a:t>
            </a:r>
            <a:r>
              <a:rPr lang="hu-HU" dirty="0" smtClean="0"/>
              <a:t>			O(N  )  worst case running time</a:t>
            </a:r>
            <a:endParaRPr lang="hu-HU" dirty="0"/>
          </a:p>
        </p:txBody>
      </p:sp>
      <p:sp>
        <p:nvSpPr>
          <p:cNvPr id="5" name="TextBox 4"/>
          <p:cNvSpPr txBox="1"/>
          <p:nvPr/>
        </p:nvSpPr>
        <p:spPr>
          <a:xfrm>
            <a:off x="6156102" y="223895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 smtClean="0"/>
              <a:t>2</a:t>
            </a:r>
            <a:endParaRPr lang="hu-HU" sz="1400" dirty="0"/>
          </a:p>
        </p:txBody>
      </p:sp>
      <p:sp>
        <p:nvSpPr>
          <p:cNvPr id="6" name="Rectangle 5"/>
          <p:cNvSpPr/>
          <p:nvPr/>
        </p:nvSpPr>
        <p:spPr>
          <a:xfrm>
            <a:off x="683653" y="2195850"/>
            <a:ext cx="778957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p</a:t>
            </a:r>
            <a:r>
              <a:rPr lang="en-US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artition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indexFirst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en-US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indexLast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) 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pivot =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random(indexFirst, indexLast)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swap(indexLast, 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lvl="1"/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for (int i = indexFirst; i &lt; indexLast; i++) </a:t>
            </a:r>
          </a:p>
          <a:p>
            <a:pPr lvl="1"/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if 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(nums[i]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&gt; 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nums[indexLast]) </a:t>
            </a:r>
          </a:p>
          <a:p>
            <a:pPr lvl="1"/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	swap(i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, indexFirst);</a:t>
            </a:r>
          </a:p>
          <a:p>
            <a:pPr lvl="1"/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	indexFirst++;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lvl="1"/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swap(indexFirst, indexLast);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 return 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indexFirst;</a:t>
            </a:r>
          </a:p>
          <a:p>
            <a:endParaRPr lang="hu-HU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7148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20462" y="940158"/>
            <a:ext cx="939071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Quickselect</a:t>
            </a:r>
            <a:r>
              <a:rPr lang="hu-HU" dirty="0" smtClean="0"/>
              <a:t>: each partition() phase takes O(N) time where N is smaller and smaller</a:t>
            </a:r>
          </a:p>
          <a:p>
            <a:r>
              <a:rPr lang="hu-HU" dirty="0" smtClean="0"/>
              <a:t>		We keep discarding more and more items: if we are not able to</a:t>
            </a:r>
          </a:p>
          <a:p>
            <a:r>
              <a:rPr lang="hu-HU" dirty="0"/>
              <a:t>	</a:t>
            </a:r>
            <a:r>
              <a:rPr lang="hu-HU" dirty="0" smtClean="0"/>
              <a:t>		discard many items on every iteration </a:t>
            </a:r>
            <a:r>
              <a:rPr lang="hu-HU" dirty="0" smtClean="0">
                <a:sym typeface="Wingdings" panose="05000000000000000000" pitchFamily="2" charset="2"/>
              </a:rPr>
              <a:t> the running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			time will be quadratic</a:t>
            </a:r>
            <a:endParaRPr lang="hu-HU" dirty="0"/>
          </a:p>
          <a:p>
            <a:endParaRPr lang="hu-HU" dirty="0" smtClean="0"/>
          </a:p>
          <a:p>
            <a:r>
              <a:rPr lang="hu-HU" dirty="0"/>
              <a:t>		</a:t>
            </a:r>
            <a:r>
              <a:rPr lang="hu-HU" dirty="0" smtClean="0"/>
              <a:t>			O(N  )  worst case running time</a:t>
            </a:r>
            <a:endParaRPr lang="hu-HU" dirty="0"/>
          </a:p>
        </p:txBody>
      </p:sp>
      <p:sp>
        <p:nvSpPr>
          <p:cNvPr id="5" name="TextBox 4"/>
          <p:cNvSpPr txBox="1"/>
          <p:nvPr/>
        </p:nvSpPr>
        <p:spPr>
          <a:xfrm>
            <a:off x="6156102" y="223895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 smtClean="0"/>
              <a:t>2</a:t>
            </a:r>
            <a:endParaRPr lang="hu-HU" sz="1400" dirty="0"/>
          </a:p>
        </p:txBody>
      </p:sp>
      <p:sp>
        <p:nvSpPr>
          <p:cNvPr id="7" name="Rectangle 6"/>
          <p:cNvSpPr/>
          <p:nvPr/>
        </p:nvSpPr>
        <p:spPr>
          <a:xfrm>
            <a:off x="3593204" y="3465592"/>
            <a:ext cx="759854" cy="7598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" name="Rectangle 7"/>
          <p:cNvSpPr/>
          <p:nvPr/>
        </p:nvSpPr>
        <p:spPr>
          <a:xfrm>
            <a:off x="4353058" y="3465592"/>
            <a:ext cx="759854" cy="7598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112912" y="3465592"/>
            <a:ext cx="759854" cy="7598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5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872766" y="3465592"/>
            <a:ext cx="759854" cy="7598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632620" y="3465592"/>
            <a:ext cx="759854" cy="7598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392474" y="3465592"/>
            <a:ext cx="759854" cy="7598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8691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1820" y="257577"/>
            <a:ext cx="21884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u="sng" dirty="0" smtClean="0"/>
              <a:t>Hoare algorithm</a:t>
            </a:r>
            <a:endParaRPr lang="hu-HU" sz="2000" b="1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3489187" y="296214"/>
            <a:ext cx="14510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1.) partition</a:t>
            </a:r>
          </a:p>
          <a:p>
            <a:endParaRPr lang="hu-HU" dirty="0"/>
          </a:p>
          <a:p>
            <a:r>
              <a:rPr lang="hu-HU" dirty="0" smtClean="0"/>
              <a:t>2.) select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846198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20462" y="940158"/>
            <a:ext cx="939071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Quickselect</a:t>
            </a:r>
            <a:r>
              <a:rPr lang="hu-HU" dirty="0" smtClean="0"/>
              <a:t>: each partition() phase takes O(N) time where N is smaller and smaller</a:t>
            </a:r>
          </a:p>
          <a:p>
            <a:r>
              <a:rPr lang="hu-HU" dirty="0" smtClean="0"/>
              <a:t>		We keep discarding more and more items: if we are not able to</a:t>
            </a:r>
          </a:p>
          <a:p>
            <a:r>
              <a:rPr lang="hu-HU" dirty="0"/>
              <a:t>	</a:t>
            </a:r>
            <a:r>
              <a:rPr lang="hu-HU" dirty="0" smtClean="0"/>
              <a:t>		discard many items on every iteration </a:t>
            </a:r>
            <a:r>
              <a:rPr lang="hu-HU" dirty="0" smtClean="0">
                <a:sym typeface="Wingdings" panose="05000000000000000000" pitchFamily="2" charset="2"/>
              </a:rPr>
              <a:t> the running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			time will be quadratic</a:t>
            </a:r>
            <a:endParaRPr lang="hu-HU" dirty="0"/>
          </a:p>
          <a:p>
            <a:endParaRPr lang="hu-HU" dirty="0" smtClean="0"/>
          </a:p>
          <a:p>
            <a:r>
              <a:rPr lang="hu-HU" dirty="0"/>
              <a:t>		</a:t>
            </a:r>
            <a:r>
              <a:rPr lang="hu-HU" dirty="0" smtClean="0"/>
              <a:t>			O(N  )  worst case running time</a:t>
            </a:r>
            <a:endParaRPr lang="hu-HU" dirty="0"/>
          </a:p>
        </p:txBody>
      </p:sp>
      <p:sp>
        <p:nvSpPr>
          <p:cNvPr id="5" name="TextBox 4"/>
          <p:cNvSpPr txBox="1"/>
          <p:nvPr/>
        </p:nvSpPr>
        <p:spPr>
          <a:xfrm>
            <a:off x="6156102" y="223895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 smtClean="0"/>
              <a:t>2</a:t>
            </a:r>
            <a:endParaRPr lang="hu-HU" sz="1400" dirty="0"/>
          </a:p>
        </p:txBody>
      </p:sp>
      <p:sp>
        <p:nvSpPr>
          <p:cNvPr id="7" name="Rectangle 6"/>
          <p:cNvSpPr/>
          <p:nvPr/>
        </p:nvSpPr>
        <p:spPr>
          <a:xfrm>
            <a:off x="3593204" y="3465592"/>
            <a:ext cx="759854" cy="7598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" name="Rectangle 7"/>
          <p:cNvSpPr/>
          <p:nvPr/>
        </p:nvSpPr>
        <p:spPr>
          <a:xfrm>
            <a:off x="4353058" y="3465592"/>
            <a:ext cx="759854" cy="7598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112912" y="3465592"/>
            <a:ext cx="759854" cy="7598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5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872766" y="3465592"/>
            <a:ext cx="759854" cy="7598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632620" y="3465592"/>
            <a:ext cx="759854" cy="759854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392474" y="3465592"/>
            <a:ext cx="759854" cy="7598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2538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20462" y="940158"/>
            <a:ext cx="939071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Quickselect</a:t>
            </a:r>
            <a:r>
              <a:rPr lang="hu-HU" dirty="0" smtClean="0"/>
              <a:t>: each partition() phase takes O(N) time where N is smaller and smaller</a:t>
            </a:r>
          </a:p>
          <a:p>
            <a:r>
              <a:rPr lang="hu-HU" dirty="0" smtClean="0"/>
              <a:t>		We keep discarding more and more items: if we are not able to</a:t>
            </a:r>
          </a:p>
          <a:p>
            <a:r>
              <a:rPr lang="hu-HU" dirty="0"/>
              <a:t>	</a:t>
            </a:r>
            <a:r>
              <a:rPr lang="hu-HU" dirty="0" smtClean="0"/>
              <a:t>		discard many items on every iteration </a:t>
            </a:r>
            <a:r>
              <a:rPr lang="hu-HU" dirty="0" smtClean="0">
                <a:sym typeface="Wingdings" panose="05000000000000000000" pitchFamily="2" charset="2"/>
              </a:rPr>
              <a:t> the running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			time will be quadratic</a:t>
            </a:r>
            <a:endParaRPr lang="hu-HU" dirty="0"/>
          </a:p>
          <a:p>
            <a:endParaRPr lang="hu-HU" dirty="0" smtClean="0"/>
          </a:p>
          <a:p>
            <a:r>
              <a:rPr lang="hu-HU" dirty="0"/>
              <a:t>		</a:t>
            </a:r>
            <a:r>
              <a:rPr lang="hu-HU" dirty="0" smtClean="0"/>
              <a:t>			O(N  )  worst case running time</a:t>
            </a:r>
            <a:endParaRPr lang="hu-HU" dirty="0"/>
          </a:p>
        </p:txBody>
      </p:sp>
      <p:sp>
        <p:nvSpPr>
          <p:cNvPr id="5" name="TextBox 4"/>
          <p:cNvSpPr txBox="1"/>
          <p:nvPr/>
        </p:nvSpPr>
        <p:spPr>
          <a:xfrm>
            <a:off x="6156102" y="223895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 smtClean="0"/>
              <a:t>2</a:t>
            </a:r>
            <a:endParaRPr lang="hu-HU" sz="1400" dirty="0"/>
          </a:p>
        </p:txBody>
      </p:sp>
      <p:sp>
        <p:nvSpPr>
          <p:cNvPr id="7" name="Rectangle 6"/>
          <p:cNvSpPr/>
          <p:nvPr/>
        </p:nvSpPr>
        <p:spPr>
          <a:xfrm>
            <a:off x="3593204" y="3465592"/>
            <a:ext cx="759854" cy="7598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" name="Rectangle 7"/>
          <p:cNvSpPr/>
          <p:nvPr/>
        </p:nvSpPr>
        <p:spPr>
          <a:xfrm>
            <a:off x="4353058" y="3465592"/>
            <a:ext cx="759854" cy="7598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112912" y="3465592"/>
            <a:ext cx="759854" cy="7598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5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872766" y="3465592"/>
            <a:ext cx="759854" cy="7598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632620" y="3465592"/>
            <a:ext cx="759854" cy="759854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392474" y="3465592"/>
            <a:ext cx="759854" cy="7598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4170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20462" y="940158"/>
            <a:ext cx="939071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Quickselect</a:t>
            </a:r>
            <a:r>
              <a:rPr lang="hu-HU" dirty="0" smtClean="0"/>
              <a:t>: each partition() phase takes O(N) time where N is smaller and smaller</a:t>
            </a:r>
          </a:p>
          <a:p>
            <a:r>
              <a:rPr lang="hu-HU" dirty="0" smtClean="0"/>
              <a:t>		We keep discarding more and more items: if we are not able to</a:t>
            </a:r>
          </a:p>
          <a:p>
            <a:r>
              <a:rPr lang="hu-HU" dirty="0"/>
              <a:t>	</a:t>
            </a:r>
            <a:r>
              <a:rPr lang="hu-HU" dirty="0" smtClean="0"/>
              <a:t>		discard many items on every iteration </a:t>
            </a:r>
            <a:r>
              <a:rPr lang="hu-HU" dirty="0" smtClean="0">
                <a:sym typeface="Wingdings" panose="05000000000000000000" pitchFamily="2" charset="2"/>
              </a:rPr>
              <a:t> the running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			time will be quadratic</a:t>
            </a:r>
            <a:endParaRPr lang="hu-HU" dirty="0"/>
          </a:p>
          <a:p>
            <a:endParaRPr lang="hu-HU" dirty="0" smtClean="0"/>
          </a:p>
          <a:p>
            <a:r>
              <a:rPr lang="hu-HU" dirty="0"/>
              <a:t>		</a:t>
            </a:r>
            <a:r>
              <a:rPr lang="hu-HU" dirty="0" smtClean="0"/>
              <a:t>			O(N  )  worst case running time</a:t>
            </a:r>
            <a:endParaRPr lang="hu-HU" dirty="0"/>
          </a:p>
        </p:txBody>
      </p:sp>
      <p:sp>
        <p:nvSpPr>
          <p:cNvPr id="5" name="TextBox 4"/>
          <p:cNvSpPr txBox="1"/>
          <p:nvPr/>
        </p:nvSpPr>
        <p:spPr>
          <a:xfrm>
            <a:off x="6156102" y="223895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 smtClean="0"/>
              <a:t>2</a:t>
            </a:r>
            <a:endParaRPr lang="hu-HU" sz="1400" dirty="0"/>
          </a:p>
        </p:txBody>
      </p:sp>
      <p:sp>
        <p:nvSpPr>
          <p:cNvPr id="7" name="Rectangle 6"/>
          <p:cNvSpPr/>
          <p:nvPr/>
        </p:nvSpPr>
        <p:spPr>
          <a:xfrm>
            <a:off x="3593204" y="3465592"/>
            <a:ext cx="759854" cy="759854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" name="Rectangle 7"/>
          <p:cNvSpPr/>
          <p:nvPr/>
        </p:nvSpPr>
        <p:spPr>
          <a:xfrm>
            <a:off x="4353058" y="3465592"/>
            <a:ext cx="759854" cy="759854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112912" y="3465592"/>
            <a:ext cx="759854" cy="759854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5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872766" y="3465592"/>
            <a:ext cx="759854" cy="759854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632620" y="3465592"/>
            <a:ext cx="759854" cy="759854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392474" y="3465592"/>
            <a:ext cx="759854" cy="7598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174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20462" y="940158"/>
            <a:ext cx="939071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Quickselect</a:t>
            </a:r>
            <a:r>
              <a:rPr lang="hu-HU" dirty="0" smtClean="0"/>
              <a:t>: each partition() phase takes O(N) time where N is smaller and smaller</a:t>
            </a:r>
          </a:p>
          <a:p>
            <a:r>
              <a:rPr lang="hu-HU" dirty="0" smtClean="0"/>
              <a:t>		We keep discarding more and more items: if we are not able to</a:t>
            </a:r>
          </a:p>
          <a:p>
            <a:r>
              <a:rPr lang="hu-HU" dirty="0"/>
              <a:t>	</a:t>
            </a:r>
            <a:r>
              <a:rPr lang="hu-HU" dirty="0" smtClean="0"/>
              <a:t>		discard many items on every iteration </a:t>
            </a:r>
            <a:r>
              <a:rPr lang="hu-HU" dirty="0" smtClean="0">
                <a:sym typeface="Wingdings" panose="05000000000000000000" pitchFamily="2" charset="2"/>
              </a:rPr>
              <a:t> the running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			time will be quadratic</a:t>
            </a:r>
            <a:endParaRPr lang="hu-HU" dirty="0"/>
          </a:p>
          <a:p>
            <a:endParaRPr lang="hu-HU" dirty="0" smtClean="0"/>
          </a:p>
          <a:p>
            <a:r>
              <a:rPr lang="hu-HU" dirty="0"/>
              <a:t>		</a:t>
            </a:r>
            <a:r>
              <a:rPr lang="hu-HU" dirty="0" smtClean="0"/>
              <a:t>			O(N  )  worst case running time</a:t>
            </a:r>
            <a:endParaRPr lang="hu-HU" dirty="0"/>
          </a:p>
        </p:txBody>
      </p:sp>
      <p:sp>
        <p:nvSpPr>
          <p:cNvPr id="5" name="TextBox 4"/>
          <p:cNvSpPr txBox="1"/>
          <p:nvPr/>
        </p:nvSpPr>
        <p:spPr>
          <a:xfrm>
            <a:off x="6156102" y="223895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 smtClean="0"/>
              <a:t>2</a:t>
            </a:r>
            <a:endParaRPr lang="hu-HU" sz="1400" dirty="0"/>
          </a:p>
        </p:txBody>
      </p:sp>
      <p:sp>
        <p:nvSpPr>
          <p:cNvPr id="7" name="Rectangle 6"/>
          <p:cNvSpPr/>
          <p:nvPr/>
        </p:nvSpPr>
        <p:spPr>
          <a:xfrm>
            <a:off x="3593204" y="3465592"/>
            <a:ext cx="759854" cy="7598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" name="Rectangle 7"/>
          <p:cNvSpPr/>
          <p:nvPr/>
        </p:nvSpPr>
        <p:spPr>
          <a:xfrm>
            <a:off x="4353058" y="3465592"/>
            <a:ext cx="759854" cy="7598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112912" y="3465592"/>
            <a:ext cx="759854" cy="7598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5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872766" y="3465592"/>
            <a:ext cx="759854" cy="7598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632620" y="3465592"/>
            <a:ext cx="759854" cy="759854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392474" y="3465592"/>
            <a:ext cx="759854" cy="759854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4591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20462" y="940158"/>
            <a:ext cx="939071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Quickselect</a:t>
            </a:r>
            <a:r>
              <a:rPr lang="hu-HU" dirty="0" smtClean="0"/>
              <a:t>: each partition() phase takes O(N) time where N is smaller and smaller</a:t>
            </a:r>
          </a:p>
          <a:p>
            <a:r>
              <a:rPr lang="hu-HU" dirty="0" smtClean="0"/>
              <a:t>		We keep discarding more and more items: if we are not able to</a:t>
            </a:r>
          </a:p>
          <a:p>
            <a:r>
              <a:rPr lang="hu-HU" dirty="0"/>
              <a:t>	</a:t>
            </a:r>
            <a:r>
              <a:rPr lang="hu-HU" dirty="0" smtClean="0"/>
              <a:t>		discard many items on every iteration </a:t>
            </a:r>
            <a:r>
              <a:rPr lang="hu-HU" dirty="0" smtClean="0">
                <a:sym typeface="Wingdings" panose="05000000000000000000" pitchFamily="2" charset="2"/>
              </a:rPr>
              <a:t> the running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			time will be quadratic</a:t>
            </a:r>
            <a:endParaRPr lang="hu-HU" dirty="0"/>
          </a:p>
          <a:p>
            <a:endParaRPr lang="hu-HU" dirty="0" smtClean="0"/>
          </a:p>
          <a:p>
            <a:r>
              <a:rPr lang="hu-HU" dirty="0"/>
              <a:t>		</a:t>
            </a:r>
            <a:r>
              <a:rPr lang="hu-HU" dirty="0" smtClean="0"/>
              <a:t>			O(N  )  worst case running time</a:t>
            </a:r>
            <a:endParaRPr lang="hu-HU" dirty="0"/>
          </a:p>
        </p:txBody>
      </p:sp>
      <p:sp>
        <p:nvSpPr>
          <p:cNvPr id="5" name="TextBox 4"/>
          <p:cNvSpPr txBox="1"/>
          <p:nvPr/>
        </p:nvSpPr>
        <p:spPr>
          <a:xfrm>
            <a:off x="6156102" y="223895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 smtClean="0"/>
              <a:t>2</a:t>
            </a:r>
            <a:endParaRPr lang="hu-HU" sz="1400" dirty="0"/>
          </a:p>
        </p:txBody>
      </p:sp>
      <p:sp>
        <p:nvSpPr>
          <p:cNvPr id="7" name="Rectangle 6"/>
          <p:cNvSpPr/>
          <p:nvPr/>
        </p:nvSpPr>
        <p:spPr>
          <a:xfrm>
            <a:off x="3593204" y="3465592"/>
            <a:ext cx="759854" cy="7598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" name="Rectangle 7"/>
          <p:cNvSpPr/>
          <p:nvPr/>
        </p:nvSpPr>
        <p:spPr>
          <a:xfrm>
            <a:off x="4353058" y="3465592"/>
            <a:ext cx="759854" cy="7598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112912" y="3465592"/>
            <a:ext cx="759854" cy="7598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5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872766" y="3465592"/>
            <a:ext cx="759854" cy="759854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632620" y="3465592"/>
            <a:ext cx="759854" cy="759854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392474" y="3465592"/>
            <a:ext cx="759854" cy="759854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6670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20462" y="940158"/>
            <a:ext cx="939071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Quickselect</a:t>
            </a:r>
            <a:r>
              <a:rPr lang="hu-HU" dirty="0" smtClean="0"/>
              <a:t>: each partition() phase takes O(N) time where N is smaller and smaller</a:t>
            </a:r>
          </a:p>
          <a:p>
            <a:r>
              <a:rPr lang="hu-HU" dirty="0" smtClean="0"/>
              <a:t>		We keep discarding more and more items: if we are not able to</a:t>
            </a:r>
          </a:p>
          <a:p>
            <a:r>
              <a:rPr lang="hu-HU" dirty="0"/>
              <a:t>	</a:t>
            </a:r>
            <a:r>
              <a:rPr lang="hu-HU" dirty="0" smtClean="0"/>
              <a:t>		discard many items on every iteration </a:t>
            </a:r>
            <a:r>
              <a:rPr lang="hu-HU" dirty="0" smtClean="0">
                <a:sym typeface="Wingdings" panose="05000000000000000000" pitchFamily="2" charset="2"/>
              </a:rPr>
              <a:t> the running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			time will be quadratic</a:t>
            </a:r>
            <a:endParaRPr lang="hu-HU" dirty="0"/>
          </a:p>
          <a:p>
            <a:endParaRPr lang="hu-HU" dirty="0" smtClean="0"/>
          </a:p>
          <a:p>
            <a:r>
              <a:rPr lang="hu-HU" dirty="0"/>
              <a:t>		</a:t>
            </a:r>
            <a:r>
              <a:rPr lang="hu-HU" dirty="0" smtClean="0"/>
              <a:t>			O(N  )  worst case running time</a:t>
            </a:r>
            <a:endParaRPr lang="hu-HU" dirty="0"/>
          </a:p>
        </p:txBody>
      </p:sp>
      <p:sp>
        <p:nvSpPr>
          <p:cNvPr id="5" name="TextBox 4"/>
          <p:cNvSpPr txBox="1"/>
          <p:nvPr/>
        </p:nvSpPr>
        <p:spPr>
          <a:xfrm>
            <a:off x="6156102" y="223895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 smtClean="0"/>
              <a:t>2</a:t>
            </a:r>
            <a:endParaRPr lang="hu-HU" sz="1400" dirty="0"/>
          </a:p>
        </p:txBody>
      </p:sp>
      <p:sp>
        <p:nvSpPr>
          <p:cNvPr id="7" name="Rectangle 6"/>
          <p:cNvSpPr/>
          <p:nvPr/>
        </p:nvSpPr>
        <p:spPr>
          <a:xfrm>
            <a:off x="3593204" y="3465592"/>
            <a:ext cx="759854" cy="759854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" name="Rectangle 7"/>
          <p:cNvSpPr/>
          <p:nvPr/>
        </p:nvSpPr>
        <p:spPr>
          <a:xfrm>
            <a:off x="4353058" y="3465592"/>
            <a:ext cx="759854" cy="759854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112912" y="3465592"/>
            <a:ext cx="759854" cy="759854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5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872766" y="3465592"/>
            <a:ext cx="759854" cy="759854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632620" y="3465592"/>
            <a:ext cx="759854" cy="759854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392474" y="3465592"/>
            <a:ext cx="759854" cy="759854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5646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20462" y="940158"/>
            <a:ext cx="939071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Quickselect</a:t>
            </a:r>
            <a:r>
              <a:rPr lang="hu-HU" dirty="0" smtClean="0"/>
              <a:t>: each partition() phase takes O(N) time where N is smaller and smaller</a:t>
            </a:r>
          </a:p>
          <a:p>
            <a:r>
              <a:rPr lang="hu-HU" dirty="0" smtClean="0"/>
              <a:t>		We keep discarding more and more items: if we are not able to</a:t>
            </a:r>
          </a:p>
          <a:p>
            <a:r>
              <a:rPr lang="hu-HU" dirty="0"/>
              <a:t>	</a:t>
            </a:r>
            <a:r>
              <a:rPr lang="hu-HU" dirty="0" smtClean="0"/>
              <a:t>		discard many items on every iteration </a:t>
            </a:r>
            <a:r>
              <a:rPr lang="hu-HU" dirty="0" smtClean="0">
                <a:sym typeface="Wingdings" panose="05000000000000000000" pitchFamily="2" charset="2"/>
              </a:rPr>
              <a:t> the running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			time will be quadratic</a:t>
            </a:r>
            <a:endParaRPr lang="hu-HU" dirty="0"/>
          </a:p>
          <a:p>
            <a:endParaRPr lang="hu-HU" dirty="0" smtClean="0"/>
          </a:p>
          <a:p>
            <a:r>
              <a:rPr lang="hu-HU" dirty="0"/>
              <a:t>		</a:t>
            </a:r>
            <a:r>
              <a:rPr lang="hu-HU" dirty="0" smtClean="0"/>
              <a:t>			O(N  )  worst case running time</a:t>
            </a:r>
            <a:endParaRPr lang="hu-HU" dirty="0"/>
          </a:p>
        </p:txBody>
      </p:sp>
      <p:sp>
        <p:nvSpPr>
          <p:cNvPr id="5" name="TextBox 4"/>
          <p:cNvSpPr txBox="1"/>
          <p:nvPr/>
        </p:nvSpPr>
        <p:spPr>
          <a:xfrm>
            <a:off x="6156102" y="223895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 smtClean="0"/>
              <a:t>2</a:t>
            </a:r>
            <a:endParaRPr lang="hu-HU" sz="1400" dirty="0"/>
          </a:p>
        </p:txBody>
      </p:sp>
      <p:sp>
        <p:nvSpPr>
          <p:cNvPr id="7" name="Rectangle 6"/>
          <p:cNvSpPr/>
          <p:nvPr/>
        </p:nvSpPr>
        <p:spPr>
          <a:xfrm>
            <a:off x="3593204" y="3465592"/>
            <a:ext cx="759854" cy="7598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" name="Rectangle 7"/>
          <p:cNvSpPr/>
          <p:nvPr/>
        </p:nvSpPr>
        <p:spPr>
          <a:xfrm>
            <a:off x="4353058" y="3465592"/>
            <a:ext cx="759854" cy="7598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112912" y="3465592"/>
            <a:ext cx="759854" cy="7598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5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872766" y="3465592"/>
            <a:ext cx="759854" cy="759854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632620" y="3465592"/>
            <a:ext cx="759854" cy="759854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392474" y="3465592"/>
            <a:ext cx="759854" cy="759854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459865" y="4778062"/>
            <a:ext cx="69830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keep discarding very few items on every iteration: so the </a:t>
            </a:r>
          </a:p>
          <a:p>
            <a:r>
              <a:rPr lang="hu-HU" dirty="0"/>
              <a:t>	</a:t>
            </a:r>
            <a:r>
              <a:rPr lang="hu-HU" dirty="0" smtClean="0"/>
              <a:t>running time will be quadratic !!!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294273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20462" y="940158"/>
            <a:ext cx="939071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Quickselect</a:t>
            </a:r>
            <a:r>
              <a:rPr lang="hu-HU" dirty="0" smtClean="0"/>
              <a:t>: each partition() phase takes O(N) time where N is smaller and smaller</a:t>
            </a:r>
          </a:p>
          <a:p>
            <a:r>
              <a:rPr lang="hu-HU" dirty="0" smtClean="0"/>
              <a:t>		We keep discarding more and more items: if we are not able to</a:t>
            </a:r>
          </a:p>
          <a:p>
            <a:r>
              <a:rPr lang="hu-HU" dirty="0"/>
              <a:t>	</a:t>
            </a:r>
            <a:r>
              <a:rPr lang="hu-HU" dirty="0" smtClean="0"/>
              <a:t>		discard many items on every iteration </a:t>
            </a:r>
            <a:r>
              <a:rPr lang="hu-HU" dirty="0" smtClean="0">
                <a:sym typeface="Wingdings" panose="05000000000000000000" pitchFamily="2" charset="2"/>
              </a:rPr>
              <a:t> the running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			time will be quadratic</a:t>
            </a:r>
            <a:endParaRPr lang="hu-HU" dirty="0"/>
          </a:p>
          <a:p>
            <a:endParaRPr lang="hu-HU" dirty="0" smtClean="0"/>
          </a:p>
          <a:p>
            <a:r>
              <a:rPr lang="hu-HU" dirty="0"/>
              <a:t>		</a:t>
            </a:r>
            <a:r>
              <a:rPr lang="hu-HU" dirty="0" smtClean="0"/>
              <a:t>			O(N  )  worst case running time</a:t>
            </a:r>
            <a:endParaRPr lang="hu-HU" dirty="0"/>
          </a:p>
        </p:txBody>
      </p:sp>
      <p:sp>
        <p:nvSpPr>
          <p:cNvPr id="5" name="TextBox 4"/>
          <p:cNvSpPr txBox="1"/>
          <p:nvPr/>
        </p:nvSpPr>
        <p:spPr>
          <a:xfrm>
            <a:off x="6156102" y="223895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 smtClean="0"/>
              <a:t>2</a:t>
            </a:r>
            <a:endParaRPr lang="hu-HU" sz="1400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5810385" y="3013656"/>
            <a:ext cx="0" cy="811369"/>
          </a:xfrm>
          <a:prstGeom prst="straightConnector1">
            <a:avLst/>
          </a:prstGeom>
          <a:ln w="762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298041" y="4144197"/>
            <a:ext cx="1023870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may make sure the running time remains O(N) if we keep discarding</a:t>
            </a:r>
          </a:p>
          <a:p>
            <a:r>
              <a:rPr lang="hu-HU" dirty="0"/>
              <a:t>	</a:t>
            </a:r>
            <a:r>
              <a:rPr lang="hu-HU" dirty="0" smtClean="0"/>
              <a:t>half of the array on every iteration</a:t>
            </a:r>
          </a:p>
          <a:p>
            <a:endParaRPr lang="hu-HU" dirty="0"/>
          </a:p>
          <a:p>
            <a:r>
              <a:rPr lang="hu-HU" dirty="0" smtClean="0"/>
              <a:t>		How? We have to pick a „good” pivot</a:t>
            </a:r>
          </a:p>
          <a:p>
            <a:r>
              <a:rPr lang="hu-HU" dirty="0"/>
              <a:t>	</a:t>
            </a:r>
            <a:r>
              <a:rPr lang="hu-HU" dirty="0" smtClean="0"/>
              <a:t>		If we pick the median as a pivot: there will be approximately</a:t>
            </a:r>
          </a:p>
          <a:p>
            <a:r>
              <a:rPr lang="hu-HU" dirty="0"/>
              <a:t>	</a:t>
            </a:r>
            <a:r>
              <a:rPr lang="hu-HU" dirty="0" smtClean="0"/>
              <a:t>		   same amount of items on the left and right subarrays !!!</a:t>
            </a:r>
          </a:p>
          <a:p>
            <a:endParaRPr lang="hu-HU" dirty="0"/>
          </a:p>
          <a:p>
            <a:r>
              <a:rPr lang="hu-HU" dirty="0" smtClean="0"/>
              <a:t>	It is the approximated median: but enough to make sure we discard more items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651333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20462" y="940158"/>
            <a:ext cx="939071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Quickselect</a:t>
            </a:r>
            <a:r>
              <a:rPr lang="hu-HU" dirty="0" smtClean="0"/>
              <a:t>: each partition() phase takes O(N) time where N is smaller and smaller</a:t>
            </a:r>
          </a:p>
          <a:p>
            <a:r>
              <a:rPr lang="hu-HU" dirty="0" smtClean="0"/>
              <a:t>		We keep discarding more and more items: if we are not able to</a:t>
            </a:r>
          </a:p>
          <a:p>
            <a:r>
              <a:rPr lang="hu-HU" dirty="0"/>
              <a:t>	</a:t>
            </a:r>
            <a:r>
              <a:rPr lang="hu-HU" dirty="0" smtClean="0"/>
              <a:t>		discard many items on every iteration </a:t>
            </a:r>
            <a:r>
              <a:rPr lang="hu-HU" dirty="0" smtClean="0">
                <a:sym typeface="Wingdings" panose="05000000000000000000" pitchFamily="2" charset="2"/>
              </a:rPr>
              <a:t> the running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			time will be quadratic</a:t>
            </a:r>
            <a:endParaRPr lang="hu-HU" dirty="0"/>
          </a:p>
          <a:p>
            <a:endParaRPr lang="hu-HU" dirty="0" smtClean="0"/>
          </a:p>
          <a:p>
            <a:r>
              <a:rPr lang="hu-HU" dirty="0"/>
              <a:t>		</a:t>
            </a:r>
            <a:r>
              <a:rPr lang="hu-HU" dirty="0" smtClean="0"/>
              <a:t>			O(N  )  worst case running time</a:t>
            </a:r>
            <a:endParaRPr lang="hu-HU" dirty="0"/>
          </a:p>
        </p:txBody>
      </p:sp>
      <p:sp>
        <p:nvSpPr>
          <p:cNvPr id="5" name="TextBox 4"/>
          <p:cNvSpPr txBox="1"/>
          <p:nvPr/>
        </p:nvSpPr>
        <p:spPr>
          <a:xfrm>
            <a:off x="6156102" y="223895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 smtClean="0"/>
              <a:t>2</a:t>
            </a:r>
            <a:endParaRPr lang="hu-HU" sz="1400" dirty="0"/>
          </a:p>
        </p:txBody>
      </p:sp>
      <p:sp>
        <p:nvSpPr>
          <p:cNvPr id="6" name="Rectangle 5"/>
          <p:cNvSpPr/>
          <p:nvPr/>
        </p:nvSpPr>
        <p:spPr>
          <a:xfrm>
            <a:off x="3593204" y="3465592"/>
            <a:ext cx="759854" cy="7598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" name="Rectangle 6"/>
          <p:cNvSpPr/>
          <p:nvPr/>
        </p:nvSpPr>
        <p:spPr>
          <a:xfrm>
            <a:off x="4353058" y="3465592"/>
            <a:ext cx="759854" cy="7598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112912" y="3465592"/>
            <a:ext cx="759854" cy="7598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5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872766" y="3465592"/>
            <a:ext cx="759854" cy="7598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632620" y="3465592"/>
            <a:ext cx="759854" cy="7598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392474" y="3465592"/>
            <a:ext cx="759854" cy="7598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9571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20462" y="940158"/>
            <a:ext cx="939071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Quickselect</a:t>
            </a:r>
            <a:r>
              <a:rPr lang="hu-HU" dirty="0" smtClean="0"/>
              <a:t>: each partition() phase takes O(N) time where N is smaller and smaller</a:t>
            </a:r>
          </a:p>
          <a:p>
            <a:r>
              <a:rPr lang="hu-HU" dirty="0" smtClean="0"/>
              <a:t>		We keep discarding more and more items: if we are not able to</a:t>
            </a:r>
          </a:p>
          <a:p>
            <a:r>
              <a:rPr lang="hu-HU" dirty="0"/>
              <a:t>	</a:t>
            </a:r>
            <a:r>
              <a:rPr lang="hu-HU" dirty="0" smtClean="0"/>
              <a:t>		discard many items on every iteration </a:t>
            </a:r>
            <a:r>
              <a:rPr lang="hu-HU" dirty="0" smtClean="0">
                <a:sym typeface="Wingdings" panose="05000000000000000000" pitchFamily="2" charset="2"/>
              </a:rPr>
              <a:t> the running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			time will be quadratic</a:t>
            </a:r>
            <a:endParaRPr lang="hu-HU" dirty="0"/>
          </a:p>
          <a:p>
            <a:endParaRPr lang="hu-HU" dirty="0" smtClean="0"/>
          </a:p>
          <a:p>
            <a:r>
              <a:rPr lang="hu-HU" dirty="0"/>
              <a:t>		</a:t>
            </a:r>
            <a:r>
              <a:rPr lang="hu-HU" dirty="0" smtClean="0"/>
              <a:t>			O(N  )  worst case running time</a:t>
            </a:r>
            <a:endParaRPr lang="hu-HU" dirty="0"/>
          </a:p>
        </p:txBody>
      </p:sp>
      <p:sp>
        <p:nvSpPr>
          <p:cNvPr id="5" name="TextBox 4"/>
          <p:cNvSpPr txBox="1"/>
          <p:nvPr/>
        </p:nvSpPr>
        <p:spPr>
          <a:xfrm>
            <a:off x="6156102" y="223895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 smtClean="0"/>
              <a:t>2</a:t>
            </a:r>
            <a:endParaRPr lang="hu-HU" sz="1400" dirty="0"/>
          </a:p>
        </p:txBody>
      </p:sp>
      <p:sp>
        <p:nvSpPr>
          <p:cNvPr id="6" name="Rectangle 5"/>
          <p:cNvSpPr/>
          <p:nvPr/>
        </p:nvSpPr>
        <p:spPr>
          <a:xfrm>
            <a:off x="3593204" y="3465592"/>
            <a:ext cx="759854" cy="7598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" name="Rectangle 6"/>
          <p:cNvSpPr/>
          <p:nvPr/>
        </p:nvSpPr>
        <p:spPr>
          <a:xfrm>
            <a:off x="4353058" y="3465592"/>
            <a:ext cx="759854" cy="7598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112912" y="3465592"/>
            <a:ext cx="759854" cy="759854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5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872766" y="3465592"/>
            <a:ext cx="759854" cy="7598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632620" y="3465592"/>
            <a:ext cx="759854" cy="7598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392474" y="3465592"/>
            <a:ext cx="759854" cy="7598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5703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1820" y="257577"/>
            <a:ext cx="21884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u="sng" dirty="0" smtClean="0"/>
              <a:t>Hoare algorithm</a:t>
            </a:r>
            <a:endParaRPr lang="hu-HU" sz="2000" b="1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3489187" y="296214"/>
            <a:ext cx="14510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1.)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</a:p>
          <a:p>
            <a:endParaRPr lang="hu-HU" dirty="0"/>
          </a:p>
          <a:p>
            <a:r>
              <a:rPr lang="hu-HU" dirty="0" smtClean="0"/>
              <a:t>2.) select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078255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20462" y="940158"/>
            <a:ext cx="939071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Quickselect</a:t>
            </a:r>
            <a:r>
              <a:rPr lang="hu-HU" dirty="0" smtClean="0"/>
              <a:t>: each partition() phase takes O(N) time where N is smaller and smaller</a:t>
            </a:r>
          </a:p>
          <a:p>
            <a:r>
              <a:rPr lang="hu-HU" dirty="0" smtClean="0"/>
              <a:t>		We keep discarding more and more items: if we are not able to</a:t>
            </a:r>
          </a:p>
          <a:p>
            <a:r>
              <a:rPr lang="hu-HU" dirty="0"/>
              <a:t>	</a:t>
            </a:r>
            <a:r>
              <a:rPr lang="hu-HU" dirty="0" smtClean="0"/>
              <a:t>		discard many items on every iteration </a:t>
            </a:r>
            <a:r>
              <a:rPr lang="hu-HU" dirty="0" smtClean="0">
                <a:sym typeface="Wingdings" panose="05000000000000000000" pitchFamily="2" charset="2"/>
              </a:rPr>
              <a:t> the running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			time will be quadratic</a:t>
            </a:r>
            <a:endParaRPr lang="hu-HU" dirty="0"/>
          </a:p>
          <a:p>
            <a:endParaRPr lang="hu-HU" dirty="0" smtClean="0"/>
          </a:p>
          <a:p>
            <a:r>
              <a:rPr lang="hu-HU" dirty="0"/>
              <a:t>		</a:t>
            </a:r>
            <a:r>
              <a:rPr lang="hu-HU" dirty="0" smtClean="0"/>
              <a:t>			O(N  )  worst case running time</a:t>
            </a:r>
            <a:endParaRPr lang="hu-HU" dirty="0"/>
          </a:p>
        </p:txBody>
      </p:sp>
      <p:sp>
        <p:nvSpPr>
          <p:cNvPr id="5" name="TextBox 4"/>
          <p:cNvSpPr txBox="1"/>
          <p:nvPr/>
        </p:nvSpPr>
        <p:spPr>
          <a:xfrm>
            <a:off x="6156102" y="223895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 smtClean="0"/>
              <a:t>2</a:t>
            </a:r>
            <a:endParaRPr lang="hu-HU" sz="1400" dirty="0"/>
          </a:p>
        </p:txBody>
      </p:sp>
      <p:sp>
        <p:nvSpPr>
          <p:cNvPr id="6" name="Rectangle 5"/>
          <p:cNvSpPr/>
          <p:nvPr/>
        </p:nvSpPr>
        <p:spPr>
          <a:xfrm>
            <a:off x="3593204" y="3465592"/>
            <a:ext cx="759854" cy="759854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" name="Rectangle 6"/>
          <p:cNvSpPr/>
          <p:nvPr/>
        </p:nvSpPr>
        <p:spPr>
          <a:xfrm>
            <a:off x="4353058" y="3465592"/>
            <a:ext cx="759854" cy="759854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112912" y="3465592"/>
            <a:ext cx="759854" cy="759854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5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872766" y="3465592"/>
            <a:ext cx="759854" cy="7598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632620" y="3465592"/>
            <a:ext cx="759854" cy="7598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392474" y="3465592"/>
            <a:ext cx="759854" cy="7598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715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20462" y="940158"/>
            <a:ext cx="939071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Quickselect</a:t>
            </a:r>
            <a:r>
              <a:rPr lang="hu-HU" dirty="0" smtClean="0"/>
              <a:t>: each partition() phase takes O(N) time where N is smaller and smaller</a:t>
            </a:r>
          </a:p>
          <a:p>
            <a:r>
              <a:rPr lang="hu-HU" dirty="0" smtClean="0"/>
              <a:t>		We keep discarding more and more items: if we are not able to</a:t>
            </a:r>
          </a:p>
          <a:p>
            <a:r>
              <a:rPr lang="hu-HU" dirty="0"/>
              <a:t>	</a:t>
            </a:r>
            <a:r>
              <a:rPr lang="hu-HU" dirty="0" smtClean="0"/>
              <a:t>		discard many items on every iteration </a:t>
            </a:r>
            <a:r>
              <a:rPr lang="hu-HU" dirty="0" smtClean="0">
                <a:sym typeface="Wingdings" panose="05000000000000000000" pitchFamily="2" charset="2"/>
              </a:rPr>
              <a:t> the running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			time will be quadratic</a:t>
            </a:r>
            <a:endParaRPr lang="hu-HU" dirty="0"/>
          </a:p>
          <a:p>
            <a:endParaRPr lang="hu-HU" dirty="0" smtClean="0"/>
          </a:p>
          <a:p>
            <a:r>
              <a:rPr lang="hu-HU" dirty="0"/>
              <a:t>		</a:t>
            </a:r>
            <a:r>
              <a:rPr lang="hu-HU" dirty="0" smtClean="0"/>
              <a:t>			O(N  )  worst case running time</a:t>
            </a:r>
            <a:endParaRPr lang="hu-HU" dirty="0"/>
          </a:p>
        </p:txBody>
      </p:sp>
      <p:sp>
        <p:nvSpPr>
          <p:cNvPr id="5" name="TextBox 4"/>
          <p:cNvSpPr txBox="1"/>
          <p:nvPr/>
        </p:nvSpPr>
        <p:spPr>
          <a:xfrm>
            <a:off x="6156102" y="223895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 smtClean="0"/>
              <a:t>2</a:t>
            </a:r>
            <a:endParaRPr lang="hu-HU" sz="1400" dirty="0"/>
          </a:p>
        </p:txBody>
      </p:sp>
      <p:sp>
        <p:nvSpPr>
          <p:cNvPr id="6" name="Rectangle 5"/>
          <p:cNvSpPr/>
          <p:nvPr/>
        </p:nvSpPr>
        <p:spPr>
          <a:xfrm>
            <a:off x="3593204" y="3465592"/>
            <a:ext cx="759854" cy="7598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" name="Rectangle 6"/>
          <p:cNvSpPr/>
          <p:nvPr/>
        </p:nvSpPr>
        <p:spPr>
          <a:xfrm>
            <a:off x="4353058" y="3465592"/>
            <a:ext cx="759854" cy="7598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112912" y="3465592"/>
            <a:ext cx="759854" cy="759854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5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872766" y="3465592"/>
            <a:ext cx="759854" cy="759854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632620" y="3465592"/>
            <a:ext cx="759854" cy="759854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392474" y="3465592"/>
            <a:ext cx="759854" cy="759854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25637" y="4842456"/>
            <a:ext cx="82942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With good pivots: we are able to get rid of many items on every iteration</a:t>
            </a:r>
          </a:p>
          <a:p>
            <a:r>
              <a:rPr lang="hu-HU" dirty="0"/>
              <a:t>	</a:t>
            </a:r>
            <a:r>
              <a:rPr lang="hu-HU" dirty="0" smtClean="0"/>
              <a:t>Result </a:t>
            </a:r>
            <a:r>
              <a:rPr lang="hu-HU" dirty="0" smtClean="0">
                <a:sym typeface="Wingdings" panose="05000000000000000000" pitchFamily="2" charset="2"/>
              </a:rPr>
              <a:t> running time will be O(N) linear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206560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43944" y="656823"/>
            <a:ext cx="3139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Median of medians select</a:t>
            </a:r>
            <a:r>
              <a:rPr lang="hu-HU" dirty="0" smtClean="0"/>
              <a:t>:</a:t>
            </a:r>
            <a:endParaRPr lang="hu-HU" dirty="0"/>
          </a:p>
        </p:txBody>
      </p:sp>
      <p:sp>
        <p:nvSpPr>
          <p:cNvPr id="5" name="TextBox 4"/>
          <p:cNvSpPr txBox="1"/>
          <p:nvPr/>
        </p:nvSpPr>
        <p:spPr>
          <a:xfrm>
            <a:off x="1519707" y="1313645"/>
            <a:ext cx="900759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It is basically the same as quickselect, the only difference is </a:t>
            </a:r>
          </a:p>
          <a:p>
            <a:r>
              <a:rPr lang="hu-HU" dirty="0"/>
              <a:t>	</a:t>
            </a:r>
            <a:r>
              <a:rPr lang="hu-HU" dirty="0" smtClean="0"/>
              <a:t>how we get the pivot value</a:t>
            </a:r>
          </a:p>
          <a:p>
            <a:r>
              <a:rPr lang="hu-HU" dirty="0"/>
              <a:t>	</a:t>
            </a:r>
            <a:endParaRPr lang="hu-HU" dirty="0" smtClean="0"/>
          </a:p>
          <a:p>
            <a:r>
              <a:rPr lang="hu-HU" dirty="0"/>
              <a:t>	</a:t>
            </a:r>
            <a:r>
              <a:rPr lang="hu-HU" dirty="0" smtClean="0"/>
              <a:t>	- quickselect: we generate a random index</a:t>
            </a:r>
          </a:p>
          <a:p>
            <a:r>
              <a:rPr lang="hu-HU" dirty="0"/>
              <a:t>	</a:t>
            </a:r>
            <a:r>
              <a:rPr lang="hu-HU" dirty="0" smtClean="0"/>
              <a:t>	- median of medians: we calculate the approximated median</a:t>
            </a:r>
          </a:p>
          <a:p>
            <a:endParaRPr lang="hu-HU" dirty="0"/>
          </a:p>
          <a:p>
            <a:endParaRPr lang="hu-HU" dirty="0" smtClean="0"/>
          </a:p>
          <a:p>
            <a:r>
              <a:rPr lang="hu-HU" dirty="0"/>
              <a:t>	</a:t>
            </a:r>
            <a:r>
              <a:rPr lang="hu-HU" dirty="0" smtClean="0"/>
              <a:t>O(N) running time guaranteed</a:t>
            </a:r>
          </a:p>
          <a:p>
            <a:endParaRPr lang="hu-HU" dirty="0"/>
          </a:p>
          <a:p>
            <a:r>
              <a:rPr lang="hu-HU" dirty="0" smtClean="0"/>
              <a:t>	</a:t>
            </a:r>
            <a:r>
              <a:rPr lang="hu-HU" b="1" dirty="0" smtClean="0">
                <a:solidFill>
                  <a:srgbClr val="FFFF00"/>
                </a:solidFill>
              </a:rPr>
              <a:t>O(logN) worst case memory complexity</a:t>
            </a:r>
            <a:endParaRPr lang="hu-HU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2873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43944" y="656823"/>
            <a:ext cx="1473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Introselect: </a:t>
            </a:r>
            <a:endParaRPr lang="hu-HU" dirty="0"/>
          </a:p>
        </p:txBody>
      </p:sp>
      <p:sp>
        <p:nvSpPr>
          <p:cNvPr id="5" name="TextBox 4"/>
          <p:cNvSpPr txBox="1"/>
          <p:nvPr/>
        </p:nvSpPr>
        <p:spPr>
          <a:xfrm>
            <a:off x="1210614" y="1339402"/>
            <a:ext cx="990046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It is a hybrid algorithm: combining two algorithms in order to take</a:t>
            </a:r>
          </a:p>
          <a:p>
            <a:r>
              <a:rPr lang="hu-HU" dirty="0"/>
              <a:t>	</a:t>
            </a:r>
            <a:r>
              <a:rPr lang="hu-HU" dirty="0" smtClean="0"/>
              <a:t>advantage of the best features</a:t>
            </a:r>
          </a:p>
          <a:p>
            <a:endParaRPr lang="hu-HU" dirty="0"/>
          </a:p>
          <a:p>
            <a:r>
              <a:rPr lang="hu-HU" dirty="0" smtClean="0"/>
              <a:t>	</a:t>
            </a:r>
          </a:p>
          <a:p>
            <a:r>
              <a:rPr lang="hu-HU" dirty="0"/>
              <a:t>	</a:t>
            </a:r>
            <a:r>
              <a:rPr lang="hu-HU" dirty="0" smtClean="0"/>
              <a:t>	- quickselect is </a:t>
            </a:r>
            <a:r>
              <a:rPr lang="hu-HU" smtClean="0"/>
              <a:t>in place algorithm, </a:t>
            </a:r>
            <a:r>
              <a:rPr lang="hu-HU" dirty="0" smtClean="0"/>
              <a:t>this is the advantage</a:t>
            </a:r>
          </a:p>
          <a:p>
            <a:r>
              <a:rPr lang="hu-HU" dirty="0"/>
              <a:t>	</a:t>
            </a:r>
            <a:r>
              <a:rPr lang="hu-HU" dirty="0" smtClean="0"/>
              <a:t>	- median of medians select: always fast O(N)</a:t>
            </a:r>
          </a:p>
          <a:p>
            <a:r>
              <a:rPr lang="hu-HU" dirty="0" smtClean="0"/>
              <a:t>	</a:t>
            </a:r>
          </a:p>
          <a:p>
            <a:r>
              <a:rPr lang="hu-HU" dirty="0" smtClean="0"/>
              <a:t>Let’s combine them: </a:t>
            </a:r>
            <a:r>
              <a:rPr lang="en-US" dirty="0" err="1"/>
              <a:t>introselect</a:t>
            </a:r>
            <a:r>
              <a:rPr lang="en-US" dirty="0"/>
              <a:t> starts with </a:t>
            </a:r>
            <a:r>
              <a:rPr lang="en-US" dirty="0" err="1" smtClean="0"/>
              <a:t>quickselect</a:t>
            </a:r>
            <a:r>
              <a:rPr lang="hu-HU" dirty="0" smtClean="0"/>
              <a:t> in order </a:t>
            </a:r>
            <a:r>
              <a:rPr lang="en-US" dirty="0" smtClean="0"/>
              <a:t>to </a:t>
            </a:r>
            <a:r>
              <a:rPr lang="en-US" dirty="0"/>
              <a:t>obtain good </a:t>
            </a:r>
            <a:r>
              <a:rPr lang="en-US" dirty="0" smtClean="0"/>
              <a:t>average</a:t>
            </a:r>
            <a:endParaRPr lang="hu-HU" dirty="0" smtClean="0"/>
          </a:p>
          <a:p>
            <a:r>
              <a:rPr lang="hu-HU" dirty="0"/>
              <a:t>	</a:t>
            </a:r>
            <a:r>
              <a:rPr lang="hu-HU" dirty="0" smtClean="0"/>
              <a:t>	</a:t>
            </a:r>
            <a:r>
              <a:rPr lang="en-US" dirty="0" smtClean="0"/>
              <a:t> </a:t>
            </a:r>
            <a:r>
              <a:rPr lang="en-US" dirty="0"/>
              <a:t>performance, and then falls back to median of medians </a:t>
            </a:r>
            <a:endParaRPr lang="hu-HU" dirty="0" smtClean="0"/>
          </a:p>
          <a:p>
            <a:r>
              <a:rPr lang="hu-HU" dirty="0"/>
              <a:t>	</a:t>
            </a:r>
            <a:r>
              <a:rPr lang="hu-HU" dirty="0" smtClean="0"/>
              <a:t>		</a:t>
            </a:r>
            <a:r>
              <a:rPr lang="en-US" dirty="0" smtClean="0"/>
              <a:t>if </a:t>
            </a:r>
            <a:r>
              <a:rPr lang="en-US" dirty="0"/>
              <a:t>progress is too slow.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94310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5461</TotalTime>
  <Words>3214</Words>
  <Application>Microsoft Office PowerPoint</Application>
  <PresentationFormat>Widescreen</PresentationFormat>
  <Paragraphs>1501</Paragraphs>
  <Slides>93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93</vt:i4>
      </vt:variant>
    </vt:vector>
  </HeadingPairs>
  <TitlesOfParts>
    <vt:vector size="99" baseType="lpstr">
      <vt:lpstr>Arial</vt:lpstr>
      <vt:lpstr>Century Gothic</vt:lpstr>
      <vt:lpstr>Consolas</vt:lpstr>
      <vt:lpstr>Wingdings</vt:lpstr>
      <vt:lpstr>Wingdings 3</vt:lpstr>
      <vt:lpstr>Ion</vt:lpstr>
      <vt:lpstr>SELECTION</vt:lpstr>
      <vt:lpstr>PowerPoint Presentation</vt:lpstr>
      <vt:lpstr>Sorting</vt:lpstr>
      <vt:lpstr>Data structures</vt:lpstr>
      <vt:lpstr>Online selection</vt:lpstr>
      <vt:lpstr>QUICKSELECT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SECRETARY PROBLEM</vt:lpstr>
      <vt:lpstr>PowerPoint Presentation</vt:lpstr>
      <vt:lpstr>Secretary problem</vt:lpstr>
      <vt:lpstr>PowerPoint Presentation</vt:lpstr>
      <vt:lpstr>PowerPoint Presentation</vt:lpstr>
      <vt:lpstr>ADVANCED SELECTION ALGORITHMS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HEURISTICS</dc:title>
  <dc:creator>User</dc:creator>
  <cp:lastModifiedBy>User</cp:lastModifiedBy>
  <cp:revision>76</cp:revision>
  <dcterms:created xsi:type="dcterms:W3CDTF">2016-02-13T09:48:16Z</dcterms:created>
  <dcterms:modified xsi:type="dcterms:W3CDTF">2016-04-03T09:23:30Z</dcterms:modified>
</cp:coreProperties>
</file>