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2"/>
  </p:notesMasterIdLst>
  <p:sldIdLst>
    <p:sldId id="257" r:id="rId2"/>
    <p:sldId id="265" r:id="rId3"/>
    <p:sldId id="266" r:id="rId4"/>
    <p:sldId id="267" r:id="rId5"/>
    <p:sldId id="258" r:id="rId6"/>
    <p:sldId id="260" r:id="rId7"/>
    <p:sldId id="262" r:id="rId8"/>
    <p:sldId id="264" r:id="rId9"/>
    <p:sldId id="263" r:id="rId10"/>
    <p:sldId id="261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4FE7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/>
</file>

<file path=ppt/tableStyles.xml><?xml version="1.0" encoding="utf-8"?>
<a:tblStyleLst xmlns:a="http://schemas.openxmlformats.org/drawingml/2006/main" def="{5C22544A-7EE6-4342-B048-85BDC9FD1C3A}"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2794" autoAdjust="0"/>
    <p:restoredTop sz="90844" autoAdjust="0"/>
  </p:normalViewPr>
  <p:slideViewPr>
    <p:cSldViewPr snapToGrid="0">
      <p:cViewPr varScale="1">
        <p:scale>
          <a:sx n="63" d="100"/>
          <a:sy n="63" d="100"/>
        </p:scale>
        <p:origin x="660" y="78"/>
      </p:cViewPr>
      <p:guideLst>
        <p:guide orient="horz" pos="2160"/>
        <p:guide pos="3840"/>
      </p:guideLst>
    </p:cSldViewPr>
  </p:slideViewPr>
  <p:notesTextViewPr>
    <p:cViewPr>
      <p:scale>
        <a:sx n="66" d="100"/>
        <a:sy n="66" d="100"/>
      </p:scale>
      <p:origin x="0" y="0"/>
    </p:cViewPr>
  </p:notesTextViewPr>
  <p:sorterViewPr>
    <p:cViewPr>
      <p:scale>
        <a:sx n="120" d="100"/>
        <a:sy n="120" d="100"/>
      </p:scale>
      <p:origin x="0" y="-813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2E44E3F-2B80-4E2D-82C1-14217A731BA4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8DBD3EB-BFEE-40C2-ADE2-C789DD9810F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64195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BD3EB-BFEE-40C2-ADE2-C789DD9810F2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5880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BD3EB-BFEE-40C2-ADE2-C789DD9810F2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22576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8DBD3EB-BFEE-40C2-ADE2-C789DD9810F2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882393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520866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70602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60640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95910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5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02959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744485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85956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6"/>
            <a:ext cx="10515600" cy="679904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49807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92966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443514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92258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9022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06634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3188CB2-B565-4CF5-8449-4DC200642521}" type="datetimeFigureOut">
              <a:rPr lang="en-US" smtClean="0"/>
              <a:t>5/12/2017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AA0B46-D10A-40C4-9F6E-3DB24F35656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66182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494972" y="2854904"/>
            <a:ext cx="9144000" cy="101257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dirty="0">
                <a:latin typeface="Cambria" panose="02040503050406030204" pitchFamily="18" charset="0"/>
              </a:rPr>
              <a:t>EMI Configuration Designer</a:t>
            </a:r>
          </a:p>
        </p:txBody>
      </p:sp>
    </p:spTree>
    <p:extLst>
      <p:ext uri="{BB962C8B-B14F-4D97-AF65-F5344CB8AC3E}">
        <p14:creationId xmlns:p14="http://schemas.microsoft.com/office/powerpoint/2010/main" val="31706608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Master editor for dropdowns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89736799"/>
              </p:ext>
            </p:extLst>
          </p:nvPr>
        </p:nvGraphicFramePr>
        <p:xfrm>
          <a:off x="838200" y="1291771"/>
          <a:ext cx="10628086" cy="149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50143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164114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  <a:gridCol w="2699657">
                  <a:extLst>
                    <a:ext uri="{9D8B030D-6E8A-4147-A177-3AD203B41FA5}">
                      <a16:colId xmlns:a16="http://schemas.microsoft.com/office/drawing/2014/main" val="756761314"/>
                    </a:ext>
                  </a:extLst>
                </a:gridCol>
                <a:gridCol w="2714172">
                  <a:extLst>
                    <a:ext uri="{9D8B030D-6E8A-4147-A177-3AD203B41FA5}">
                      <a16:colId xmlns:a16="http://schemas.microsoft.com/office/drawing/2014/main" val="3972178648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Bank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Bank Name</a:t>
                      </a:r>
                      <a:endParaRPr lang="en-GB" sz="20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Global Minimum Amount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Cashback type</a:t>
                      </a:r>
                      <a:endParaRPr lang="en-GB" sz="1800" kern="1200" dirty="0">
                        <a:solidFill>
                          <a:schemeClr val="tx1"/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US" b="0" dirty="0"/>
                        <a:t>0001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bank name&gt;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&lt;bank-specific minimum&gt;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Pre                Post</a:t>
                      </a:r>
                      <a:endParaRPr lang="en-GB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0002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bank name&gt;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&lt;bank-specific minimum&gt;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kern="120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+mn-lt"/>
                          <a:ea typeface="+mn-ea"/>
                          <a:cs typeface="+mn-cs"/>
                        </a:rPr>
                        <a:t>    Pre                Post</a:t>
                      </a:r>
                      <a:endParaRPr lang="en-GB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etc.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kern="1200" dirty="0">
                        <a:solidFill>
                          <a:schemeClr val="bg1">
                            <a:lumMod val="50000"/>
                          </a:schemeClr>
                        </a:solidFill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88071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549013" y="2859855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  <a:endParaRPr lang="en-GB" sz="2400" dirty="0"/>
          </a:p>
        </p:txBody>
      </p:sp>
      <p:sp>
        <p:nvSpPr>
          <p:cNvPr id="30" name="Speech Bubble: Rectangle 29"/>
          <p:cNvSpPr/>
          <p:nvPr/>
        </p:nvSpPr>
        <p:spPr>
          <a:xfrm>
            <a:off x="7113736" y="2656115"/>
            <a:ext cx="3931635" cy="612364"/>
          </a:xfrm>
          <a:prstGeom prst="wedgeRectCallout">
            <a:avLst>
              <a:gd name="adj1" fmla="val -66339"/>
              <a:gd name="adj2" fmla="val -4718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If there are no errors, these banks are created when Submit is clicked</a:t>
            </a:r>
          </a:p>
        </p:txBody>
      </p:sp>
      <p:graphicFrame>
        <p:nvGraphicFramePr>
          <p:cNvPr id="23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35394691"/>
              </p:ext>
            </p:extLst>
          </p:nvPr>
        </p:nvGraphicFramePr>
        <p:xfrm>
          <a:off x="838200" y="3684111"/>
          <a:ext cx="3951514" cy="149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657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2397857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Category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Product Category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US" b="0" dirty="0"/>
                        <a:t>0001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CD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0002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LSF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etc.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88071"/>
                  </a:ext>
                </a:extLst>
              </a:tr>
            </a:tbl>
          </a:graphicData>
        </a:graphic>
      </p:graphicFrame>
      <p:sp>
        <p:nvSpPr>
          <p:cNvPr id="31" name="TextBox 30"/>
          <p:cNvSpPr txBox="1"/>
          <p:nvPr/>
        </p:nvSpPr>
        <p:spPr>
          <a:xfrm>
            <a:off x="2368570" y="5326742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  <a:endParaRPr lang="en-GB" sz="2400" dirty="0"/>
          </a:p>
        </p:txBody>
      </p:sp>
      <p:graphicFrame>
        <p:nvGraphicFramePr>
          <p:cNvPr id="32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641539636"/>
              </p:ext>
            </p:extLst>
          </p:nvPr>
        </p:nvGraphicFramePr>
        <p:xfrm>
          <a:off x="6439787" y="3684111"/>
          <a:ext cx="3951514" cy="14935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553657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2397857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US" sz="1800" b="0" dirty="0"/>
                        <a:t>T</a:t>
                      </a:r>
                      <a:r>
                        <a:rPr lang="en-GB" sz="1800" b="0" dirty="0" err="1"/>
                        <a:t>enure</a:t>
                      </a:r>
                      <a:r>
                        <a:rPr lang="en-GB" sz="1800" b="0" dirty="0"/>
                        <a:t>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Tenure length (months)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US" b="0" dirty="0"/>
                        <a:t>0001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0002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etc.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10488071"/>
                  </a:ext>
                </a:extLst>
              </a:tr>
            </a:tbl>
          </a:graphicData>
        </a:graphic>
      </p:graphicFrame>
      <p:sp>
        <p:nvSpPr>
          <p:cNvPr id="33" name="TextBox 32"/>
          <p:cNvSpPr txBox="1"/>
          <p:nvPr/>
        </p:nvSpPr>
        <p:spPr>
          <a:xfrm>
            <a:off x="7970157" y="5326742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  <a:endParaRPr lang="en-GB" sz="2400" dirty="0"/>
          </a:p>
        </p:txBody>
      </p:sp>
      <p:sp>
        <p:nvSpPr>
          <p:cNvPr id="34" name="Oval 33"/>
          <p:cNvSpPr/>
          <p:nvPr/>
        </p:nvSpPr>
        <p:spPr>
          <a:xfrm>
            <a:off x="8860931" y="1840381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Oval 34"/>
          <p:cNvSpPr/>
          <p:nvPr/>
        </p:nvSpPr>
        <p:spPr>
          <a:xfrm>
            <a:off x="9988258" y="1832356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6" name="Oval 35"/>
          <p:cNvSpPr/>
          <p:nvPr/>
        </p:nvSpPr>
        <p:spPr>
          <a:xfrm>
            <a:off x="8860931" y="2196521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7" name="Oval 36"/>
          <p:cNvSpPr/>
          <p:nvPr/>
        </p:nvSpPr>
        <p:spPr>
          <a:xfrm>
            <a:off x="9988258" y="2188496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915214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8585"/>
            <a:ext cx="2134589" cy="6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Products Designer Main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65567434"/>
              </p:ext>
            </p:extLst>
          </p:nvPr>
        </p:nvGraphicFramePr>
        <p:xfrm>
          <a:off x="838200" y="1901371"/>
          <a:ext cx="8626719" cy="2630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363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438880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  <a:gridCol w="1092177">
                  <a:extLst>
                    <a:ext uri="{9D8B030D-6E8A-4147-A177-3AD203B41FA5}">
                      <a16:colId xmlns:a16="http://schemas.microsoft.com/office/drawing/2014/main" val="842060339"/>
                    </a:ext>
                  </a:extLst>
                </a:gridCol>
                <a:gridCol w="1092177">
                  <a:extLst>
                    <a:ext uri="{9D8B030D-6E8A-4147-A177-3AD203B41FA5}">
                      <a16:colId xmlns:a16="http://schemas.microsoft.com/office/drawing/2014/main" val="4413180"/>
                    </a:ext>
                  </a:extLst>
                </a:gridCol>
                <a:gridCol w="1509122">
                  <a:extLst>
                    <a:ext uri="{9D8B030D-6E8A-4147-A177-3AD203B41FA5}">
                      <a16:colId xmlns:a16="http://schemas.microsoft.com/office/drawing/2014/main" val="1890326868"/>
                    </a:ext>
                  </a:extLst>
                </a:gridCol>
              </a:tblGrid>
              <a:tr h="360397">
                <a:tc>
                  <a:txBody>
                    <a:bodyPr/>
                    <a:lstStyle/>
                    <a:p>
                      <a:r>
                        <a:rPr lang="en-GB" sz="1800" b="1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Product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Status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r>
                        <a:rPr lang="en-GB" dirty="0"/>
                        <a:t>P20101011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Sony </a:t>
                      </a:r>
                      <a:r>
                        <a:rPr lang="en-GB" dirty="0" err="1"/>
                        <a:t>Bravia</a:t>
                      </a:r>
                      <a:r>
                        <a:rPr lang="en-GB" dirty="0"/>
                        <a:t> TV BX3142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Approved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View/Edit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Copy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r>
                        <a:rPr lang="en-GB" dirty="0"/>
                        <a:t>P20101034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Samsung LED TV SR4520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Rejected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View/Edit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Copy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02231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3549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18193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356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8663004" y="1251863"/>
            <a:ext cx="801915" cy="442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New</a:t>
            </a:r>
            <a:endParaRPr lang="en-GB" sz="2400" dirty="0"/>
          </a:p>
        </p:txBody>
      </p:sp>
      <p:sp>
        <p:nvSpPr>
          <p:cNvPr id="19" name="Speech Bubble: Rectangle 18"/>
          <p:cNvSpPr/>
          <p:nvPr/>
        </p:nvSpPr>
        <p:spPr>
          <a:xfrm>
            <a:off x="3866676" y="1209645"/>
            <a:ext cx="3107329" cy="428171"/>
          </a:xfrm>
          <a:prstGeom prst="wedgeRectCallout">
            <a:avLst>
              <a:gd name="adj1" fmla="val -78926"/>
              <a:gd name="adj2" fmla="val 16096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Search/filter based on Brand, etc.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5904690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New/Edit Product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27539076"/>
              </p:ext>
            </p:extLst>
          </p:nvPr>
        </p:nvGraphicFramePr>
        <p:xfrm>
          <a:off x="2783114" y="1669145"/>
          <a:ext cx="6288314" cy="2225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631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546683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P20101011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GB" b="0" dirty="0" err="1"/>
                        <a:t>Mfr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 list of </a:t>
                      </a: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Mfrs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GB" b="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 list of categories&gt;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model ID&gt;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12767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Selling Price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&lt;price&gt;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6804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Expiry Date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170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203103" y="4492517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  <a:endParaRPr lang="en-GB" sz="2400" dirty="0"/>
          </a:p>
        </p:txBody>
      </p:sp>
      <p:sp>
        <p:nvSpPr>
          <p:cNvPr id="3" name="Action Button: Go Forward or Next 2">
            <a:hlinkClick r:id="" action="ppaction://noaction" highlightClick="1"/>
          </p:cNvPr>
          <p:cNvSpPr/>
          <p:nvPr/>
        </p:nvSpPr>
        <p:spPr>
          <a:xfrm rot="5400000">
            <a:off x="8773878" y="2089145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Go Forward or Next 11">
            <a:hlinkClick r:id="" action="ppaction://noaction" highlightClick="1"/>
          </p:cNvPr>
          <p:cNvSpPr/>
          <p:nvPr/>
        </p:nvSpPr>
        <p:spPr>
          <a:xfrm rot="5400000">
            <a:off x="8781138" y="2459250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peech Bubble: Rectangle 29"/>
          <p:cNvSpPr/>
          <p:nvPr/>
        </p:nvSpPr>
        <p:spPr>
          <a:xfrm>
            <a:off x="7028295" y="4696828"/>
            <a:ext cx="4086266" cy="408623"/>
          </a:xfrm>
          <a:prstGeom prst="wedgeRectCallout">
            <a:avLst>
              <a:gd name="adj1" fmla="val -72378"/>
              <a:gd name="adj2" fmla="val -54400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Product is created and goes into the QA (Checker) flow</a:t>
            </a:r>
          </a:p>
        </p:txBody>
      </p:sp>
      <p:pic>
        <p:nvPicPr>
          <p:cNvPr id="32" name="Picture 4" descr="Image result for calend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0664" y="3560989"/>
            <a:ext cx="333213" cy="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Speech Bubble: Rectangle 8"/>
          <p:cNvSpPr/>
          <p:nvPr/>
        </p:nvSpPr>
        <p:spPr>
          <a:xfrm>
            <a:off x="162792" y="2107285"/>
            <a:ext cx="1941780" cy="1406353"/>
          </a:xfrm>
          <a:prstGeom prst="wedgeRectCallout">
            <a:avLst>
              <a:gd name="adj1" fmla="val 83025"/>
              <a:gd name="adj2" fmla="val 41697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Flag whether to store and track IMEI or </a:t>
            </a:r>
            <a:r>
              <a:rPr lang="en-GB" sz="1600" dirty="0" err="1">
                <a:solidFill>
                  <a:schemeClr val="tx1"/>
                </a:solidFill>
              </a:rPr>
              <a:t>SrNo</a:t>
            </a:r>
            <a:r>
              <a:rPr lang="en-GB" sz="1600" dirty="0">
                <a:solidFill>
                  <a:schemeClr val="tx1"/>
                </a:solidFill>
              </a:rPr>
              <a:t>. – Required?</a:t>
            </a:r>
          </a:p>
        </p:txBody>
      </p:sp>
    </p:spTree>
    <p:extLst>
      <p:ext uri="{BB962C8B-B14F-4D97-AF65-F5344CB8AC3E}">
        <p14:creationId xmlns:p14="http://schemas.microsoft.com/office/powerpoint/2010/main" val="26100381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Product QA Screen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747932" y="4857188"/>
            <a:ext cx="890774" cy="408623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GB" dirty="0"/>
              <a:t>eject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5865532" y="4857188"/>
            <a:ext cx="1061370" cy="40862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Approve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6198288"/>
              </p:ext>
            </p:extLst>
          </p:nvPr>
        </p:nvGraphicFramePr>
        <p:xfrm>
          <a:off x="2783114" y="3894202"/>
          <a:ext cx="6288314" cy="73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6288314">
                  <a:extLst>
                    <a:ext uri="{9D8B030D-6E8A-4147-A177-3AD203B41FA5}">
                      <a16:colId xmlns:a16="http://schemas.microsoft.com/office/drawing/2014/main" val="2391730674"/>
                    </a:ext>
                  </a:extLst>
                </a:gridCol>
              </a:tblGrid>
              <a:tr h="732712">
                <a:tc>
                  <a:txBody>
                    <a:bodyPr/>
                    <a:lstStyle/>
                    <a:p>
                      <a:r>
                        <a:rPr lang="en-US" dirty="0"/>
                        <a:t>Remarks: &lt;mandatory if Rejected&gt;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7788"/>
                  </a:ext>
                </a:extLst>
              </a:tr>
            </a:tbl>
          </a:graphicData>
        </a:graphic>
      </p:graphicFrame>
      <p:graphicFrame>
        <p:nvGraphicFramePr>
          <p:cNvPr id="12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79421769"/>
              </p:ext>
            </p:extLst>
          </p:nvPr>
        </p:nvGraphicFramePr>
        <p:xfrm>
          <a:off x="2783114" y="1669145"/>
          <a:ext cx="6288314" cy="22250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631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546683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Product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P20101011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GB" b="0" dirty="0"/>
                        <a:t>Brand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Sony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GB" b="0" dirty="0"/>
                        <a:t>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TV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Model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Bravia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BX3142HD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92012767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Selling Price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29,999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516804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Expiry Date</a:t>
                      </a:r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31/7/2018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417170"/>
                  </a:ext>
                </a:extLst>
              </a:tr>
            </a:tbl>
          </a:graphicData>
        </a:graphic>
      </p:graphicFrame>
      <p:sp>
        <p:nvSpPr>
          <p:cNvPr id="13" name="Speech Bubble: Rectangle 12"/>
          <p:cNvSpPr/>
          <p:nvPr/>
        </p:nvSpPr>
        <p:spPr>
          <a:xfrm>
            <a:off x="638629" y="1260522"/>
            <a:ext cx="1146628" cy="2077764"/>
          </a:xfrm>
          <a:prstGeom prst="wedgeRectCallout">
            <a:avLst>
              <a:gd name="adj1" fmla="val 83318"/>
              <a:gd name="adj2" fmla="val -62783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Q</a:t>
            </a:r>
            <a:r>
              <a:rPr lang="en-GB" sz="1600" dirty="0">
                <a:solidFill>
                  <a:schemeClr val="tx1"/>
                </a:solidFill>
              </a:rPr>
              <a:t>A main screen will be like product main screen, but with list of QA items</a:t>
            </a:r>
          </a:p>
        </p:txBody>
      </p:sp>
    </p:spTree>
    <p:extLst>
      <p:ext uri="{BB962C8B-B14F-4D97-AF65-F5344CB8AC3E}">
        <p14:creationId xmlns:p14="http://schemas.microsoft.com/office/powerpoint/2010/main" val="454057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8585"/>
            <a:ext cx="2134589" cy="6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Schemes Designer Main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94355701"/>
              </p:ext>
            </p:extLst>
          </p:nvPr>
        </p:nvGraphicFramePr>
        <p:xfrm>
          <a:off x="838200" y="1901371"/>
          <a:ext cx="10279743" cy="263023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94363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438880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  <a:gridCol w="1653024">
                  <a:extLst>
                    <a:ext uri="{9D8B030D-6E8A-4147-A177-3AD203B41FA5}">
                      <a16:colId xmlns:a16="http://schemas.microsoft.com/office/drawing/2014/main" val="1782945979"/>
                    </a:ext>
                  </a:extLst>
                </a:gridCol>
                <a:gridCol w="1092177">
                  <a:extLst>
                    <a:ext uri="{9D8B030D-6E8A-4147-A177-3AD203B41FA5}">
                      <a16:colId xmlns:a16="http://schemas.microsoft.com/office/drawing/2014/main" val="842060339"/>
                    </a:ext>
                  </a:extLst>
                </a:gridCol>
                <a:gridCol w="1092177">
                  <a:extLst>
                    <a:ext uri="{9D8B030D-6E8A-4147-A177-3AD203B41FA5}">
                      <a16:colId xmlns:a16="http://schemas.microsoft.com/office/drawing/2014/main" val="4413180"/>
                    </a:ext>
                  </a:extLst>
                </a:gridCol>
                <a:gridCol w="1509122">
                  <a:extLst>
                    <a:ext uri="{9D8B030D-6E8A-4147-A177-3AD203B41FA5}">
                      <a16:colId xmlns:a16="http://schemas.microsoft.com/office/drawing/2014/main" val="1890326868"/>
                    </a:ext>
                  </a:extLst>
                </a:gridCol>
              </a:tblGrid>
              <a:tr h="360397"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Status</a:t>
                      </a:r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r>
                        <a:rPr lang="en-GB" dirty="0"/>
                        <a:t>INN20170001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BFL Reliance Digital Sony 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BFRDSO6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6">
                              <a:lumMod val="75000"/>
                            </a:schemeClr>
                          </a:solidFill>
                        </a:rPr>
                        <a:t>Approved</a:t>
                      </a:r>
                      <a:endParaRPr lang="en-GB" dirty="0">
                        <a:solidFill>
                          <a:schemeClr val="accent6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View/Edit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Copy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r>
                        <a:rPr lang="en-GB" dirty="0"/>
                        <a:t>INN20170004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HDFC Croma Carrier 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HDCRCA18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accent2">
                              <a:lumMod val="75000"/>
                            </a:schemeClr>
                          </a:solidFill>
                        </a:rPr>
                        <a:t>Rejected</a:t>
                      </a:r>
                      <a:endParaRPr lang="en-GB" dirty="0">
                        <a:solidFill>
                          <a:schemeClr val="accent2">
                            <a:lumMod val="75000"/>
                          </a:schemeClr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View/Edit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Create Copy</a:t>
                      </a:r>
                      <a:endParaRPr lang="en-GB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Open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02231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3549"/>
                  </a:ext>
                </a:extLst>
              </a:tr>
              <a:tr h="360397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18193"/>
                  </a:ext>
                </a:extLst>
              </a:tr>
              <a:tr h="435677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356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51885" y="1343354"/>
            <a:ext cx="801915" cy="442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New</a:t>
            </a:r>
            <a:endParaRPr lang="en-GB" sz="2400" dirty="0"/>
          </a:p>
        </p:txBody>
      </p:sp>
      <p:sp>
        <p:nvSpPr>
          <p:cNvPr id="8" name="TextBox 7"/>
          <p:cNvSpPr txBox="1"/>
          <p:nvPr/>
        </p:nvSpPr>
        <p:spPr>
          <a:xfrm>
            <a:off x="9245600" y="1360831"/>
            <a:ext cx="1132114" cy="442674"/>
          </a:xfrm>
          <a:prstGeom prst="roundRect">
            <a:avLst/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Manage</a:t>
            </a:r>
            <a:endParaRPr lang="en-GB" sz="2400" dirty="0"/>
          </a:p>
        </p:txBody>
      </p:sp>
      <p:sp>
        <p:nvSpPr>
          <p:cNvPr id="19" name="Speech Bubble: Rectangle 18"/>
          <p:cNvSpPr/>
          <p:nvPr/>
        </p:nvSpPr>
        <p:spPr>
          <a:xfrm>
            <a:off x="3866676" y="1209645"/>
            <a:ext cx="3107329" cy="428171"/>
          </a:xfrm>
          <a:prstGeom prst="wedgeRectCallout">
            <a:avLst>
              <a:gd name="adj1" fmla="val -78926"/>
              <a:gd name="adj2" fmla="val 16096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Search/filter based on Bank, or other attributes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9" name="Speech Bubble: Rectangle 8"/>
          <p:cNvSpPr/>
          <p:nvPr/>
        </p:nvSpPr>
        <p:spPr>
          <a:xfrm>
            <a:off x="1696791" y="3657600"/>
            <a:ext cx="3107329" cy="1466794"/>
          </a:xfrm>
          <a:prstGeom prst="wedgeRectCallout">
            <a:avLst>
              <a:gd name="adj1" fmla="val 81289"/>
              <a:gd name="adj2" fmla="val -55090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Design scheme codes such that terminal can decode them using table lookups to derive all relevant data. Terminal then doesn’t need any other information per transaction</a:t>
            </a:r>
            <a:endParaRPr lang="en-GB" sz="1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2899714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New/Edit Scheme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46546987"/>
              </p:ext>
            </p:extLst>
          </p:nvPr>
        </p:nvGraphicFramePr>
        <p:xfrm>
          <a:off x="838200" y="1161145"/>
          <a:ext cx="6288314" cy="112777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741631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546683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Scheme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INN20170001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58486">
                <a:tc>
                  <a:txBody>
                    <a:bodyPr/>
                    <a:lstStyle/>
                    <a:p>
                      <a:r>
                        <a:rPr lang="en-GB" b="0" dirty="0"/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 list of Banks/NBFCs&gt;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272835"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  <a:r>
                        <a:rPr lang="en-GB" b="0" dirty="0" err="1"/>
                        <a:t>roduct</a:t>
                      </a:r>
                      <a:r>
                        <a:rPr lang="en-GB" b="0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 list of categories&gt;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5650613" y="5769774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Next</a:t>
            </a:r>
            <a:endParaRPr lang="en-GB" sz="2400" dirty="0"/>
          </a:p>
        </p:txBody>
      </p:sp>
      <p:sp>
        <p:nvSpPr>
          <p:cNvPr id="3" name="Action Button: Go Forward or Next 2">
            <a:hlinkClick r:id="" action="ppaction://noaction" highlightClick="1"/>
          </p:cNvPr>
          <p:cNvSpPr/>
          <p:nvPr/>
        </p:nvSpPr>
        <p:spPr>
          <a:xfrm rot="5400000">
            <a:off x="6828964" y="1581145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Action Button: Go Forward or Next 11">
            <a:hlinkClick r:id="" action="ppaction://noaction" highlightClick="1"/>
          </p:cNvPr>
          <p:cNvSpPr/>
          <p:nvPr/>
        </p:nvSpPr>
        <p:spPr>
          <a:xfrm rot="5400000">
            <a:off x="6836224" y="1951250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178238"/>
              </p:ext>
            </p:extLst>
          </p:nvPr>
        </p:nvGraphicFramePr>
        <p:xfrm>
          <a:off x="838199" y="2329625"/>
          <a:ext cx="676360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81919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  <a:gridCol w="1815153">
                  <a:extLst>
                    <a:ext uri="{9D8B030D-6E8A-4147-A177-3AD203B41FA5}">
                      <a16:colId xmlns:a16="http://schemas.microsoft.com/office/drawing/2014/main" val="757318208"/>
                    </a:ext>
                  </a:extLst>
                </a:gridCol>
                <a:gridCol w="1651379">
                  <a:extLst>
                    <a:ext uri="{9D8B030D-6E8A-4147-A177-3AD203B41FA5}">
                      <a16:colId xmlns:a16="http://schemas.microsoft.com/office/drawing/2014/main" val="2683052542"/>
                    </a:ext>
                  </a:extLst>
                </a:gridCol>
                <a:gridCol w="1815152">
                  <a:extLst>
                    <a:ext uri="{9D8B030D-6E8A-4147-A177-3AD203B41FA5}">
                      <a16:colId xmlns:a16="http://schemas.microsoft.com/office/drawing/2014/main" val="416447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&lt;# of days&gt;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 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&lt;dropdown&gt;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EMIs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&lt;dropdown&gt; 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%&gt;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Fees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%&gt;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98997722"/>
              </p:ext>
            </p:extLst>
          </p:nvPr>
        </p:nvGraphicFramePr>
        <p:xfrm>
          <a:off x="838199" y="3869987"/>
          <a:ext cx="7964607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27628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  <a:gridCol w="3780883">
                  <a:extLst>
                    <a:ext uri="{9D8B030D-6E8A-4147-A177-3AD203B41FA5}">
                      <a16:colId xmlns:a16="http://schemas.microsoft.com/office/drawing/2014/main" val="757318208"/>
                    </a:ext>
                  </a:extLst>
                </a:gridCol>
                <a:gridCol w="1856096">
                  <a:extLst>
                    <a:ext uri="{9D8B030D-6E8A-4147-A177-3AD203B41FA5}">
                      <a16:colId xmlns:a16="http://schemas.microsoft.com/office/drawing/2014/main" val="268305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Dealer Subvention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Upfront        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%&gt;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Mfr</a:t>
                      </a:r>
                      <a:r>
                        <a:rPr lang="en-US" dirty="0"/>
                        <a:t>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Upfront        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%&gt;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Upfront        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%&gt;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Innoviti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    Upfront        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&lt;enter </a:t>
                      </a:r>
                      <a:r>
                        <a:rPr lang="en-US" b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amt</a:t>
                      </a: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or %&gt;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Net Interest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&lt;show computed value/%&gt;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92549"/>
                  </a:ext>
                </a:extLst>
              </a:tr>
            </a:tbl>
          </a:graphicData>
        </a:graphic>
      </p:graphicFrame>
      <p:sp>
        <p:nvSpPr>
          <p:cNvPr id="11" name="Oval 10"/>
          <p:cNvSpPr/>
          <p:nvPr/>
        </p:nvSpPr>
        <p:spPr>
          <a:xfrm>
            <a:off x="3299264" y="3994151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2" name="Oval 21"/>
          <p:cNvSpPr/>
          <p:nvPr/>
        </p:nvSpPr>
        <p:spPr>
          <a:xfrm>
            <a:off x="4426591" y="3986126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4" name="Oval 23"/>
          <p:cNvSpPr/>
          <p:nvPr/>
        </p:nvSpPr>
        <p:spPr>
          <a:xfrm>
            <a:off x="3301537" y="4364918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Oval 24"/>
          <p:cNvSpPr/>
          <p:nvPr/>
        </p:nvSpPr>
        <p:spPr>
          <a:xfrm>
            <a:off x="4428864" y="4356893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6" name="Oval 25"/>
          <p:cNvSpPr/>
          <p:nvPr/>
        </p:nvSpPr>
        <p:spPr>
          <a:xfrm>
            <a:off x="3301536" y="4747054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7" name="Oval 26"/>
          <p:cNvSpPr/>
          <p:nvPr/>
        </p:nvSpPr>
        <p:spPr>
          <a:xfrm>
            <a:off x="4428863" y="4739029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8" name="Oval 27"/>
          <p:cNvSpPr/>
          <p:nvPr/>
        </p:nvSpPr>
        <p:spPr>
          <a:xfrm>
            <a:off x="3303809" y="5117821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9" name="Oval 28"/>
          <p:cNvSpPr/>
          <p:nvPr/>
        </p:nvSpPr>
        <p:spPr>
          <a:xfrm>
            <a:off x="4431136" y="5109796"/>
            <a:ext cx="95535" cy="111477"/>
          </a:xfrm>
          <a:prstGeom prst="ellipse">
            <a:avLst/>
          </a:prstGeom>
          <a:solidFill>
            <a:schemeClr val="bg1"/>
          </a:solidFill>
          <a:ln w="31750">
            <a:solidFill>
              <a:schemeClr val="tx1">
                <a:lumMod val="65000"/>
                <a:lumOff val="3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0" name="Speech Bubble: Rectangle 29"/>
          <p:cNvSpPr/>
          <p:nvPr/>
        </p:nvSpPr>
        <p:spPr>
          <a:xfrm>
            <a:off x="7171793" y="5769774"/>
            <a:ext cx="4086266" cy="408623"/>
          </a:xfrm>
          <a:prstGeom prst="wedgeRectCallout">
            <a:avLst>
              <a:gd name="adj1" fmla="val -65274"/>
              <a:gd name="adj2" fmla="val -25984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Scheme is created and we go into the product and store mapping flow when this is clicked</a:t>
            </a:r>
          </a:p>
        </p:txBody>
      </p:sp>
      <p:sp>
        <p:nvSpPr>
          <p:cNvPr id="31" name="Speech Bubble: Rectangle 30"/>
          <p:cNvSpPr/>
          <p:nvPr/>
        </p:nvSpPr>
        <p:spPr>
          <a:xfrm>
            <a:off x="9347200" y="4105629"/>
            <a:ext cx="2701888" cy="659888"/>
          </a:xfrm>
          <a:prstGeom prst="wedgeRectCallout">
            <a:avLst>
              <a:gd name="adj1" fmla="val -204943"/>
              <a:gd name="adj2" fmla="val 170373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Check that total subvention &lt;= Interest rate. Flag if &gt;</a:t>
            </a:r>
          </a:p>
        </p:txBody>
      </p:sp>
      <p:pic>
        <p:nvPicPr>
          <p:cNvPr id="32" name="Picture 4" descr="Image result for calend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61586" y="2326029"/>
            <a:ext cx="333213" cy="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3" name="Picture 4" descr="Image result for calendar icon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77502" y="2326029"/>
            <a:ext cx="333213" cy="3332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" name="Action Button: Go Forward or Next 33">
            <a:hlinkClick r:id="" action="ppaction://noaction" highlightClick="1"/>
          </p:cNvPr>
          <p:cNvSpPr/>
          <p:nvPr/>
        </p:nvSpPr>
        <p:spPr>
          <a:xfrm rot="5400000">
            <a:off x="3859850" y="3091521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5" name="Action Button: Go Forward or Next 34">
            <a:hlinkClick r:id="" action="ppaction://noaction" highlightClick="1"/>
          </p:cNvPr>
          <p:cNvSpPr/>
          <p:nvPr/>
        </p:nvSpPr>
        <p:spPr>
          <a:xfrm rot="5400000">
            <a:off x="7289372" y="3086122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36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63485489"/>
              </p:ext>
            </p:extLst>
          </p:nvPr>
        </p:nvGraphicFramePr>
        <p:xfrm>
          <a:off x="7171792" y="1158371"/>
          <a:ext cx="4381579" cy="1115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4381579">
                  <a:extLst>
                    <a:ext uri="{9D8B030D-6E8A-4147-A177-3AD203B41FA5}">
                      <a16:colId xmlns:a16="http://schemas.microsoft.com/office/drawing/2014/main" val="2391730674"/>
                    </a:ext>
                  </a:extLst>
                </a:gridCol>
              </a:tblGrid>
              <a:tr h="1115507">
                <a:tc>
                  <a:txBody>
                    <a:bodyPr/>
                    <a:lstStyle/>
                    <a:p>
                      <a:r>
                        <a:rPr lang="en-US" dirty="0"/>
                        <a:t>Remarks: &lt;any feedback/remarks from the QA team come here – shown only if rejected? 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74066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Scheme Mapping Screen</a:t>
            </a:r>
          </a:p>
        </p:txBody>
      </p:sp>
      <p:graphicFrame>
        <p:nvGraphicFramePr>
          <p:cNvPr id="36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55524007"/>
              </p:ext>
            </p:extLst>
          </p:nvPr>
        </p:nvGraphicFramePr>
        <p:xfrm>
          <a:off x="838200" y="1291771"/>
          <a:ext cx="6288314" cy="39625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38943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4949371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96257">
                <a:tc>
                  <a:txBody>
                    <a:bodyPr/>
                    <a:lstStyle/>
                    <a:p>
                      <a:r>
                        <a:rPr lang="en-GB" sz="1800" b="0" dirty="0"/>
                        <a:t>Scheme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&lt;dropdown list of existing schemes&gt;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</a:tbl>
          </a:graphicData>
        </a:graphic>
      </p:graphicFrame>
      <p:sp>
        <p:nvSpPr>
          <p:cNvPr id="37" name="TextBox 36"/>
          <p:cNvSpPr txBox="1"/>
          <p:nvPr/>
        </p:nvSpPr>
        <p:spPr>
          <a:xfrm>
            <a:off x="3763038" y="5715935"/>
            <a:ext cx="890774" cy="408623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Submit</a:t>
            </a:r>
            <a:endParaRPr lang="en-GB" sz="2400" dirty="0"/>
          </a:p>
        </p:txBody>
      </p:sp>
      <p:sp>
        <p:nvSpPr>
          <p:cNvPr id="38" name="Action Button: Go Forward or Next 37">
            <a:hlinkClick r:id="" action="ppaction://noaction" highlightClick="1"/>
          </p:cNvPr>
          <p:cNvSpPr/>
          <p:nvPr/>
        </p:nvSpPr>
        <p:spPr>
          <a:xfrm rot="5400000">
            <a:off x="6828964" y="1363427"/>
            <a:ext cx="203201" cy="239484"/>
          </a:xfrm>
          <a:prstGeom prst="actionButtonForwardNex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graphicFrame>
        <p:nvGraphicFramePr>
          <p:cNvPr id="44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692942"/>
              </p:ext>
            </p:extLst>
          </p:nvPr>
        </p:nvGraphicFramePr>
        <p:xfrm>
          <a:off x="867231" y="1781515"/>
          <a:ext cx="239848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485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Filter- brand, category..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2766936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&lt;product 1&gt;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&lt;product 2&gt;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sp>
        <p:nvSpPr>
          <p:cNvPr id="54" name="Speech Bubble: Rectangle 53"/>
          <p:cNvSpPr/>
          <p:nvPr/>
        </p:nvSpPr>
        <p:spPr>
          <a:xfrm>
            <a:off x="5270424" y="5722847"/>
            <a:ext cx="3133350" cy="408623"/>
          </a:xfrm>
          <a:prstGeom prst="wedgeRectCallout">
            <a:avLst>
              <a:gd name="adj1" fmla="val -68980"/>
              <a:gd name="adj2" fmla="val -22432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Checker flow kicks off after this</a:t>
            </a:r>
          </a:p>
        </p:txBody>
      </p:sp>
      <p:graphicFrame>
        <p:nvGraphicFramePr>
          <p:cNvPr id="56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91003233"/>
              </p:ext>
            </p:extLst>
          </p:nvPr>
        </p:nvGraphicFramePr>
        <p:xfrm>
          <a:off x="5120785" y="1781515"/>
          <a:ext cx="239848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485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Filter- brand, category..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Selected Products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130230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3599545" y="1781515"/>
            <a:ext cx="123371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GB" dirty="0" err="1"/>
              <a:t>dd</a:t>
            </a:r>
            <a:r>
              <a:rPr lang="en-GB" dirty="0"/>
              <a:t> all &gt;&gt;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3788891" y="2316343"/>
            <a:ext cx="855022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GB" dirty="0"/>
              <a:t>&gt;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780914" y="2833275"/>
            <a:ext cx="855022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 Del</a:t>
            </a:r>
            <a:endParaRPr lang="en-GB" dirty="0"/>
          </a:p>
        </p:txBody>
      </p:sp>
      <p:graphicFrame>
        <p:nvGraphicFramePr>
          <p:cNvPr id="60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67721952"/>
              </p:ext>
            </p:extLst>
          </p:nvPr>
        </p:nvGraphicFramePr>
        <p:xfrm>
          <a:off x="867231" y="3694124"/>
          <a:ext cx="239848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485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Filter - merchant, chain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285436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Terminal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&lt;merchant, store, terminal 1&gt;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sz="1400" dirty="0"/>
                        <a:t>&lt;merchant, store, terminal 2&gt;</a:t>
                      </a:r>
                      <a:endParaRPr lang="en-GB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graphicFrame>
        <p:nvGraphicFramePr>
          <p:cNvPr id="61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2446437"/>
              </p:ext>
            </p:extLst>
          </p:nvPr>
        </p:nvGraphicFramePr>
        <p:xfrm>
          <a:off x="5120785" y="3694124"/>
          <a:ext cx="2398485" cy="184912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398485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1" dirty="0"/>
                        <a:t>Filter - merchant, chain</a:t>
                      </a:r>
                      <a:endParaRPr lang="en-GB" b="1" dirty="0"/>
                    </a:p>
                  </a:txBody>
                  <a:tcPr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251258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Selected Terminal</a:t>
                      </a:r>
                      <a:endParaRPr lang="en-GB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sp>
        <p:nvSpPr>
          <p:cNvPr id="62" name="TextBox 61"/>
          <p:cNvSpPr txBox="1"/>
          <p:nvPr/>
        </p:nvSpPr>
        <p:spPr>
          <a:xfrm>
            <a:off x="3599545" y="3694124"/>
            <a:ext cx="1233714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</a:t>
            </a:r>
            <a:r>
              <a:rPr lang="en-GB" dirty="0" err="1"/>
              <a:t>dd</a:t>
            </a:r>
            <a:r>
              <a:rPr lang="en-GB" dirty="0"/>
              <a:t> all &gt;&gt;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3788891" y="4228952"/>
            <a:ext cx="855022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Add </a:t>
            </a:r>
            <a:r>
              <a:rPr lang="en-GB" dirty="0"/>
              <a:t>&gt;</a:t>
            </a:r>
          </a:p>
        </p:txBody>
      </p:sp>
      <p:sp>
        <p:nvSpPr>
          <p:cNvPr id="64" name="TextBox 63"/>
          <p:cNvSpPr txBox="1"/>
          <p:nvPr/>
        </p:nvSpPr>
        <p:spPr>
          <a:xfrm>
            <a:off x="3780914" y="4745884"/>
            <a:ext cx="855022" cy="408623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&lt; Del</a:t>
            </a:r>
            <a:endParaRPr lang="en-GB" dirty="0"/>
          </a:p>
        </p:txBody>
      </p:sp>
      <p:sp>
        <p:nvSpPr>
          <p:cNvPr id="65" name="Speech Bubble: Rectangle 64"/>
          <p:cNvSpPr/>
          <p:nvPr/>
        </p:nvSpPr>
        <p:spPr>
          <a:xfrm>
            <a:off x="7806795" y="2833274"/>
            <a:ext cx="2440293" cy="773765"/>
          </a:xfrm>
          <a:prstGeom prst="wedgeRectCallout">
            <a:avLst>
              <a:gd name="adj1" fmla="val -171062"/>
              <a:gd name="adj2" fmla="val -161258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f all products are added this is like a invoice EMI scheme</a:t>
            </a:r>
          </a:p>
        </p:txBody>
      </p:sp>
      <p:sp>
        <p:nvSpPr>
          <p:cNvPr id="66" name="Speech Bubble: Rectangle 65"/>
          <p:cNvSpPr/>
          <p:nvPr/>
        </p:nvSpPr>
        <p:spPr>
          <a:xfrm>
            <a:off x="8634109" y="4599374"/>
            <a:ext cx="2440293" cy="1296568"/>
          </a:xfrm>
          <a:prstGeom prst="wedgeRectCallout">
            <a:avLst>
              <a:gd name="adj1" fmla="val -209127"/>
              <a:gd name="adj2" fmla="val -89857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I</a:t>
            </a:r>
            <a:r>
              <a:rPr lang="en-GB" sz="1600" dirty="0">
                <a:solidFill>
                  <a:schemeClr val="tx1"/>
                </a:solidFill>
              </a:rPr>
              <a:t>f all terminals are added this is like a general EMI scheme. BFL has specific fields for general/special schemes</a:t>
            </a:r>
          </a:p>
        </p:txBody>
      </p:sp>
      <p:graphicFrame>
        <p:nvGraphicFramePr>
          <p:cNvPr id="67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4686134"/>
              </p:ext>
            </p:extLst>
          </p:nvPr>
        </p:nvGraphicFramePr>
        <p:xfrm>
          <a:off x="7649689" y="1291771"/>
          <a:ext cx="3920011" cy="111550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20011">
                  <a:extLst>
                    <a:ext uri="{9D8B030D-6E8A-4147-A177-3AD203B41FA5}">
                      <a16:colId xmlns:a16="http://schemas.microsoft.com/office/drawing/2014/main" val="2391730674"/>
                    </a:ext>
                  </a:extLst>
                </a:gridCol>
              </a:tblGrid>
              <a:tr h="1115507">
                <a:tc>
                  <a:txBody>
                    <a:bodyPr/>
                    <a:lstStyle/>
                    <a:p>
                      <a:r>
                        <a:rPr lang="en-US" dirty="0"/>
                        <a:t>Remarks: &lt;any feedback/remarks from the QA team come here – shown only if rejected? 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3447181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Scheme QA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70959165"/>
              </p:ext>
            </p:extLst>
          </p:nvPr>
        </p:nvGraphicFramePr>
        <p:xfrm>
          <a:off x="838200" y="1152868"/>
          <a:ext cx="3885530" cy="1463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844231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2041299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</a:tblGrid>
              <a:tr h="347069">
                <a:tc>
                  <a:txBody>
                    <a:bodyPr/>
                    <a:lstStyle/>
                    <a:p>
                      <a:r>
                        <a:rPr lang="en-GB" sz="1800" b="0" dirty="0"/>
                        <a:t>Scheme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dirty="0"/>
                        <a:t>INN20170001</a:t>
                      </a:r>
                      <a:endParaRPr lang="en-GB" sz="20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r>
                        <a:rPr lang="en-GB" b="0" dirty="0"/>
                        <a:t>Bank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</a:t>
                      </a:r>
                      <a:r>
                        <a:rPr lang="en-GB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ank</a:t>
                      </a:r>
                      <a:r>
                        <a:rPr lang="en-GB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Name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r>
                        <a:rPr lang="en-US" b="0" dirty="0"/>
                        <a:t>P</a:t>
                      </a:r>
                      <a:r>
                        <a:rPr lang="en-GB" b="0" dirty="0" err="1"/>
                        <a:t>roduct</a:t>
                      </a:r>
                      <a:r>
                        <a:rPr lang="en-GB" b="0" dirty="0"/>
                        <a:t> Category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Category ID</a:t>
                      </a:r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328897">
                <a:tc>
                  <a:txBody>
                    <a:bodyPr/>
                    <a:lstStyle/>
                    <a:p>
                      <a:endParaRPr lang="en-GB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4135262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4718904" y="5278103"/>
            <a:ext cx="890774" cy="408623"/>
          </a:xfrm>
          <a:prstGeom prst="roundRect">
            <a:avLst/>
          </a:prstGeom>
          <a:solidFill>
            <a:schemeClr val="accent2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R</a:t>
            </a:r>
            <a:r>
              <a:rPr lang="en-GB" dirty="0"/>
              <a:t>eject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84478954"/>
              </p:ext>
            </p:extLst>
          </p:nvPr>
        </p:nvGraphicFramePr>
        <p:xfrm>
          <a:off x="4718904" y="1142296"/>
          <a:ext cx="6710333" cy="14782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423924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  <a:gridCol w="1530668">
                  <a:extLst>
                    <a:ext uri="{9D8B030D-6E8A-4147-A177-3AD203B41FA5}">
                      <a16:colId xmlns:a16="http://schemas.microsoft.com/office/drawing/2014/main" val="757318208"/>
                    </a:ext>
                  </a:extLst>
                </a:gridCol>
                <a:gridCol w="1690307">
                  <a:extLst>
                    <a:ext uri="{9D8B030D-6E8A-4147-A177-3AD203B41FA5}">
                      <a16:colId xmlns:a16="http://schemas.microsoft.com/office/drawing/2014/main" val="2683052542"/>
                    </a:ext>
                  </a:extLst>
                </a:gridCol>
                <a:gridCol w="2065434">
                  <a:extLst>
                    <a:ext uri="{9D8B030D-6E8A-4147-A177-3AD203B41FA5}">
                      <a16:colId xmlns:a16="http://schemas.microsoft.com/office/drawing/2014/main" val="4164477915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Start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DD/MM/YYYY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End Date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90 days DDMMYYYY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Min 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10,000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Max Amount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1,50,000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Tenure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6 months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Advance EMIs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0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Interest Rate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12.5%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Processing Fees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199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</a:tbl>
          </a:graphicData>
        </a:graphic>
      </p:graphicFrame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971050"/>
              </p:ext>
            </p:extLst>
          </p:nvPr>
        </p:nvGraphicFramePr>
        <p:xfrm>
          <a:off x="838199" y="2621755"/>
          <a:ext cx="3880705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063885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  <a:gridCol w="1120565">
                  <a:extLst>
                    <a:ext uri="{9D8B030D-6E8A-4147-A177-3AD203B41FA5}">
                      <a16:colId xmlns:a16="http://schemas.microsoft.com/office/drawing/2014/main" val="757318208"/>
                    </a:ext>
                  </a:extLst>
                </a:gridCol>
                <a:gridCol w="696255">
                  <a:extLst>
                    <a:ext uri="{9D8B030D-6E8A-4147-A177-3AD203B41FA5}">
                      <a16:colId xmlns:a16="http://schemas.microsoft.com/office/drawing/2014/main" val="268305254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Dealer Subvention 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4.5%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err="1"/>
                        <a:t>Mfr</a:t>
                      </a:r>
                      <a:r>
                        <a:rPr lang="en-US" dirty="0"/>
                        <a:t>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Cashback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8%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Bank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Innoviti Subvention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-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Net Interest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0 %</a:t>
                      </a:r>
                      <a:endParaRPr lang="en-GB" sz="18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7692549"/>
                  </a:ext>
                </a:extLst>
              </a:tr>
            </a:tbl>
          </a:graphicData>
        </a:graphic>
      </p:graphicFrame>
      <p:graphicFrame>
        <p:nvGraphicFramePr>
          <p:cNvPr id="23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20206827"/>
              </p:ext>
            </p:extLst>
          </p:nvPr>
        </p:nvGraphicFramePr>
        <p:xfrm>
          <a:off x="4718904" y="2615908"/>
          <a:ext cx="6710333" cy="1844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959153">
                  <a:extLst>
                    <a:ext uri="{9D8B030D-6E8A-4147-A177-3AD203B41FA5}">
                      <a16:colId xmlns:a16="http://schemas.microsoft.com/office/drawing/2014/main" val="2530486415"/>
                    </a:ext>
                  </a:extLst>
                </a:gridCol>
                <a:gridCol w="3751180">
                  <a:extLst>
                    <a:ext uri="{9D8B030D-6E8A-4147-A177-3AD203B41FA5}">
                      <a16:colId xmlns:a16="http://schemas.microsoft.com/office/drawing/2014/main" val="757318208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b="1" dirty="0"/>
                        <a:t>Product Mapping</a:t>
                      </a:r>
                      <a:endParaRPr lang="en-GB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b="1" dirty="0"/>
                        <a:t>Terminal Mapping</a:t>
                      </a:r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9766729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1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Merchant, Store, Terminal 1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2143969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Product 2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Merchant, Store, Terminal 2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385556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US" dirty="0"/>
                        <a:t>etc.</a:t>
                      </a:r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etc.</a:t>
                      </a:r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6026559"/>
                  </a:ext>
                </a:extLst>
              </a:tr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7823595"/>
                  </a:ext>
                </a:extLst>
              </a:tr>
            </a:tbl>
          </a:graphicData>
        </a:graphic>
      </p:graphicFrame>
      <p:sp>
        <p:nvSpPr>
          <p:cNvPr id="36" name="TextBox 35"/>
          <p:cNvSpPr txBox="1"/>
          <p:nvPr/>
        </p:nvSpPr>
        <p:spPr>
          <a:xfrm>
            <a:off x="5836504" y="5278103"/>
            <a:ext cx="1061370" cy="408623"/>
          </a:xfrm>
          <a:prstGeom prst="roundRect">
            <a:avLst/>
          </a:prstGeom>
          <a:solidFill>
            <a:schemeClr val="accent6"/>
          </a:solidFill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/>
              <a:t>Approve</a:t>
            </a:r>
            <a:endParaRPr lang="en-GB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69346562"/>
              </p:ext>
            </p:extLst>
          </p:nvPr>
        </p:nvGraphicFramePr>
        <p:xfrm>
          <a:off x="838199" y="4466974"/>
          <a:ext cx="10591038" cy="73271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0591038">
                  <a:extLst>
                    <a:ext uri="{9D8B030D-6E8A-4147-A177-3AD203B41FA5}">
                      <a16:colId xmlns:a16="http://schemas.microsoft.com/office/drawing/2014/main" val="2391730674"/>
                    </a:ext>
                  </a:extLst>
                </a:gridCol>
              </a:tblGrid>
              <a:tr h="732712">
                <a:tc>
                  <a:txBody>
                    <a:bodyPr/>
                    <a:lstStyle/>
                    <a:p>
                      <a:r>
                        <a:rPr lang="en-US" dirty="0"/>
                        <a:t>Remarks: &lt;mandatory if Rejected&gt;</a:t>
                      </a:r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534677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66262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4" name="Picture 6" descr="Related imag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308585"/>
            <a:ext cx="2134589" cy="63687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79904"/>
          </a:xfrm>
        </p:spPr>
        <p:txBody>
          <a:bodyPr>
            <a:normAutofit fontScale="90000"/>
          </a:bodyPr>
          <a:lstStyle/>
          <a:p>
            <a:r>
              <a:rPr lang="en-GB" dirty="0"/>
              <a:t>Manage Schemes Screen</a:t>
            </a:r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29595081"/>
              </p:ext>
            </p:extLst>
          </p:nvPr>
        </p:nvGraphicFramePr>
        <p:xfrm>
          <a:off x="766680" y="2084352"/>
          <a:ext cx="11379200" cy="268514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620113">
                  <a:extLst>
                    <a:ext uri="{9D8B030D-6E8A-4147-A177-3AD203B41FA5}">
                      <a16:colId xmlns:a16="http://schemas.microsoft.com/office/drawing/2014/main" val="2062504637"/>
                    </a:ext>
                  </a:extLst>
                </a:gridCol>
                <a:gridCol w="3083749">
                  <a:extLst>
                    <a:ext uri="{9D8B030D-6E8A-4147-A177-3AD203B41FA5}">
                      <a16:colId xmlns:a16="http://schemas.microsoft.com/office/drawing/2014/main" val="1592185196"/>
                    </a:ext>
                  </a:extLst>
                </a:gridCol>
                <a:gridCol w="1611623">
                  <a:extLst>
                    <a:ext uri="{9D8B030D-6E8A-4147-A177-3AD203B41FA5}">
                      <a16:colId xmlns:a16="http://schemas.microsoft.com/office/drawing/2014/main" val="1782945979"/>
                    </a:ext>
                  </a:extLst>
                </a:gridCol>
                <a:gridCol w="1915813">
                  <a:extLst>
                    <a:ext uri="{9D8B030D-6E8A-4147-A177-3AD203B41FA5}">
                      <a16:colId xmlns:a16="http://schemas.microsoft.com/office/drawing/2014/main" val="4413180"/>
                    </a:ext>
                  </a:extLst>
                </a:gridCol>
                <a:gridCol w="2009982">
                  <a:extLst>
                    <a:ext uri="{9D8B030D-6E8A-4147-A177-3AD203B41FA5}">
                      <a16:colId xmlns:a16="http://schemas.microsoft.com/office/drawing/2014/main" val="1601548540"/>
                    </a:ext>
                  </a:extLst>
                </a:gridCol>
                <a:gridCol w="1137920">
                  <a:extLst>
                    <a:ext uri="{9D8B030D-6E8A-4147-A177-3AD203B41FA5}">
                      <a16:colId xmlns:a16="http://schemas.microsoft.com/office/drawing/2014/main" val="1890326868"/>
                    </a:ext>
                  </a:extLst>
                </a:gridCol>
              </a:tblGrid>
              <a:tr h="373395"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ID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sz="1800" b="1" dirty="0"/>
                        <a:t>Scheme Code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sz="1800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08113638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r>
                        <a:rPr lang="en-GB" dirty="0"/>
                        <a:t>INN20170001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BFL Reliance Digital Sony 6m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BFRDSO6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Suspend &lt;&gt; days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800" dirty="0"/>
                        <a:t>Revoke suspension</a:t>
                      </a:r>
                      <a:endParaRPr lang="en-GB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Terminate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86310289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r>
                        <a:rPr lang="en-GB" dirty="0"/>
                        <a:t>INN20170004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HDFC Croma Carrier 18m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dirty="0"/>
                        <a:t>HDCRCA18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Suspend &lt;&gt; days</a:t>
                      </a:r>
                      <a:endParaRPr lang="en-GB" dirty="0"/>
                    </a:p>
                  </a:txBody>
                  <a:tcP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800" dirty="0"/>
                        <a:t>Revoke suspension</a:t>
                      </a:r>
                      <a:endParaRPr lang="en-GB" sz="2800" dirty="0"/>
                    </a:p>
                  </a:txBody>
                  <a:tcPr>
                    <a:solidFill>
                      <a:schemeClr val="accent6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Terminate</a:t>
                      </a:r>
                      <a:endParaRPr lang="en-GB" dirty="0"/>
                    </a:p>
                  </a:txBody>
                  <a:tcPr>
                    <a:solidFill>
                      <a:schemeClr val="accent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35523802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202231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5333549"/>
                  </a:ext>
                </a:extLst>
              </a:tr>
              <a:tr h="373395"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0318193"/>
                  </a:ext>
                </a:extLst>
              </a:tr>
              <a:tr h="444772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57935688"/>
                  </a:ext>
                </a:extLst>
              </a:tr>
            </a:tbl>
          </a:graphicData>
        </a:graphic>
      </p:graphicFrame>
      <p:sp>
        <p:nvSpPr>
          <p:cNvPr id="5" name="TextBox 4"/>
          <p:cNvSpPr txBox="1"/>
          <p:nvPr/>
        </p:nvSpPr>
        <p:spPr>
          <a:xfrm>
            <a:off x="10551885" y="1343354"/>
            <a:ext cx="801915" cy="442674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6"/>
          </a:fillRef>
          <a:effectRef idx="1">
            <a:schemeClr val="accent6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GB" sz="2000" dirty="0"/>
              <a:t>Back</a:t>
            </a:r>
            <a:endParaRPr lang="en-GB" sz="2400" dirty="0"/>
          </a:p>
        </p:txBody>
      </p:sp>
      <p:sp>
        <p:nvSpPr>
          <p:cNvPr id="19" name="Speech Bubble: Rectangle 18"/>
          <p:cNvSpPr/>
          <p:nvPr/>
        </p:nvSpPr>
        <p:spPr>
          <a:xfrm>
            <a:off x="3866676" y="1209645"/>
            <a:ext cx="3107329" cy="428171"/>
          </a:xfrm>
          <a:prstGeom prst="wedgeRectCallout">
            <a:avLst>
              <a:gd name="adj1" fmla="val -78926"/>
              <a:gd name="adj2" fmla="val 16096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Search/filter based on Bank, or other attributes</a:t>
            </a:r>
            <a:endParaRPr lang="en-GB" sz="1600" dirty="0">
              <a:solidFill>
                <a:schemeClr val="tx1"/>
              </a:solidFill>
            </a:endParaRPr>
          </a:p>
        </p:txBody>
      </p:sp>
      <p:sp>
        <p:nvSpPr>
          <p:cNvPr id="20" name="Speech Bubble: Rectangle 19"/>
          <p:cNvSpPr/>
          <p:nvPr/>
        </p:nvSpPr>
        <p:spPr>
          <a:xfrm>
            <a:off x="4903251" y="3608470"/>
            <a:ext cx="3149600" cy="652029"/>
          </a:xfrm>
          <a:prstGeom prst="wedgeRectCallout">
            <a:avLst>
              <a:gd name="adj1" fmla="val 47261"/>
              <a:gd name="adj2" fmla="val -146694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600" dirty="0">
                <a:solidFill>
                  <a:schemeClr val="tx1"/>
                </a:solidFill>
              </a:rPr>
              <a:t>After expiration of the suspension period, scheme is terminated</a:t>
            </a:r>
          </a:p>
        </p:txBody>
      </p:sp>
      <p:sp>
        <p:nvSpPr>
          <p:cNvPr id="21" name="Speech Bubble: Rectangle 20"/>
          <p:cNvSpPr/>
          <p:nvPr/>
        </p:nvSpPr>
        <p:spPr>
          <a:xfrm>
            <a:off x="9091387" y="3743211"/>
            <a:ext cx="2070100" cy="856341"/>
          </a:xfrm>
          <a:prstGeom prst="wedgeRectCallout">
            <a:avLst>
              <a:gd name="adj1" fmla="val 48790"/>
              <a:gd name="adj2" fmla="val -139786"/>
            </a:avLst>
          </a:prstGeom>
          <a:solidFill>
            <a:srgbClr val="F4FE76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chemeClr val="tx1"/>
                </a:solidFill>
              </a:rPr>
              <a:t>F</a:t>
            </a:r>
            <a:r>
              <a:rPr lang="en-GB" sz="1600" dirty="0" err="1">
                <a:solidFill>
                  <a:schemeClr val="tx1"/>
                </a:solidFill>
              </a:rPr>
              <a:t>orce</a:t>
            </a:r>
            <a:r>
              <a:rPr lang="en-GB" sz="1600" dirty="0">
                <a:solidFill>
                  <a:schemeClr val="tx1"/>
                </a:solidFill>
              </a:rPr>
              <a:t> confirm, should require adequate credentials</a:t>
            </a:r>
          </a:p>
        </p:txBody>
      </p:sp>
    </p:spTree>
    <p:extLst>
      <p:ext uri="{BB962C8B-B14F-4D97-AF65-F5344CB8AC3E}">
        <p14:creationId xmlns:p14="http://schemas.microsoft.com/office/powerpoint/2010/main" val="17651257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16804</TotalTime>
  <Words>783</Words>
  <Application>Microsoft Office PowerPoint</Application>
  <PresentationFormat>Widescreen</PresentationFormat>
  <Paragraphs>241</Paragraphs>
  <Slides>10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Cambria</vt:lpstr>
      <vt:lpstr>Office Theme</vt:lpstr>
      <vt:lpstr>PowerPoint Presentation</vt:lpstr>
      <vt:lpstr>Products Designer Main Screen</vt:lpstr>
      <vt:lpstr>New/Edit Product Screen</vt:lpstr>
      <vt:lpstr>Product QA Screen</vt:lpstr>
      <vt:lpstr>Schemes Designer Main Screen</vt:lpstr>
      <vt:lpstr>New/Edit Scheme Screen</vt:lpstr>
      <vt:lpstr>Scheme Mapping Screen</vt:lpstr>
      <vt:lpstr>Scheme QA Screen</vt:lpstr>
      <vt:lpstr>Manage Schemes Screen</vt:lpstr>
      <vt:lpstr>Master editor for dropdowns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Sarath Chandr. Nerella</dc:creator>
  <cp:lastModifiedBy>Chetan Vinchhi</cp:lastModifiedBy>
  <cp:revision>446</cp:revision>
  <dcterms:created xsi:type="dcterms:W3CDTF">2016-05-27T06:29:51Z</dcterms:created>
  <dcterms:modified xsi:type="dcterms:W3CDTF">2017-05-16T11:51:27Z</dcterms:modified>
</cp:coreProperties>
</file>