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2"/>
    <p:restoredTop sz="93638"/>
  </p:normalViewPr>
  <p:slideViewPr>
    <p:cSldViewPr snapToGrid="0" snapToObjects="1">
      <p:cViewPr varScale="1">
        <p:scale>
          <a:sx n="108" d="100"/>
          <a:sy n="108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E968-D484-494A-9E06-9C744231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56ED-32AE-2A44-96EF-B54DA1681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9794-6AC7-6146-93A1-86EEF2AD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58E9-070E-B249-ABB9-A36011FB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360D-C119-B848-A8BF-1F5BBD1E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D27-63CD-5F4D-8BF6-A0310E7F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D96D2-01B3-D94C-84AE-FD409626C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7C5B-4C31-AD4D-8354-F4CFD180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DA9CD-6C6F-CB4F-8EBA-49BAA7C5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6C18-4D9A-9D45-8F5F-5C3E29F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2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89DB0-A9A1-AE44-8156-4CC0EAE8C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5EA7-3684-E646-A660-5EF71AB1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847C-7657-0640-AA06-476CF69A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3749C-FB04-3D4A-AE73-B2795F4E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1BCF-C2E8-5642-8781-289C38FE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C781-6874-1548-BADE-9F66E55D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8B60-C69E-6548-8B48-888D1793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8A2E-DFB1-8140-92CD-4A55C363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6F37-CCB2-2A46-9847-99649AA0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BD84-E126-F84A-A9A5-586A278C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06ED-9FE3-1F49-BF00-5637CADD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3E0E1-59BF-8E47-A237-4CF129D6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494A-1E23-B943-95D9-5560A981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C3CC-94D1-EA4E-9944-20073439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E2C8-C4BD-EF45-931A-DD739F78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8738-402E-4C49-87DC-E06929BB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2E80-555D-7F40-B849-DD6A12007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99EE-5EB0-9844-8324-D896F6AB3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294EB-3559-854B-B008-807D7271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B96B8-DD88-5E48-9C72-7E36359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3A29-CE39-3449-9B2E-4322F66A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25B5-FEFD-D847-BFE9-AD091145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0ECA0-22B6-E14A-B86D-5053C0711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EE295-3080-A541-A736-0FC7A65A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E68A0-656D-8A4D-9417-29ED26C4B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1463F-D822-2D4B-997F-C9333B7A8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5B3BD-F362-4D4F-AD21-1718E939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D473A-7E6F-4E49-99C5-19A3FE80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BF5ED-E583-9142-96F5-30AB2641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4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A3A2-75B8-BA4A-9B58-0DC2C9BC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7EBED-804B-1B47-B69C-09CF4A81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C0E51-A796-BD4D-8BF6-16EC52A1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1E076-4D18-2B4B-A9C2-33A000C9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E969B-9C4D-A04E-9E0A-918ACD72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63EDC-D30D-EE4F-9C0A-FA54BF2F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94C1-ACB6-D44F-B86C-37B84378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E266-C07B-B048-B7AE-40784158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9BA3-8E21-3D42-8621-D1692982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4D496-96C8-894D-B769-04B46FB8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7695-AA64-4542-B90B-5DA1C079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8E36-1CA5-434C-A1DD-4773A739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57BF-EEF7-7941-813A-6ABE2921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E5BC-C633-F84B-BEF0-2E49A818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E9915-C698-5A4C-B0D5-BA2CB078D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90021-04B2-F54B-AFA6-688761F92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4345F-B8D4-2745-A5C0-4C9D452F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C8DFE-E93C-6C4D-8521-717095F7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F436-742D-F44E-97CA-EA77427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6B3D5-52EF-6646-BD50-8DBF232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B634-0558-194E-BEE5-CD2E301C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EFE4-AC5C-BA43-9220-7A8AB717D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9602-4668-3C4D-AF8C-BF3A5D905AA5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ECC2-6088-5843-BB52-0EEB8371A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38A1-ABED-B944-98B7-1309D1C4A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BD252-5F6A-744C-9A57-6CFEBD8C5BEA}"/>
              </a:ext>
            </a:extLst>
          </p:cNvPr>
          <p:cNvSpPr txBox="1"/>
          <p:nvPr/>
        </p:nvSpPr>
        <p:spPr>
          <a:xfrm>
            <a:off x="1320996" y="1530850"/>
            <a:ext cx="99998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Cancer Detection using Histopathological slides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Deep Learning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15AF-70E9-ED40-A464-288D53EFB4B1}"/>
              </a:ext>
            </a:extLst>
          </p:cNvPr>
          <p:cNvSpPr txBox="1"/>
          <p:nvPr/>
        </p:nvSpPr>
        <p:spPr>
          <a:xfrm>
            <a:off x="4700928" y="4171306"/>
            <a:ext cx="323999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Nitin Mahajan</a:t>
            </a:r>
          </a:p>
          <a:p>
            <a:pPr algn="ctr"/>
            <a:r>
              <a:rPr lang="en-US" sz="2400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Milestone_2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Science Career Track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Specialization: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14112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9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136B-46A1-4C47-82B4-EEFC743CB6F1}"/>
              </a:ext>
            </a:extLst>
          </p:cNvPr>
          <p:cNvSpPr txBox="1">
            <a:spLocks/>
          </p:cNvSpPr>
          <p:nvPr/>
        </p:nvSpPr>
        <p:spPr>
          <a:xfrm>
            <a:off x="2467082" y="2688655"/>
            <a:ext cx="7257835" cy="11436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Baskerville Old Face" panose="02020602080505020303" pitchFamily="18" charset="77"/>
              </a:rPr>
              <a:t>Classify histological slides of lymph nodes of patients to predict whether they have cancer or not using 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A2560-A6D6-A448-9D7B-6809E6FF01D9}"/>
              </a:ext>
            </a:extLst>
          </p:cNvPr>
          <p:cNvSpPr txBox="1"/>
          <p:nvPr/>
        </p:nvSpPr>
        <p:spPr>
          <a:xfrm>
            <a:off x="5347077" y="462337"/>
            <a:ext cx="165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9C4B-6F78-874A-B913-3352F6A4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53" y="4052833"/>
            <a:ext cx="3865366" cy="25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C4AB6E-B5FB-6B43-AB73-4C60AA3E6411}"/>
              </a:ext>
            </a:extLst>
          </p:cNvPr>
          <p:cNvSpPr/>
          <p:nvPr/>
        </p:nvSpPr>
        <p:spPr>
          <a:xfrm>
            <a:off x="5540523" y="2888530"/>
            <a:ext cx="644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/c/histopathologic-cancer-detection/data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950BE-7ED6-364F-85D8-8743B78E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3" y="1835662"/>
            <a:ext cx="5079286" cy="284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95F2E-18CA-F94F-A13E-2D1D619D6FC9}"/>
              </a:ext>
            </a:extLst>
          </p:cNvPr>
          <p:cNvSpPr txBox="1"/>
          <p:nvPr/>
        </p:nvSpPr>
        <p:spPr>
          <a:xfrm>
            <a:off x="5061395" y="513708"/>
            <a:ext cx="248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9C480-F848-9340-A7A8-C841BCA3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223" y="1923946"/>
            <a:ext cx="2298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DB23-EB1D-B645-BCFB-A105EA08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038" y="1468340"/>
            <a:ext cx="10515600" cy="20374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Baskerville Old Face" panose="02020602080505020303" pitchFamily="18" charset="77"/>
              </a:rPr>
              <a:t>Train_labels.csv</a:t>
            </a:r>
            <a:r>
              <a:rPr lang="en-US" dirty="0">
                <a:latin typeface="Baskerville Old Face" panose="02020602080505020303" pitchFamily="18" charset="77"/>
              </a:rPr>
              <a:t> files with labels 0 for normal and 1 for cancer.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askerville Old Face" panose="02020602080505020303" pitchFamily="18" charset="77"/>
              </a:rPr>
              <a:t>220,025 images for training.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Baskerville Old Face" panose="02020602080505020303" pitchFamily="18" charset="77"/>
              </a:rPr>
              <a:t>1309081 Images with ‘0’ label (Normal)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Baskerville Old Face" panose="02020602080505020303" pitchFamily="18" charset="77"/>
              </a:rPr>
              <a:t>89117 Images with ‘1’ label (Cancer)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askerville Old Face" panose="02020602080505020303" pitchFamily="18" charset="77"/>
              </a:rPr>
              <a:t>57,458 images for testing.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Baskerville Old Face" panose="02020602080505020303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E7C7C-61CE-6542-89FC-3FAE729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69" y="3863083"/>
            <a:ext cx="7979461" cy="2771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94756-5CD8-024B-99C0-740148BFA363}"/>
              </a:ext>
            </a:extLst>
          </p:cNvPr>
          <p:cNvSpPr txBox="1"/>
          <p:nvPr/>
        </p:nvSpPr>
        <p:spPr>
          <a:xfrm>
            <a:off x="4544685" y="403170"/>
            <a:ext cx="3646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21176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1633-1B4B-0649-8628-BB21FDD3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7" y="1229724"/>
            <a:ext cx="10515600" cy="2695004"/>
          </a:xfrm>
        </p:spPr>
        <p:txBody>
          <a:bodyPr/>
          <a:lstStyle/>
          <a:p>
            <a:r>
              <a:rPr lang="en-US" u="sng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Sampling</a:t>
            </a:r>
          </a:p>
          <a:p>
            <a:pPr lvl="1"/>
            <a:r>
              <a:rPr lang="en-US" dirty="0">
                <a:latin typeface="Baskerville Old Face" panose="02020602080505020303" pitchFamily="18" charset="77"/>
              </a:rPr>
              <a:t>10,000 images for normal tissue</a:t>
            </a:r>
          </a:p>
          <a:p>
            <a:pPr lvl="1"/>
            <a:r>
              <a:rPr lang="en-US" dirty="0">
                <a:latin typeface="Baskerville Old Face" panose="02020602080505020303" pitchFamily="18" charset="77"/>
              </a:rPr>
              <a:t>10,000 images for cancerous tissue</a:t>
            </a:r>
          </a:p>
          <a:p>
            <a:r>
              <a:rPr lang="en-US" u="sng" dirty="0">
                <a:solidFill>
                  <a:srgbClr val="C00000"/>
                </a:solidFill>
                <a:latin typeface="Baskerville Old Face" panose="02020602080505020303" pitchFamily="18" charset="77"/>
              </a:rPr>
              <a:t>Training Data splitting</a:t>
            </a:r>
          </a:p>
          <a:p>
            <a:pPr lvl="1"/>
            <a:r>
              <a:rPr lang="en-US" dirty="0">
                <a:latin typeface="Baskerville Old Face" panose="02020602080505020303" pitchFamily="18" charset="77"/>
              </a:rPr>
              <a:t>8,000 images for training on each class (normal, cancer)</a:t>
            </a:r>
          </a:p>
          <a:p>
            <a:pPr lvl="1"/>
            <a:r>
              <a:rPr lang="en-US" dirty="0">
                <a:latin typeface="Baskerville Old Face" panose="02020602080505020303" pitchFamily="18" charset="77"/>
              </a:rPr>
              <a:t>2,000 images for validation on each class (normal, cancer)</a:t>
            </a:r>
          </a:p>
          <a:p>
            <a:endParaRPr lang="en-US" dirty="0">
              <a:latin typeface="Baskerville Old Face" panose="020206020805050203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343DB-A2D1-3F4D-867C-01C8978DFE19}"/>
              </a:ext>
            </a:extLst>
          </p:cNvPr>
          <p:cNvSpPr txBox="1"/>
          <p:nvPr/>
        </p:nvSpPr>
        <p:spPr>
          <a:xfrm>
            <a:off x="4362897" y="359595"/>
            <a:ext cx="3466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Wrangling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9C6F6-2310-EB48-974A-50D32CA3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16" y="3770616"/>
            <a:ext cx="5823314" cy="289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1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A2BC5-ECBD-A449-9714-24EF287F8720}"/>
              </a:ext>
            </a:extLst>
          </p:cNvPr>
          <p:cNvSpPr txBox="1"/>
          <p:nvPr/>
        </p:nvSpPr>
        <p:spPr>
          <a:xfrm>
            <a:off x="5393933" y="297951"/>
            <a:ext cx="1778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Images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E2B3A-CCFC-DF48-B322-C477194C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9" y="1279663"/>
            <a:ext cx="6513602" cy="4519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7AD43-8227-F14E-A884-D7E72F0353BD}"/>
              </a:ext>
            </a:extLst>
          </p:cNvPr>
          <p:cNvSpPr txBox="1"/>
          <p:nvPr/>
        </p:nvSpPr>
        <p:spPr>
          <a:xfrm>
            <a:off x="7582329" y="226031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Normal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ECE82-40D2-904E-9064-CE5479DD9DB0}"/>
              </a:ext>
            </a:extLst>
          </p:cNvPr>
          <p:cNvSpPr txBox="1"/>
          <p:nvPr/>
        </p:nvSpPr>
        <p:spPr>
          <a:xfrm>
            <a:off x="7582328" y="4457273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askerville Old Face" panose="02020602080505020303" pitchFamily="18" charset="77"/>
              </a:rPr>
              <a:t>Cancer </a:t>
            </a:r>
          </a:p>
        </p:txBody>
      </p:sp>
    </p:spTree>
    <p:extLst>
      <p:ext uri="{BB962C8B-B14F-4D97-AF65-F5344CB8AC3E}">
        <p14:creationId xmlns:p14="http://schemas.microsoft.com/office/powerpoint/2010/main" val="123868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582AC-0474-2040-B22D-6E0124CCD0B6}"/>
              </a:ext>
            </a:extLst>
          </p:cNvPr>
          <p:cNvSpPr/>
          <p:nvPr/>
        </p:nvSpPr>
        <p:spPr>
          <a:xfrm>
            <a:off x="683232" y="1584987"/>
            <a:ext cx="991456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 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53744"/>
                </a:solidFill>
                <a:latin typeface="Baskerville Old Face" panose="02020602080505020303" pitchFamily="18" charset="77"/>
              </a:rPr>
              <a:t>Machine:</a:t>
            </a:r>
          </a:p>
          <a:p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Apple MacBook Pro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Processor: 2.6GHz 6-Core Intel Core i7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Memory: 16GB 2400 MHz DDR4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53744"/>
                </a:solidFill>
                <a:latin typeface="Baskerville Old Face" panose="02020602080505020303" pitchFamily="18" charset="77"/>
              </a:rPr>
              <a:t>Modules and libraries:</a:t>
            </a:r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 Python and </a:t>
            </a:r>
            <a:r>
              <a:rPr lang="en-US" sz="2000" dirty="0" err="1">
                <a:solidFill>
                  <a:srgbClr val="353744"/>
                </a:solidFill>
                <a:latin typeface="Baskerville Old Face" panose="02020602080505020303" pitchFamily="18" charset="77"/>
              </a:rPr>
              <a:t>Keras</a:t>
            </a:r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 with TensorFlow in backend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53744"/>
              </a:solidFill>
              <a:latin typeface="Baskerville Old Face" panose="020206020805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53744"/>
                </a:solidFill>
                <a:latin typeface="Baskerville Old Face" panose="02020602080505020303" pitchFamily="18" charset="77"/>
              </a:rPr>
              <a:t>Reading Material: </a:t>
            </a:r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Deep Learning with Python (Francois </a:t>
            </a:r>
            <a:r>
              <a:rPr lang="en-US" sz="2000" dirty="0" err="1">
                <a:solidFill>
                  <a:srgbClr val="353744"/>
                </a:solidFill>
                <a:latin typeface="Baskerville Old Face" panose="02020602080505020303" pitchFamily="18" charset="77"/>
              </a:rPr>
              <a:t>Chaollet</a:t>
            </a:r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), Udemy Course – AZ Machine Learning and other online resources. 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br>
              <a:rPr lang="en-US" sz="2000" dirty="0">
                <a:latin typeface="Baskerville Old Face" panose="02020602080505020303" pitchFamily="18" charset="77"/>
              </a:rPr>
            </a:br>
            <a:br>
              <a:rPr lang="en-US" sz="2000" dirty="0">
                <a:latin typeface="Baskerville Old Face" panose="02020602080505020303" pitchFamily="18" charset="77"/>
              </a:rPr>
            </a:br>
            <a:endParaRPr lang="en-US" sz="2000" dirty="0">
              <a:latin typeface="Baskerville Old Face" panose="02020602080505020303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18C880-452F-D141-B173-8592EA75A6F2}"/>
              </a:ext>
            </a:extLst>
          </p:cNvPr>
          <p:cNvSpPr/>
          <p:nvPr/>
        </p:nvSpPr>
        <p:spPr>
          <a:xfrm>
            <a:off x="2359630" y="407003"/>
            <a:ext cx="80994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MACHINE &amp; RESOURCES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Baskerville Old Face" panose="02020602080505020303" pitchFamily="18" charset="77"/>
              </a:rPr>
              <a:t>FOR BUILDING CONVOLUTIONAL NEURAL NETWORK MODELS</a:t>
            </a:r>
            <a:endParaRPr lang="en-US" sz="2000" b="0" i="0" u="none" strike="noStrike" dirty="0">
              <a:solidFill>
                <a:srgbClr val="C00000"/>
              </a:solidFill>
              <a:effectLst/>
              <a:latin typeface="Baskerville Old Face" panose="02020602080505020303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AABEA-5051-5E4D-AE1F-FD98B432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63" y="1768192"/>
            <a:ext cx="2650732" cy="1532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EC6C6-2197-6F4F-B1B1-20A1D072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814" y="2024441"/>
            <a:ext cx="1020239" cy="1020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759604-F9B4-DE4D-AD65-73322D7F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704" y="2148259"/>
            <a:ext cx="770478" cy="89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CCFF9-8425-4146-8850-9F15978CF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4100" y="3180851"/>
            <a:ext cx="2247900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962DC-3F6C-E948-84E2-7FB5EE645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814" y="4251598"/>
            <a:ext cx="1270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5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F8FEF-2568-7645-87A3-911192460AC6}"/>
              </a:ext>
            </a:extLst>
          </p:cNvPr>
          <p:cNvSpPr txBox="1"/>
          <p:nvPr/>
        </p:nvSpPr>
        <p:spPr>
          <a:xfrm>
            <a:off x="3415861" y="0"/>
            <a:ext cx="5274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Models and Transfer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5DB13-3449-F341-A39A-5C6819B8C520}"/>
              </a:ext>
            </a:extLst>
          </p:cNvPr>
          <p:cNvSpPr txBox="1"/>
          <p:nvPr/>
        </p:nvSpPr>
        <p:spPr>
          <a:xfrm>
            <a:off x="1924023" y="44331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Model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45482-9229-4841-89F4-32B496F64E5E}"/>
              </a:ext>
            </a:extLst>
          </p:cNvPr>
          <p:cNvSpPr txBox="1"/>
          <p:nvPr/>
        </p:nvSpPr>
        <p:spPr>
          <a:xfrm>
            <a:off x="5628027" y="44331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Model 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7941F-E67A-E04C-B27E-D357E274A255}"/>
              </a:ext>
            </a:extLst>
          </p:cNvPr>
          <p:cNvSpPr txBox="1"/>
          <p:nvPr/>
        </p:nvSpPr>
        <p:spPr>
          <a:xfrm>
            <a:off x="9233339" y="110358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Model 8 (#</a:t>
            </a:r>
            <a:r>
              <a:rPr lang="en-US" b="1" dirty="0" err="1">
                <a:solidFill>
                  <a:srgbClr val="0432FF"/>
                </a:solidFill>
                <a:latin typeface="Baskerville Old Face" panose="02020602080505020303" pitchFamily="18" charset="77"/>
              </a:rPr>
              <a:t>MobileNet</a:t>
            </a:r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86F620-EBFC-5A42-9B69-82D6D323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31" y="888636"/>
            <a:ext cx="1214011" cy="5912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692CEB-4B98-FB4B-ACB7-30E74BCB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90" y="945930"/>
            <a:ext cx="843901" cy="5797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CF0A5E-4EAE-534D-A27E-0D2AA69F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158" y="1472918"/>
            <a:ext cx="4685205" cy="24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128810-882F-E445-9BEA-5DBF1C2A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8059"/>
              </p:ext>
            </p:extLst>
          </p:nvPr>
        </p:nvGraphicFramePr>
        <p:xfrm>
          <a:off x="2077884" y="2232397"/>
          <a:ext cx="8328621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54929">
                  <a:extLst>
                    <a:ext uri="{9D8B030D-6E8A-4147-A177-3AD203B41FA5}">
                      <a16:colId xmlns:a16="http://schemas.microsoft.com/office/drawing/2014/main" val="3072062862"/>
                    </a:ext>
                  </a:extLst>
                </a:gridCol>
                <a:gridCol w="1889264">
                  <a:extLst>
                    <a:ext uri="{9D8B030D-6E8A-4147-A177-3AD203B41FA5}">
                      <a16:colId xmlns:a16="http://schemas.microsoft.com/office/drawing/2014/main" val="490733725"/>
                    </a:ext>
                  </a:extLst>
                </a:gridCol>
                <a:gridCol w="2092214">
                  <a:extLst>
                    <a:ext uri="{9D8B030D-6E8A-4147-A177-3AD203B41FA5}">
                      <a16:colId xmlns:a16="http://schemas.microsoft.com/office/drawing/2014/main" val="2566705522"/>
                    </a:ext>
                  </a:extLst>
                </a:gridCol>
                <a:gridCol w="2092214">
                  <a:extLst>
                    <a:ext uri="{9D8B030D-6E8A-4147-A177-3AD203B41FA5}">
                      <a16:colId xmlns:a16="http://schemas.microsoft.com/office/drawing/2014/main" val="3194527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skerville Old Face" panose="02020602080505020303" pitchFamily="18" charset="77"/>
                        </a:rPr>
                        <a:t>val_loss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skerville Old Face" panose="02020602080505020303" pitchFamily="18" charset="77"/>
                        </a:rPr>
                        <a:t>val_acc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skerville Old Face" panose="02020602080505020303" pitchFamily="18" charset="77"/>
                        </a:rPr>
                        <a:t>roc_auc_scores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2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Model1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0.740433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0.839625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0.922942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16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Model2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0.590117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0.845375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0.920965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7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latin typeface="Baskerville Old Face" panose="02020602080505020303" pitchFamily="18" charset="77"/>
                        </a:rPr>
                        <a:t>Model8 (</a:t>
                      </a:r>
                      <a:r>
                        <a:rPr lang="en-US" sz="1800" kern="1200" dirty="0" err="1">
                          <a:latin typeface="Baskerville Old Face" panose="02020602080505020303" pitchFamily="18" charset="77"/>
                        </a:rPr>
                        <a:t>MobileNet</a:t>
                      </a:r>
                      <a:r>
                        <a:rPr lang="en-US" sz="1800" kern="1200" dirty="0">
                          <a:latin typeface="Baskerville Old Face" panose="02020602080505020303" pitchFamily="18" charset="77"/>
                        </a:rPr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Baskerville Old Face" panose="02020602080505020303" pitchFamily="18" charset="7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0.134585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0.908625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0.968650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720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D84963-C171-704F-8AD1-9971939A3844}"/>
              </a:ext>
            </a:extLst>
          </p:cNvPr>
          <p:cNvSpPr txBox="1"/>
          <p:nvPr/>
        </p:nvSpPr>
        <p:spPr>
          <a:xfrm>
            <a:off x="4553094" y="346841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13312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253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2020-03-17T19:53:46Z</cp:lastPrinted>
  <dcterms:created xsi:type="dcterms:W3CDTF">2020-03-17T17:58:12Z</dcterms:created>
  <dcterms:modified xsi:type="dcterms:W3CDTF">2020-04-14T17:14:03Z</dcterms:modified>
</cp:coreProperties>
</file>