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16D5CB-8E03-43CD-A783-8051E6DB3D26}">
  <a:tblStyle styleId="{6816D5CB-8E03-43CD-A783-8051E6DB3D2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df94725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6df94725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cfcc8b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cfcc8b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329ec67a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329ec67a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6df94725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6df94725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6df94725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6df94725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a02f88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a02f88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b27a47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b27a47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df94725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df94725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29ec67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329ec67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6df94725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6df94725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df94725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6df94725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42d13b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f42d13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29eb15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29eb15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29ec67a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329ec67a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2.xml"/><Relationship Id="rId10" Type="http://schemas.openxmlformats.org/officeDocument/2006/relationships/slide" Target="/ppt/slides/slide11.xml"/><Relationship Id="rId13" Type="http://schemas.openxmlformats.org/officeDocument/2006/relationships/slide" Target="/ppt/slides/slide14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9" Type="http://schemas.openxmlformats.org/officeDocument/2006/relationships/slide" Target="/ppt/slides/slide10.xml"/><Relationship Id="rId14" Type="http://schemas.openxmlformats.org/officeDocument/2006/relationships/slide" Target="/ppt/slides/slide15.xml"/><Relationship Id="rId5" Type="http://schemas.openxmlformats.org/officeDocument/2006/relationships/slide" Target="/ppt/slides/slide5.xml"/><Relationship Id="rId6" Type="http://schemas.openxmlformats.org/officeDocument/2006/relationships/slide" Target="/ppt/slides/slide7.xml"/><Relationship Id="rId7" Type="http://schemas.openxmlformats.org/officeDocument/2006/relationships/slide" Target="/ppt/slides/slide8.xml"/><Relationship Id="rId8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to know my working style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 Mathur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-2800" y="-76250"/>
            <a:ext cx="6321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philosophy on Leaves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0625" y="696125"/>
            <a:ext cx="5978100" cy="4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Your leaves are totally yours. </a:t>
            </a:r>
            <a:r>
              <a:rPr lang="en">
                <a:solidFill>
                  <a:schemeClr val="accent1"/>
                </a:solidFill>
              </a:rPr>
              <a:t>I trust your judgements on taking leaves when its deemed necessary.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As long as you follow company guidelines, we do not care for the reason you are </a:t>
            </a:r>
            <a:r>
              <a:rPr lang="en">
                <a:solidFill>
                  <a:schemeClr val="accent1"/>
                </a:solidFill>
              </a:rPr>
              <a:t>taking</a:t>
            </a:r>
            <a:r>
              <a:rPr lang="en">
                <a:solidFill>
                  <a:schemeClr val="accent1"/>
                </a:solidFill>
              </a:rPr>
              <a:t> it, nor will i ever ask an explanation on why </a:t>
            </a:r>
            <a:r>
              <a:rPr lang="en">
                <a:solidFill>
                  <a:schemeClr val="accent1"/>
                </a:solidFill>
              </a:rPr>
              <a:t>you</a:t>
            </a:r>
            <a:r>
              <a:rPr lang="en">
                <a:solidFill>
                  <a:schemeClr val="accent1"/>
                </a:solidFill>
              </a:rPr>
              <a:t> are taking it. .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Just take care of the following: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Apply for leave in Advance on the system, as per policy. Your leave will be auto approved by me, if the tool doesn’t do it. 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Let your </a:t>
            </a:r>
            <a:r>
              <a:rPr lang="en">
                <a:solidFill>
                  <a:schemeClr val="accent1"/>
                </a:solidFill>
              </a:rPr>
              <a:t>teammates</a:t>
            </a:r>
            <a:r>
              <a:rPr lang="en">
                <a:solidFill>
                  <a:schemeClr val="accent1"/>
                </a:solidFill>
              </a:rPr>
              <a:t> know about your leaves, its helps them to take over unfinished business. Don’t leave any one in lurch. 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If its a sick leave, setup a reminder in Teams/ Outlook. That’s enough!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Never ever apologize for taking PTO or think twice about reasons you’ve to give. As far as I am concerned, i just need to know your availability/ </a:t>
            </a:r>
            <a:r>
              <a:rPr lang="en">
                <a:solidFill>
                  <a:schemeClr val="accent1"/>
                </a:solidFill>
              </a:rPr>
              <a:t>unavailability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We operate in an </a:t>
            </a:r>
            <a:r>
              <a:rPr lang="en">
                <a:solidFill>
                  <a:schemeClr val="accent1"/>
                </a:solidFill>
              </a:rPr>
              <a:t>environment</a:t>
            </a:r>
            <a:r>
              <a:rPr lang="en">
                <a:solidFill>
                  <a:schemeClr val="accent1"/>
                </a:solidFill>
              </a:rPr>
              <a:t> of Trust.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100" y="483238"/>
            <a:ext cx="30099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-2800" y="-76250"/>
            <a:ext cx="6321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philosophy on Team work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257300" y="696125"/>
            <a:ext cx="5801400" cy="4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Collaborate, collaborate and collaborate. This is the key to success. 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Collaborate at all levels;  functional level and cross functional level, your peers, friends and </a:t>
            </a:r>
            <a:r>
              <a:rPr lang="en">
                <a:solidFill>
                  <a:schemeClr val="accent1"/>
                </a:solidFill>
              </a:rPr>
              <a:t>colleagues. Find ways !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The strength of the team is each individual member. The strength of each individual member is the team.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We work in a </a:t>
            </a:r>
            <a:r>
              <a:rPr lang="en">
                <a:solidFill>
                  <a:schemeClr val="accent1"/>
                </a:solidFill>
              </a:rPr>
              <a:t>team which has multiple options on Engineers who score. We don’t build around a single batsman.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100" y="483238"/>
            <a:ext cx="30099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-2800" y="-76250"/>
            <a:ext cx="6321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philosophy on Hiring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0" y="687525"/>
            <a:ext cx="6530700" cy="4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Diversity in hiring brings varied thoughts, voices into the team.</a:t>
            </a:r>
            <a:endParaRPr sz="1500">
              <a:solidFill>
                <a:schemeClr val="accen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>
                <a:solidFill>
                  <a:schemeClr val="accent1"/>
                </a:solidFill>
              </a:rPr>
              <a:t>Collective capabilities and Different perspectives of men/women; Experienced/Inexperienced; Young/Old</a:t>
            </a:r>
            <a:endParaRPr sz="1300">
              <a:solidFill>
                <a:schemeClr val="accen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>
                <a:solidFill>
                  <a:schemeClr val="accent1"/>
                </a:solidFill>
              </a:rPr>
              <a:t>Remote work, Engineers working across geographies</a:t>
            </a:r>
            <a:endParaRPr sz="1300">
              <a:solidFill>
                <a:schemeClr val="accen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>
                <a:solidFill>
                  <a:schemeClr val="accent1"/>
                </a:solidFill>
              </a:rPr>
              <a:t>Remove familiarity bias (i.e. hire people who are not the same)</a:t>
            </a:r>
            <a:endParaRPr sz="13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Use multiple interviewers to check for job-alignment, skill gaps, and cultural fit. </a:t>
            </a:r>
            <a:endParaRPr sz="1500">
              <a:solidFill>
                <a:schemeClr val="accen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>
                <a:solidFill>
                  <a:schemeClr val="accent1"/>
                </a:solidFill>
              </a:rPr>
              <a:t>High Competency, Right Attitude are clearly important traits but not the only traits to work in this team.</a:t>
            </a:r>
            <a:endParaRPr sz="1300">
              <a:solidFill>
                <a:schemeClr val="accen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>
                <a:solidFill>
                  <a:schemeClr val="accent1"/>
                </a:solidFill>
              </a:rPr>
              <a:t>Cultural fitment is critical to the job.</a:t>
            </a:r>
            <a:endParaRPr sz="1300">
              <a:solidFill>
                <a:schemeClr val="accen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>
                <a:solidFill>
                  <a:schemeClr val="accent1"/>
                </a:solidFill>
              </a:rPr>
              <a:t>Communicative and Approachable by all</a:t>
            </a:r>
            <a:endParaRPr sz="13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Use small assignments / problems to solve to judge competency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Judge candidates seriousness about this job.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Tenacity to perform under pressure and critical situations.</a:t>
            </a:r>
            <a:endParaRPr sz="1500">
              <a:solidFill>
                <a:schemeClr val="accen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sz="1500">
                <a:solidFill>
                  <a:schemeClr val="accent1"/>
                </a:solidFill>
              </a:rPr>
              <a:t>Team Player: There is little space for nerds and geeks who cannot work with the team.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100" y="483238"/>
            <a:ext cx="30099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4841950" y="34125"/>
            <a:ext cx="4302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don’t need Exceptionally Talented people; 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want </a:t>
            </a:r>
            <a:r>
              <a:rPr b="1" lang="en" sz="15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Talented people</a:t>
            </a: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who do </a:t>
            </a:r>
            <a:r>
              <a:rPr b="1" lang="en" sz="15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Exceptional work</a:t>
            </a:r>
            <a:endParaRPr b="1" u="sng"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03125" y="-64450"/>
            <a:ext cx="6321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How I would prefer to have 1x1</a:t>
            </a:r>
            <a:endParaRPr sz="2600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-17775" y="483250"/>
            <a:ext cx="6321600" cy="42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Pts val="1200"/>
              <a:buChar char="●"/>
            </a:pPr>
            <a:r>
              <a:rPr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The 1x1s are </a:t>
            </a:r>
            <a:r>
              <a:rPr b="1"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your</a:t>
            </a:r>
            <a:r>
              <a:rPr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 meeting, so </a:t>
            </a:r>
            <a:r>
              <a:rPr b="1"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you</a:t>
            </a:r>
            <a:r>
              <a:rPr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 decide the agenda and the meeting frequency. I'm here to listen and work on issues that are important to you. </a:t>
            </a:r>
            <a:r>
              <a:rPr b="1" i="1"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If you do not have anything to discuss, you cancel the meet.</a:t>
            </a:r>
            <a:endParaRPr b="1" i="1" sz="300">
              <a:solidFill>
                <a:srgbClr val="005EB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EB8"/>
              </a:buClr>
              <a:buSzPts val="1200"/>
              <a:buChar char="●"/>
            </a:pPr>
            <a:r>
              <a:rPr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You can discuss anything non-operational in these meetings. Discussions related to career growth, something bothering, clarification around some company process/policy, company culture, what's happening in other departments etc.</a:t>
            </a:r>
            <a:endParaRPr sz="100">
              <a:solidFill>
                <a:srgbClr val="005EB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EB8"/>
              </a:buClr>
              <a:buSzPts val="1200"/>
              <a:buChar char="●"/>
            </a:pPr>
            <a:r>
              <a:rPr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If I do not have the answer to your query at the moment, I would take note of it, find the answer and then update you.</a:t>
            </a:r>
            <a:endParaRPr sz="100">
              <a:solidFill>
                <a:srgbClr val="005EB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EB8"/>
              </a:buClr>
              <a:buSzPts val="1200"/>
              <a:buChar char="●"/>
            </a:pPr>
            <a:r>
              <a:rPr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I‘ll use a </a:t>
            </a:r>
            <a:r>
              <a:rPr b="1"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small</a:t>
            </a:r>
            <a:r>
              <a:rPr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 section of </a:t>
            </a:r>
            <a:r>
              <a:rPr b="1"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your time</a:t>
            </a:r>
            <a:r>
              <a:rPr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 in the 1x1 meeting to communicate to you any feedback that's relevant which can be worked upon by you.</a:t>
            </a:r>
            <a:endParaRPr sz="200">
              <a:solidFill>
                <a:srgbClr val="005EB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EB8"/>
              </a:buClr>
              <a:buSzPts val="1200"/>
              <a:buChar char="●"/>
            </a:pPr>
            <a:r>
              <a:rPr lang="en" sz="12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Also, just because 1x1 happens once a month, it doesn't mean if there's anything that's eating up your mind you need to wait for the next 1x1. </a:t>
            </a:r>
            <a:endParaRPr sz="1200">
              <a:solidFill>
                <a:srgbClr val="005EB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6286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EB8"/>
              </a:buClr>
              <a:buSzPts val="1100"/>
              <a:buChar char="○"/>
            </a:pPr>
            <a:r>
              <a:rPr lang="en" sz="11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If there is a point of concern, you’ve heard a rumor, you need clarification, you are blocked, need a pep talk, vent your frustrations or anything else, put it in my calendar or message me,</a:t>
            </a:r>
            <a:r>
              <a:rPr lang="en" sz="1100">
                <a:solidFill>
                  <a:srgbClr val="005EB8"/>
                </a:solidFill>
                <a:latin typeface="Verdana"/>
                <a:ea typeface="Verdana"/>
                <a:cs typeface="Verdana"/>
                <a:sym typeface="Verdana"/>
              </a:rPr>
              <a:t> I’ll find time to talk as soon as i can.</a:t>
            </a:r>
            <a:endParaRPr sz="1100">
              <a:solidFill>
                <a:srgbClr val="005EB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100" y="483238"/>
            <a:ext cx="30099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0" y="-105175"/>
            <a:ext cx="9003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ups meeting Expectations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92846" y="744975"/>
            <a:ext cx="8444100" cy="3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need to do a sync up meeting, I will facilitate it. The meeting can last from 15 mins to 2 hours (if it needs a design discussion or online code review). Believe me, I won’t waste your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Usually, I set-up agenda for meetings but if i don’t do, </a:t>
            </a:r>
            <a:r>
              <a:rPr lang="en"/>
              <a:t>please</a:t>
            </a:r>
            <a:r>
              <a:rPr lang="en"/>
              <a:t> remind.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Meetings should have active participation from all people attending it.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important</a:t>
            </a:r>
            <a:r>
              <a:rPr lang="en"/>
              <a:t> to bring your own ideas and thoughts (or technical opinion) to the meetings.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don’t prefer to have anyone remain aloof in the meetings.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don’t want to attend the meeting, please decline the invite. I won’t feel bad or sad.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need my urgent attention, </a:t>
            </a:r>
            <a:r>
              <a:rPr lang="en"/>
              <a:t>I prefer Async communication i.e. text me over MS Teams or slack.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 missed responding to your message for a good amount of time (say &gt; 1 hour), most likely, I forgot or got distracted by other activities. You can remind me to gain my attention.</a:t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54100" y="-73625"/>
            <a:ext cx="8882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Philosphy on Compensation and Appraisals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30800" y="519700"/>
            <a:ext cx="8882400" cy="42825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Technical Competence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Performance in the last cycle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Potential to execute in the next cycle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Behavioural Competence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Team Player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Collaboration with stakeholders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Proactiveness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Ability or future potential to deliver the work on own despite complexities in the project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Any other factors ???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Business and Market factors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Are we in a recessionary mode or market is booming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Is the person under observation on the higher/ mid/lower end of position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Any other factors ???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55800" y="-762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54725" y="607325"/>
            <a:ext cx="83769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Slide 3: What I look for in a Great Engineer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Slide 4: What disappoints me?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Slide 5: Great Engineer - General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Slide 6: Great Engineer - Technical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Slide 7: Great Engineer - Code Review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Slide 8: My philosophy on Learning and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Slide 9: My philosophy on Leaves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Slide 10: My philosophy on Team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Slide 11: My philosophy on Hiring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Slide 12: How I would prefer to have 1x1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3"/>
              </a:rPr>
              <a:t>Slide 13: Sync ups meeting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4"/>
              </a:rPr>
              <a:t>Slide 15: My personality quirks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70200" y="-64450"/>
            <a:ext cx="6321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What I look for in a Great Engineer</a:t>
            </a:r>
            <a:endParaRPr sz="26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03125" y="483250"/>
            <a:ext cx="6200700" cy="4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3092"/>
              <a:buFont typeface="Arial"/>
              <a:buNone/>
            </a:pPr>
            <a:r>
              <a:rPr b="1" lang="en" sz="2552">
                <a:solidFill>
                  <a:srgbClr val="00468A"/>
                </a:solidFill>
                <a:latin typeface="Verdana"/>
                <a:ea typeface="Verdana"/>
                <a:cs typeface="Verdana"/>
                <a:sym typeface="Verdana"/>
              </a:rPr>
              <a:t>Think Big</a:t>
            </a:r>
            <a:endParaRPr b="1" sz="2552">
              <a:solidFill>
                <a:srgbClr val="00468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72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2309">
                <a:latin typeface="Verdana"/>
                <a:ea typeface="Verdana"/>
                <a:cs typeface="Verdana"/>
                <a:sym typeface="Verdana"/>
              </a:rPr>
              <a:t>Take risks in every project that you embark on. Weigh the risks and the returns aka ROI. </a:t>
            </a:r>
            <a:endParaRPr sz="2309">
              <a:latin typeface="Verdana"/>
              <a:ea typeface="Verdana"/>
              <a:cs typeface="Verdana"/>
              <a:sym typeface="Verdana"/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○"/>
            </a:pPr>
            <a:r>
              <a:rPr lang="en" sz="2100">
                <a:latin typeface="Verdana"/>
                <a:ea typeface="Verdana"/>
                <a:cs typeface="Verdana"/>
                <a:sym typeface="Verdana"/>
              </a:rPr>
              <a:t>You’ll be surprised most of the time, risk is either assumed know-how or underestimating your-self and not real risks.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○"/>
            </a:pPr>
            <a:r>
              <a:rPr lang="en" sz="2100">
                <a:latin typeface="Verdana"/>
                <a:ea typeface="Verdana"/>
                <a:cs typeface="Verdana"/>
                <a:sym typeface="Verdana"/>
              </a:rPr>
              <a:t>If results become scary, the learning are still very valuable. It tests the boundaries of what can be done..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SzPct val="90944"/>
              <a:buFont typeface="Verdana"/>
              <a:buChar char="●"/>
            </a:pPr>
            <a:r>
              <a:rPr lang="en" sz="2309">
                <a:latin typeface="Verdana"/>
                <a:ea typeface="Verdana"/>
                <a:cs typeface="Verdana"/>
                <a:sym typeface="Verdana"/>
              </a:rPr>
              <a:t>Not taking risks IS RISKIER than Taking risks. </a:t>
            </a:r>
            <a:endParaRPr sz="2309">
              <a:latin typeface="Verdana"/>
              <a:ea typeface="Verdana"/>
              <a:cs typeface="Verdana"/>
              <a:sym typeface="Verdana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SzPct val="90944"/>
              <a:buFont typeface="Verdana"/>
              <a:buChar char="●"/>
            </a:pPr>
            <a:r>
              <a:rPr lang="en" sz="2309">
                <a:latin typeface="Verdana"/>
                <a:ea typeface="Verdana"/>
                <a:cs typeface="Verdana"/>
                <a:sym typeface="Verdana"/>
              </a:rPr>
              <a:t>Sometime, gut feeling make things happen. Trust your gut.</a:t>
            </a:r>
            <a:endParaRPr sz="2309">
              <a:latin typeface="Verdana"/>
              <a:ea typeface="Verdana"/>
              <a:cs typeface="Verdana"/>
              <a:sym typeface="Verdana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SzPct val="90944"/>
              <a:buFont typeface="Verdana"/>
              <a:buChar char="●"/>
            </a:pPr>
            <a:r>
              <a:rPr lang="en" sz="2309">
                <a:latin typeface="Verdana"/>
                <a:ea typeface="Verdana"/>
                <a:cs typeface="Verdana"/>
                <a:sym typeface="Verdana"/>
              </a:rPr>
              <a:t>If you can justify associated risks, you‘ll always find me backing you.</a:t>
            </a:r>
            <a:endParaRPr sz="2309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43092"/>
              <a:buFont typeface="Arial"/>
              <a:buNone/>
            </a:pPr>
            <a:r>
              <a:rPr b="1" lang="en" sz="2552">
                <a:solidFill>
                  <a:srgbClr val="00468A"/>
                </a:solidFill>
                <a:latin typeface="Verdana"/>
                <a:ea typeface="Verdana"/>
                <a:cs typeface="Verdana"/>
                <a:sym typeface="Verdana"/>
              </a:rPr>
              <a:t>Make things Happen</a:t>
            </a:r>
            <a:endParaRPr b="1" sz="1500">
              <a:solidFill>
                <a:srgbClr val="00468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77952"/>
              <a:buFont typeface="Verdana"/>
              <a:buChar char="●"/>
            </a:pPr>
            <a:r>
              <a:rPr lang="en" sz="2309">
                <a:latin typeface="Verdana"/>
                <a:ea typeface="Verdana"/>
                <a:cs typeface="Verdana"/>
                <a:sym typeface="Verdana"/>
              </a:rPr>
              <a:t>Take charge; Make prototypes and </a:t>
            </a:r>
            <a:r>
              <a:rPr i="1" lang="en" sz="2250">
                <a:latin typeface="Verdana"/>
                <a:ea typeface="Verdana"/>
                <a:cs typeface="Verdana"/>
                <a:sym typeface="Verdana"/>
              </a:rPr>
              <a:t>Get it Done</a:t>
            </a:r>
            <a:r>
              <a:rPr lang="en" sz="19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-276860" lvl="0" marL="457200" rtl="0" algn="l">
              <a:spcBef>
                <a:spcPts val="0"/>
              </a:spcBef>
              <a:spcAft>
                <a:spcPts val="0"/>
              </a:spcAft>
              <a:buSzPct val="82283"/>
              <a:buFont typeface="Verdana"/>
              <a:buChar char="●"/>
            </a:pPr>
            <a:r>
              <a:rPr lang="en" sz="2309">
                <a:latin typeface="Verdana"/>
                <a:ea typeface="Verdana"/>
                <a:cs typeface="Verdana"/>
                <a:sym typeface="Verdana"/>
              </a:rPr>
              <a:t>No skillset can compensate ‘lack of ownership;</a:t>
            </a:r>
            <a:endParaRPr sz="2309">
              <a:latin typeface="Verdana"/>
              <a:ea typeface="Verdana"/>
              <a:cs typeface="Verdana"/>
              <a:sym typeface="Verdana"/>
            </a:endParaRPr>
          </a:p>
          <a:p>
            <a:pPr indent="-276860" lvl="0" marL="457200" rtl="0" algn="l">
              <a:spcBef>
                <a:spcPts val="0"/>
              </a:spcBef>
              <a:spcAft>
                <a:spcPts val="0"/>
              </a:spcAft>
              <a:buSzPct val="84444"/>
              <a:buFont typeface="Verdana"/>
              <a:buChar char="●"/>
            </a:pPr>
            <a:r>
              <a:rPr lang="en" sz="2250">
                <a:latin typeface="Verdana"/>
                <a:ea typeface="Verdana"/>
                <a:cs typeface="Verdana"/>
                <a:sym typeface="Verdana"/>
              </a:rPr>
              <a:t>Showcase what you’ve </a:t>
            </a:r>
            <a:r>
              <a:rPr lang="en" sz="2250" u="sng">
                <a:latin typeface="Verdana"/>
                <a:ea typeface="Verdana"/>
                <a:cs typeface="Verdana"/>
                <a:sym typeface="Verdana"/>
              </a:rPr>
              <a:t>developed iteratively and with improvements</a:t>
            </a:r>
            <a:endParaRPr sz="2250" u="sng"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2250">
                <a:latin typeface="Verdana"/>
                <a:ea typeface="Verdana"/>
                <a:cs typeface="Verdana"/>
                <a:sym typeface="Verdana"/>
              </a:rPr>
              <a:t>It’s ok to make mistakes but recover quickly from them*</a:t>
            </a:r>
            <a:endParaRPr sz="2250">
              <a:latin typeface="Verdana"/>
              <a:ea typeface="Verdana"/>
              <a:cs typeface="Verdana"/>
              <a:sym typeface="Verdana"/>
            </a:endParaRPr>
          </a:p>
          <a:p>
            <a:pPr indent="0" lvl="0" marL="60960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rgbClr val="005EB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43092"/>
              <a:buFont typeface="Arial"/>
              <a:buNone/>
            </a:pPr>
            <a:r>
              <a:rPr b="1" lang="en" sz="2552">
                <a:solidFill>
                  <a:srgbClr val="00468A"/>
                </a:solidFill>
                <a:latin typeface="Verdana"/>
                <a:ea typeface="Verdana"/>
                <a:cs typeface="Verdana"/>
                <a:sym typeface="Verdana"/>
              </a:rPr>
              <a:t>Do it quickly aka “Sense of urgency”</a:t>
            </a:r>
            <a:endParaRPr b="1" sz="1500">
              <a:solidFill>
                <a:srgbClr val="00468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72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10">
                <a:latin typeface="Verdana"/>
                <a:ea typeface="Verdana"/>
                <a:cs typeface="Verdana"/>
                <a:sym typeface="Verdana"/>
              </a:rPr>
              <a:t>Tricky one, since this expects you to work hard in meeting goals. But that’s the challenge; Haven’t we heard </a:t>
            </a:r>
            <a:r>
              <a:rPr i="1" lang="en" sz="2310">
                <a:latin typeface="Verdana"/>
                <a:ea typeface="Verdana"/>
                <a:cs typeface="Verdana"/>
                <a:sym typeface="Verdana"/>
              </a:rPr>
              <a:t>Normal is boring.</a:t>
            </a:r>
            <a:endParaRPr i="1" sz="2310">
              <a:latin typeface="Verdana"/>
              <a:ea typeface="Verdana"/>
              <a:cs typeface="Verdana"/>
              <a:sym typeface="Verdana"/>
            </a:endParaRPr>
          </a:p>
          <a:p>
            <a:pPr indent="-2872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2310">
                <a:latin typeface="Verdana"/>
                <a:ea typeface="Verdana"/>
                <a:cs typeface="Verdana"/>
                <a:sym typeface="Verdana"/>
              </a:rPr>
              <a:t>In my view, a key ingredient to success is “Fire in the belly”? How do our day-to-day actions reflect this trait?</a:t>
            </a:r>
            <a:endParaRPr sz="2310">
              <a:latin typeface="Verdana"/>
              <a:ea typeface="Verdana"/>
              <a:cs typeface="Verdana"/>
              <a:sym typeface="Verdana"/>
            </a:endParaRPr>
          </a:p>
          <a:p>
            <a:pPr indent="-2872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n" sz="2310">
                <a:latin typeface="Verdana"/>
                <a:ea typeface="Verdana"/>
                <a:cs typeface="Verdana"/>
                <a:sym typeface="Verdana"/>
              </a:rPr>
              <a:t>Take Help </a:t>
            </a:r>
            <a:r>
              <a:rPr lang="en" sz="2310">
                <a:latin typeface="Verdana"/>
                <a:ea typeface="Verdana"/>
                <a:cs typeface="Verdana"/>
                <a:sym typeface="Verdana"/>
              </a:rPr>
              <a:t>: Enables you to</a:t>
            </a:r>
            <a:endParaRPr sz="2310">
              <a:latin typeface="Verdana"/>
              <a:ea typeface="Verdana"/>
              <a:cs typeface="Verdana"/>
              <a:sym typeface="Verdana"/>
            </a:endParaRPr>
          </a:p>
          <a:p>
            <a:pPr indent="-27512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○"/>
            </a:pPr>
            <a:r>
              <a:rPr lang="en" sz="1831">
                <a:latin typeface="Verdana"/>
                <a:ea typeface="Verdana"/>
                <a:cs typeface="Verdana"/>
                <a:sym typeface="Verdana"/>
              </a:rPr>
              <a:t>Do things quickly.</a:t>
            </a:r>
            <a:endParaRPr sz="1831">
              <a:latin typeface="Verdana"/>
              <a:ea typeface="Verdana"/>
              <a:cs typeface="Verdana"/>
              <a:sym typeface="Verdana"/>
            </a:endParaRPr>
          </a:p>
          <a:p>
            <a:pPr indent="-2751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31">
                <a:latin typeface="Verdana"/>
                <a:ea typeface="Verdana"/>
                <a:cs typeface="Verdana"/>
                <a:sym typeface="Verdana"/>
              </a:rPr>
              <a:t>Empower others to think on your projects.</a:t>
            </a:r>
            <a:endParaRPr sz="1831">
              <a:latin typeface="Verdana"/>
              <a:ea typeface="Verdana"/>
              <a:cs typeface="Verdana"/>
              <a:sym typeface="Verdana"/>
            </a:endParaRPr>
          </a:p>
          <a:p>
            <a:pPr indent="-27512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○"/>
            </a:pPr>
            <a:r>
              <a:rPr lang="en" sz="1831">
                <a:latin typeface="Verdana"/>
                <a:ea typeface="Verdana"/>
                <a:cs typeface="Verdana"/>
                <a:sym typeface="Verdana"/>
              </a:rPr>
              <a:t>People with more information often make better decisions and make the greatest impact.</a:t>
            </a:r>
            <a:endParaRPr sz="1831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3092"/>
              <a:buFont typeface="Arial"/>
              <a:buNone/>
            </a:pPr>
            <a:r>
              <a:rPr b="1" lang="en" sz="2552">
                <a:solidFill>
                  <a:srgbClr val="00468A"/>
                </a:solidFill>
                <a:latin typeface="Verdana"/>
                <a:ea typeface="Verdana"/>
                <a:cs typeface="Verdana"/>
                <a:sym typeface="Verdana"/>
              </a:rPr>
              <a:t>Keeps all stakeholders informed</a:t>
            </a:r>
            <a:endParaRPr b="1" sz="1500">
              <a:solidFill>
                <a:srgbClr val="00468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72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i="1" lang="en" sz="2310">
                <a:latin typeface="Verdana"/>
                <a:ea typeface="Verdana"/>
                <a:cs typeface="Verdana"/>
                <a:sym typeface="Verdana"/>
              </a:rPr>
              <a:t>Over Communicate</a:t>
            </a:r>
            <a:r>
              <a:rPr lang="en" sz="2310">
                <a:latin typeface="Verdana"/>
                <a:ea typeface="Verdana"/>
                <a:cs typeface="Verdana"/>
                <a:sym typeface="Verdana"/>
              </a:rPr>
              <a:t>: Get your thoughts planted in everyone’s brain.</a:t>
            </a:r>
            <a:endParaRPr sz="2310">
              <a:latin typeface="Verdana"/>
              <a:ea typeface="Verdana"/>
              <a:cs typeface="Verdana"/>
              <a:sym typeface="Verdana"/>
            </a:endParaRPr>
          </a:p>
          <a:p>
            <a:pPr indent="-2872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2310">
                <a:latin typeface="Verdana"/>
                <a:ea typeface="Verdana"/>
                <a:cs typeface="Verdana"/>
                <a:sym typeface="Verdana"/>
              </a:rPr>
              <a:t>Open and Transparent Communication</a:t>
            </a:r>
            <a:endParaRPr sz="231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B8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endParaRPr sz="1500">
              <a:solidFill>
                <a:srgbClr val="005EB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2">
                <a:solidFill>
                  <a:srgbClr val="00468A"/>
                </a:solidFill>
                <a:latin typeface="Verdana"/>
                <a:ea typeface="Verdana"/>
                <a:cs typeface="Verdana"/>
                <a:sym typeface="Verdana"/>
              </a:rPr>
              <a:t>Don’t forget to Smile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100" y="483238"/>
            <a:ext cx="30099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-90500" y="2541575"/>
            <a:ext cx="394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096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" sz="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How quickly you recover from your mistakes is a part of professionalism</a:t>
            </a:r>
            <a:endParaRPr sz="200"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54100" y="-73625"/>
            <a:ext cx="9090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Ref: </a:t>
            </a:r>
            <a:r>
              <a:rPr lang="en" sz="2500"/>
              <a:t>Seven</a:t>
            </a:r>
            <a:r>
              <a:rPr lang="en" sz="2500"/>
              <a:t> habits of Highly Effective People - Steven covey</a:t>
            </a:r>
            <a:endParaRPr sz="2500"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0" y="526600"/>
            <a:ext cx="63294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Habit 1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: Be Proactive - You’re in-charge</a:t>
            </a:r>
            <a:endParaRPr sz="1500">
              <a:solidFill>
                <a:srgbClr val="005EB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Habit 2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: Begin with the End in mind - </a:t>
            </a:r>
            <a:r>
              <a:rPr i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Have a plan</a:t>
            </a:r>
            <a:endParaRPr sz="1700">
              <a:solidFill>
                <a:srgbClr val="005EB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Habit 3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Put First things First - </a:t>
            </a:r>
            <a:r>
              <a:rPr i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Work first, then Play</a:t>
            </a:r>
            <a:endParaRPr i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Start with you</a:t>
            </a:r>
            <a:endParaRPr sz="1700">
              <a:solidFill>
                <a:srgbClr val="005EB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Habit 4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Think win-win - </a:t>
            </a:r>
            <a:r>
              <a:rPr i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Everyone can win</a:t>
            </a:r>
            <a:endParaRPr sz="1500">
              <a:solidFill>
                <a:srgbClr val="005EB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Habit 5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Seek first to understand, then to be understood              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i.e. Listen before you talk.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Habit 6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Synergize  - Together is Better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	</a:t>
            </a: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Then play well with others</a:t>
            </a:r>
            <a:endParaRPr sz="1700">
              <a:solidFill>
                <a:srgbClr val="005EB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Habit 7</a:t>
            </a:r>
            <a:r>
              <a:rPr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Sharpen the Saw - Balance feels Best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	Remember to take care of yourself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6" y="2154675"/>
            <a:ext cx="5351726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1" y="4235925"/>
            <a:ext cx="53935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450" y="485775"/>
            <a:ext cx="3354150" cy="42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5350" y="521150"/>
            <a:ext cx="457200" cy="45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54100" y="-73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disappoints</a:t>
            </a:r>
            <a:r>
              <a:rPr lang="en"/>
              <a:t> me?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30800" y="519700"/>
            <a:ext cx="8882400" cy="42825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Not taking care of R</a:t>
            </a:r>
            <a:r>
              <a:rPr lang="en">
                <a:solidFill>
                  <a:schemeClr val="accent1"/>
                </a:solidFill>
              </a:rPr>
              <a:t>eview comments from the requirement, design and code discussions.</a:t>
            </a:r>
            <a:endParaRPr>
              <a:solidFill>
                <a:schemeClr val="accent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I don’t like to give the same feedback, multiple times. </a:t>
            </a:r>
            <a:endParaRPr sz="1600">
              <a:solidFill>
                <a:schemeClr val="accent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When a feedback was discussed, and if I don’t see any progress there, I see it as a waste of my time, and effort.</a:t>
            </a:r>
            <a:endParaRPr sz="1600">
              <a:solidFill>
                <a:schemeClr val="accent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If the feedback doesn’t resonate with you; </a:t>
            </a:r>
            <a:endParaRPr sz="1600">
              <a:solidFill>
                <a:schemeClr val="accent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n" sz="1600">
                <a:solidFill>
                  <a:schemeClr val="accent1"/>
                </a:solidFill>
              </a:rPr>
              <a:t>bring it up during the actual discussion. </a:t>
            </a:r>
            <a:endParaRPr sz="1600">
              <a:solidFill>
                <a:schemeClr val="accent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n" sz="1600">
                <a:solidFill>
                  <a:schemeClr val="accent1"/>
                </a:solidFill>
              </a:rPr>
              <a:t>If you weren’t comfortable to discuss along with other team members, bring it after the meeting</a:t>
            </a:r>
            <a:endParaRPr sz="1600">
              <a:solidFill>
                <a:schemeClr val="accent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n" sz="1600">
                <a:solidFill>
                  <a:schemeClr val="accent1"/>
                </a:solidFill>
              </a:rPr>
              <a:t>Before we leave any meeting, we must agree on one thing and have the same thoughts. </a:t>
            </a:r>
            <a:endParaRPr sz="1600">
              <a:solidFill>
                <a:schemeClr val="accent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Not speaking up when the time is right. Don’t complain later on, when things  go out of control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Poorly framed sentences/designs in Emails/ Design Documents/ Discussions</a:t>
            </a:r>
            <a:endParaRPr sz="1700">
              <a:solidFill>
                <a:schemeClr val="accent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I’m not talking about grammar here. </a:t>
            </a:r>
            <a:r>
              <a:rPr lang="en" sz="1600" u="sng">
                <a:solidFill>
                  <a:schemeClr val="accent1"/>
                </a:solidFill>
              </a:rPr>
              <a:t>Complete-message </a:t>
            </a:r>
            <a:r>
              <a:rPr lang="en" sz="1600">
                <a:solidFill>
                  <a:schemeClr val="accent1"/>
                </a:solidFill>
              </a:rPr>
              <a:t>has to be conveyed.</a:t>
            </a:r>
            <a:endParaRPr sz="1600">
              <a:solidFill>
                <a:schemeClr val="accent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 u="sng">
                <a:solidFill>
                  <a:schemeClr val="accent1"/>
                </a:solidFill>
              </a:rPr>
              <a:t>Over-communicate</a:t>
            </a:r>
            <a:r>
              <a:rPr lang="en" sz="1600">
                <a:solidFill>
                  <a:schemeClr val="accent1"/>
                </a:solidFill>
              </a:rPr>
              <a:t> your requirements, designs, documents or code. Importantly, the thought should get planted and communication should be understandable in your absence.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Responding to stakeholders</a:t>
            </a:r>
            <a:endParaRPr sz="1600">
              <a:solidFill>
                <a:schemeClr val="accent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Incomplete or half baked responses. </a:t>
            </a:r>
            <a:r>
              <a:rPr lang="en" sz="1600" u="sng">
                <a:solidFill>
                  <a:schemeClr val="accent1"/>
                </a:solidFill>
              </a:rPr>
              <a:t>Over communicate</a:t>
            </a:r>
            <a:r>
              <a:rPr lang="en" sz="1600">
                <a:solidFill>
                  <a:schemeClr val="accent1"/>
                </a:solidFill>
              </a:rPr>
              <a:t>, plant your thoughts into another person’s mind.</a:t>
            </a:r>
            <a:endParaRPr sz="1600">
              <a:solidFill>
                <a:schemeClr val="accent1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" sz="1600">
                <a:solidFill>
                  <a:schemeClr val="accent1"/>
                </a:solidFill>
              </a:rPr>
              <a:t>If certain work/email/message needs an immediate response, it must be immediate or as soon as it was possible. If a response is not given in time, then it has no meaning and frustrates me. 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24375" y="-64450"/>
            <a:ext cx="6321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Great Engineer - General Expectations</a:t>
            </a:r>
            <a:endParaRPr sz="2600"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191075" y="48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{6816D5CB-8E03-43CD-A783-8051E6DB3D26}</a:tableStyleId>
              </a:tblPr>
              <a:tblGrid>
                <a:gridCol w="3407525"/>
                <a:gridCol w="2847375"/>
                <a:gridCol w="2698025"/>
              </a:tblGrid>
              <a:tr h="45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02F5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Knowledge</a:t>
                      </a:r>
                      <a:endParaRPr b="1" sz="1900">
                        <a:solidFill>
                          <a:srgbClr val="002F5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02F5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Supervision</a:t>
                      </a:r>
                      <a:endParaRPr b="1" sz="1900">
                        <a:solidFill>
                          <a:srgbClr val="002F5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02F5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Innovation</a:t>
                      </a:r>
                      <a:endParaRPr b="1" sz="1900">
                        <a:solidFill>
                          <a:srgbClr val="002F5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45725" marL="45725"/>
                </a:tc>
              </a:tr>
              <a:tr h="575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Working knowledge in your core domain and several technical areas within the domain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Very </a:t>
                      </a: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Solid know-how on project areas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Verdana"/>
                        <a:buChar char="●"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Understanding of Test infrastructure to ensure seamless execution of projects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Mastery in understanding the HW/SW of Test equipments to test your code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Displays high level of technical competence to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Solve &amp; Prevent problems in FW, SW, Test packages and Test-infra 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FA/debug host or tester issues found during the run of any test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Provide inputs to each group’s technical strategy and contribute to overall technical direction for project work.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Able to identify risks and generates, recommends, and implements solutions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Meets group’s objectives with minimal direction and supervision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Verdana"/>
                        <a:buChar char="●"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Structure work plans &amp; manage execution of smaller tasks independently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Able to follow all established process and guidelines, esp wrt to code reviews, and FA techniques.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Effectively communicates and coach's various stakeholders on all </a:t>
                      </a: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project</a:t>
                      </a: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related algorithms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Able to write atleast one blog (or wiki) or paper or patent or give a tech talk once a year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Influence the group through technical innovation and industry practices.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Shows a high degree of thought-leadership within project teams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Propose continuous improvements on FW, SW and HW Infrastructure and ensure predictability in development, bugs, failures and analysis</a:t>
                      </a: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26825" y="-5420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Engineer - Technical Expectations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79546" y="714750"/>
            <a:ext cx="8573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understand “what is needed”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code that enables others to understand it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scalable, modular and extensible design is it that you propose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design patterns do you use in the design?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are you reducing technical debt in the overall architecture and designs 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close is your design document to the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unit test the code 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Visualize the design, and explain where to expect the bugs,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you intend to test the corner cases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0" y="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Engineer - Code Review Expectations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685175"/>
            <a:ext cx="6063300" cy="4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Process should </a:t>
            </a:r>
            <a:r>
              <a:rPr b="1" lang="en" sz="1200">
                <a:solidFill>
                  <a:srgbClr val="5A80D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fix clear expectations </a:t>
            </a:r>
            <a:r>
              <a:rPr b="1" lang="en" sz="12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for authors and reviewers.</a:t>
            </a:r>
            <a:endParaRPr b="1" sz="12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Authors Responsibilities</a:t>
            </a:r>
            <a:endParaRPr b="1" sz="12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Carefully </a:t>
            </a:r>
            <a:r>
              <a:rPr b="1" lang="en" sz="1100">
                <a:solidFill>
                  <a:srgbClr val="005EB8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prepare a description</a:t>
            </a:r>
            <a:r>
              <a:rPr b="1" lang="en" sz="1100">
                <a:solidFill>
                  <a:srgbClr val="5A80D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and choose reviewers familiar with code.</a:t>
            </a:r>
            <a:endParaRPr sz="11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Code review </a:t>
            </a:r>
            <a:r>
              <a:rPr b="1" lang="en" sz="1100">
                <a:solidFill>
                  <a:srgbClr val="005EB8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descriptions</a:t>
            </a: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are important but should be </a:t>
            </a:r>
            <a:r>
              <a:rPr b="1" lang="en" sz="1100">
                <a:solidFill>
                  <a:srgbClr val="005EB8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brief and concise</a:t>
            </a: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Specify both, what the code is doing and why this is done in that way.</a:t>
            </a:r>
            <a:endParaRPr sz="10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Include reasons behind any trade-off &amp; links to external resources when necessary.</a:t>
            </a:r>
            <a:endParaRPr sz="10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B8"/>
              </a:buClr>
              <a:buSzPts val="1100"/>
              <a:buAutoNum type="arabicPeriod"/>
            </a:pPr>
            <a:r>
              <a:rPr b="1" lang="en" sz="1100">
                <a:solidFill>
                  <a:srgbClr val="005EB8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Writing Effective Comments</a:t>
            </a:r>
            <a:endParaRPr b="1" sz="1100">
              <a:solidFill>
                <a:srgbClr val="005EB8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Requires an iterative process.</a:t>
            </a:r>
            <a:endParaRPr sz="10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romanLcPeriod"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First write comments as you go through the code to clarify your thoughts.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romanLcPeriod"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Then change and rewrite them while getting a clearer picture of the code.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Effective review comments should:</a:t>
            </a:r>
            <a:endParaRPr sz="10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romanLcPeriod"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Address the code and not the author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romanLcPeriod"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Clearly indicate if a remark is not blocking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romanLcPeriod"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Give a reason why a change should be done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romanLcPeriod"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Give possible suggestions for solving a problem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>
                <a:solidFill>
                  <a:srgbClr val="0F141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Shipping code with few review cycles require writing better code</a:t>
            </a:r>
            <a:r>
              <a:rPr lang="en" sz="1000">
                <a:solidFill>
                  <a:srgbClr val="0F141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000">
              <a:solidFill>
                <a:srgbClr val="0F141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romanLcPeriod"/>
            </a:pPr>
            <a:r>
              <a:rPr lang="en" sz="900">
                <a:solidFill>
                  <a:srgbClr val="0F141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Have an opinion about what’s a readable code.</a:t>
            </a:r>
            <a:endParaRPr sz="900">
              <a:solidFill>
                <a:srgbClr val="0F141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romanLcPeriod"/>
            </a:pPr>
            <a:r>
              <a:rPr lang="en" sz="900">
                <a:solidFill>
                  <a:srgbClr val="0F141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Be empathic: Value the readers time more than yours.</a:t>
            </a:r>
            <a:endParaRPr sz="900">
              <a:solidFill>
                <a:srgbClr val="0F141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romanLcPeriod"/>
            </a:pPr>
            <a:r>
              <a:rPr lang="en" sz="900">
                <a:solidFill>
                  <a:srgbClr val="0F141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Be intentional: Backing any line of code to your opinions.</a:t>
            </a:r>
            <a:endParaRPr sz="900">
              <a:solidFill>
                <a:srgbClr val="0F141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Consider Code Reviews as </a:t>
            </a:r>
            <a:r>
              <a:rPr b="1" lang="en" sz="1100">
                <a:solidFill>
                  <a:srgbClr val="005EB8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‘teach-the-feature’ </a:t>
            </a: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opportunity</a:t>
            </a:r>
            <a:r>
              <a:rPr lang="en" sz="1100">
                <a:solidFill>
                  <a:schemeClr val="dk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00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>
            <a:off x="5959425" y="845750"/>
            <a:ext cx="8100" cy="4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0"/>
          <p:cNvSpPr txBox="1"/>
          <p:nvPr/>
        </p:nvSpPr>
        <p:spPr>
          <a:xfrm>
            <a:off x="5959425" y="935900"/>
            <a:ext cx="3328500" cy="3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Reviewers Responsibilities:</a:t>
            </a:r>
            <a:endParaRPr b="1" sz="12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Reviewers should </a:t>
            </a:r>
            <a:r>
              <a:rPr b="1" lang="en" sz="1000">
                <a:solidFill>
                  <a:srgbClr val="005F50"/>
                </a:solidFill>
                <a:latin typeface="Verdana"/>
                <a:ea typeface="Verdana"/>
                <a:cs typeface="Verdana"/>
                <a:sym typeface="Verdana"/>
              </a:rPr>
              <a:t>show ownership and responsibility</a:t>
            </a:r>
            <a:r>
              <a:rPr lang="en" sz="1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, being </a:t>
            </a:r>
            <a:r>
              <a:rPr b="1" lang="en" sz="1000">
                <a:solidFill>
                  <a:srgbClr val="005F50"/>
                </a:solidFill>
                <a:latin typeface="Verdana"/>
                <a:ea typeface="Verdana"/>
                <a:cs typeface="Verdana"/>
                <a:sym typeface="Verdana"/>
              </a:rPr>
              <a:t>kind and thorough </a:t>
            </a:r>
            <a:r>
              <a:rPr lang="en" sz="1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while writing comments.</a:t>
            </a:r>
            <a:endParaRPr sz="1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b="1" lang="en" sz="1000">
                <a:solidFill>
                  <a:srgbClr val="005F50"/>
                </a:solidFill>
                <a:latin typeface="Verdana"/>
                <a:ea typeface="Verdana"/>
                <a:cs typeface="Verdana"/>
                <a:sym typeface="Verdana"/>
              </a:rPr>
              <a:t>Review slowly.</a:t>
            </a:r>
            <a:endParaRPr b="1" sz="1000">
              <a:solidFill>
                <a:srgbClr val="005F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b="1" lang="en" sz="1000">
                <a:solidFill>
                  <a:srgbClr val="005F50"/>
                </a:solidFill>
                <a:latin typeface="Verdana"/>
                <a:ea typeface="Verdana"/>
                <a:cs typeface="Verdana"/>
                <a:sym typeface="Verdana"/>
              </a:rPr>
              <a:t>Look for flaws </a:t>
            </a:r>
            <a:r>
              <a:rPr lang="en" sz="1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inside the diff like:</a:t>
            </a:r>
            <a:endParaRPr sz="1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lphaLcPeriod"/>
            </a:pPr>
            <a:r>
              <a:rPr lang="en" sz="9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Missed corner cases or possible optimizations,</a:t>
            </a:r>
            <a:endParaRPr sz="9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lphaLcPeriod"/>
            </a:pPr>
            <a:r>
              <a:rPr lang="en" sz="9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side effects on other parts of system;</a:t>
            </a:r>
            <a:endParaRPr sz="9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Check for </a:t>
            </a:r>
            <a:r>
              <a:rPr b="1" lang="en" sz="1000">
                <a:solidFill>
                  <a:srgbClr val="005F50"/>
                </a:solidFill>
                <a:latin typeface="Verdana"/>
                <a:ea typeface="Verdana"/>
                <a:cs typeface="Verdana"/>
                <a:sym typeface="Verdana"/>
              </a:rPr>
              <a:t>backwards compatibilities </a:t>
            </a:r>
            <a:r>
              <a:rPr lang="en" sz="1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changes.</a:t>
            </a:r>
            <a:endParaRPr sz="1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Suggest </a:t>
            </a:r>
            <a:r>
              <a:rPr b="1" lang="en" sz="1000">
                <a:solidFill>
                  <a:srgbClr val="005F50"/>
                </a:solidFill>
                <a:latin typeface="Verdana"/>
                <a:ea typeface="Verdana"/>
                <a:cs typeface="Verdana"/>
                <a:sym typeface="Verdana"/>
              </a:rPr>
              <a:t>refactoring</a:t>
            </a:r>
            <a:r>
              <a:rPr lang="en" sz="1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(or partial refactoring) that maybe possible to ensure modularity and scalability</a:t>
            </a:r>
            <a:endParaRPr sz="1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b="1" lang="en" sz="1000">
                <a:solidFill>
                  <a:srgbClr val="005F50"/>
                </a:solidFill>
                <a:latin typeface="Verdana"/>
                <a:ea typeface="Verdana"/>
                <a:cs typeface="Verdana"/>
                <a:sym typeface="Verdana"/>
              </a:rPr>
              <a:t>Ideate unit tests</a:t>
            </a:r>
            <a:r>
              <a:rPr lang="en" sz="1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you review code;</a:t>
            </a:r>
            <a:endParaRPr sz="1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Comment on the code, and not the author. Do not nitpik.</a:t>
            </a:r>
            <a:endParaRPr sz="10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687" y="4091800"/>
            <a:ext cx="2860325" cy="112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150" y="167975"/>
            <a:ext cx="1990850" cy="9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26825" y="-54200"/>
            <a:ext cx="82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philosophy on Learning and Development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79546" y="714750"/>
            <a:ext cx="8573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first step, you’ll need to bring “your learning plan” to me. I’ll step in with my thoughts once, you show interest.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one learning system is good; people buy and reimburse.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