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C7AF-EFD2-407B-97A6-80B9C92305FE}" type="datetimeFigureOut">
              <a:rPr lang="en-US" smtClean="0"/>
              <a:t>12/3/2015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66D60-EE29-4D73-BC34-1651A29C5EBE}" type="slidenum">
              <a:rPr lang="en-US" smtClean="0"/>
              <a:t>‹#›</a:t>
            </a:fld>
            <a:endParaRPr lang="en-US"/>
          </a:p>
        </p:txBody>
      </p:sp>
    </p:spTree>
    <p:extLst>
      <p:ext uri="{BB962C8B-B14F-4D97-AF65-F5344CB8AC3E}">
        <p14:creationId xmlns:p14="http://schemas.microsoft.com/office/powerpoint/2010/main" val="155911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66D60-EE29-4D73-BC34-1651A29C5EBE}" type="slidenum">
              <a:rPr lang="en-US" smtClean="0"/>
              <a:t>21</a:t>
            </a:fld>
            <a:endParaRPr lang="en-US"/>
          </a:p>
        </p:txBody>
      </p:sp>
    </p:spTree>
    <p:extLst>
      <p:ext uri="{BB962C8B-B14F-4D97-AF65-F5344CB8AC3E}">
        <p14:creationId xmlns:p14="http://schemas.microsoft.com/office/powerpoint/2010/main" val="151879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1738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259445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58806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230792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536A-3862-4C7C-8609-D2B42C80D4F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5670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536A-3862-4C7C-8609-D2B42C80D4F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9678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536A-3862-4C7C-8609-D2B42C80D4F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32507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536A-3862-4C7C-8609-D2B42C80D4F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44599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536A-3862-4C7C-8609-D2B42C80D4F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13677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536A-3862-4C7C-8609-D2B42C80D4F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42434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536A-3862-4C7C-8609-D2B42C80D4F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73368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536A-3862-4C7C-8609-D2B42C80D4FB}" type="datetimeFigureOut">
              <a:rPr lang="en-US" smtClean="0"/>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4432-03C3-4E80-B30F-4798EFAF37BB}" type="slidenum">
              <a:rPr lang="en-US" smtClean="0"/>
              <a:t>‹#›</a:t>
            </a:fld>
            <a:endParaRPr lang="en-US"/>
          </a:p>
        </p:txBody>
      </p:sp>
    </p:spTree>
    <p:extLst>
      <p:ext uri="{BB962C8B-B14F-4D97-AF65-F5344CB8AC3E}">
        <p14:creationId xmlns:p14="http://schemas.microsoft.com/office/powerpoint/2010/main" val="3529196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api/auto/service/$provide#decorator" TargetMode="External"/><Relationship Id="rId2" Type="http://schemas.openxmlformats.org/officeDocument/2006/relationships/hyperlink" Target="https://docs.angularjs.org/api/ng/type/angular.Module#config" TargetMode="External"/><Relationship Id="rId1" Type="http://schemas.openxmlformats.org/officeDocument/2006/relationships/slideLayout" Target="../slideLayouts/slideLayout7.xml"/><Relationship Id="rId4" Type="http://schemas.openxmlformats.org/officeDocument/2006/relationships/hyperlink" Target="https://docs.angularjs.org/api/auto/service/$provide#valu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cs.angularjs.org/api/ng/service/$filter" TargetMode="External"/><Relationship Id="rId13" Type="http://schemas.openxmlformats.org/officeDocument/2006/relationships/hyperlink" Target="https://docs.angularjs.org/api/ng/provider/$interpolateProvider" TargetMode="External"/><Relationship Id="rId3" Type="http://schemas.openxmlformats.org/officeDocument/2006/relationships/hyperlink" Target="https://docs.angularjs.org/api/ng/service/$compile" TargetMode="External"/><Relationship Id="rId7" Type="http://schemas.openxmlformats.org/officeDocument/2006/relationships/hyperlink" Target="https://docs.angularjs.org/api/ng/function/angular.element" TargetMode="External"/><Relationship Id="rId12" Type="http://schemas.openxmlformats.org/officeDocument/2006/relationships/hyperlink" Target="https://docs.angularjs.org/api/ng/service/$interpolate" TargetMode="External"/><Relationship Id="rId2" Type="http://schemas.openxmlformats.org/officeDocument/2006/relationships/hyperlink" Target="https://docs.angularjs.org/api/ng/service/$templateCache" TargetMode="External"/><Relationship Id="rId1" Type="http://schemas.openxmlformats.org/officeDocument/2006/relationships/slideLayout" Target="../slideLayouts/slideLayout7.xml"/><Relationship Id="rId6" Type="http://schemas.openxmlformats.org/officeDocument/2006/relationships/hyperlink" Target="https://docs.angularjs.org/api/ng/service/$document" TargetMode="External"/><Relationship Id="rId11" Type="http://schemas.openxmlformats.org/officeDocument/2006/relationships/hyperlink" Target="http://en.wikipedia.org/wiki/JSONP" TargetMode="External"/><Relationship Id="rId5" Type="http://schemas.openxmlformats.org/officeDocument/2006/relationships/hyperlink" Target="https://docs.angularjs.org/api/ng/service/$controller" TargetMode="External"/><Relationship Id="rId10" Type="http://schemas.openxmlformats.org/officeDocument/2006/relationships/hyperlink" Target="https://developer.mozilla.org/en/xmlhttprequest" TargetMode="External"/><Relationship Id="rId4" Type="http://schemas.openxmlformats.org/officeDocument/2006/relationships/hyperlink" Target="https://docs.angularjs.org/api/ng/type/$rootScope.Scope" TargetMode="External"/><Relationship Id="rId9" Type="http://schemas.openxmlformats.org/officeDocument/2006/relationships/hyperlink" Target="https://docs.angularjs.org/api/ng/service/$http" TargetMode="External"/><Relationship Id="rId14" Type="http://schemas.openxmlformats.org/officeDocument/2006/relationships/hyperlink" Target="https://docs.angularjs.org/api/ng/service/$interva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ocs.angularjs.org/guide/scope" TargetMode="External"/><Relationship Id="rId3" Type="http://schemas.openxmlformats.org/officeDocument/2006/relationships/hyperlink" Target="https://developer.mozilla.org/en/window.location" TargetMode="External"/><Relationship Id="rId7" Type="http://schemas.openxmlformats.org/officeDocument/2006/relationships/hyperlink" Target="https://docs.angularjs.org/api/ng/type/$rootScope.Scope" TargetMode="External"/><Relationship Id="rId2" Type="http://schemas.openxmlformats.org/officeDocument/2006/relationships/hyperlink" Target="https://docs.angularjs.org/api/ng/service/$location" TargetMode="External"/><Relationship Id="rId1" Type="http://schemas.openxmlformats.org/officeDocument/2006/relationships/slideLayout" Target="../slideLayouts/slideLayout7.xml"/><Relationship Id="rId6" Type="http://schemas.openxmlformats.org/officeDocument/2006/relationships/hyperlink" Target="https://docs.angularjs.org/api/ng/service/$rootScope" TargetMode="External"/><Relationship Id="rId11" Type="http://schemas.openxmlformats.org/officeDocument/2006/relationships/hyperlink" Target="https://docs.angularjs.org/api/ng/service/$window" TargetMode="External"/><Relationship Id="rId5" Type="http://schemas.openxmlformats.org/officeDocument/2006/relationships/hyperlink" Target="https://docs.angularjs.org/api/ng/service/$q" TargetMode="External"/><Relationship Id="rId10" Type="http://schemas.openxmlformats.org/officeDocument/2006/relationships/hyperlink" Target="https://docs.angularjs.org/api/ng/service/$exceptionHandler" TargetMode="External"/><Relationship Id="rId4" Type="http://schemas.openxmlformats.org/officeDocument/2006/relationships/hyperlink" Target="https://docs.angularjs.org/api/ng/service/$log" TargetMode="External"/><Relationship Id="rId9" Type="http://schemas.openxmlformats.org/officeDocument/2006/relationships/hyperlink" Target="https://docs.angularjs.org/api/ng/service/$timeou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hyperlink" Target="https://developer.mozilla.org/en/xmlhttprequest"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docs.angularjs.org/api/ng/service/$http#jsonp" TargetMode="External"/><Relationship Id="rId3" Type="http://schemas.openxmlformats.org/officeDocument/2006/relationships/hyperlink" Target="https://docs.angularjs.org/api/ng/service/$http#get" TargetMode="External"/><Relationship Id="rId7" Type="http://schemas.openxmlformats.org/officeDocument/2006/relationships/hyperlink" Target="https://docs.angularjs.org/api/ng/service/$http#dele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cs.angularjs.org/api/ng/service/$http#put" TargetMode="External"/><Relationship Id="rId5" Type="http://schemas.openxmlformats.org/officeDocument/2006/relationships/hyperlink" Target="https://docs.angularjs.org/api/ng/service/$http#post" TargetMode="External"/><Relationship Id="rId10" Type="http://schemas.openxmlformats.org/officeDocument/2006/relationships/image" Target="../media/image11.png"/><Relationship Id="rId4" Type="http://schemas.openxmlformats.org/officeDocument/2006/relationships/hyperlink" Target="https://docs.angularjs.org/api/ng/service/$http#head" TargetMode="External"/><Relationship Id="rId9" Type="http://schemas.openxmlformats.org/officeDocument/2006/relationships/hyperlink" Target="https://docs.angularjs.org/api/ng/service/$http#patch"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7772400" cy="533399"/>
          </a:xfrm>
        </p:spPr>
        <p:txBody>
          <a:bodyPr>
            <a:normAutofit fontScale="90000"/>
          </a:bodyPr>
          <a:lstStyle/>
          <a:p>
            <a:r>
              <a:rPr lang="en-US" dirty="0" smtClean="0"/>
              <a:t>Singletons for sharing data and functionality</a:t>
            </a:r>
            <a:endParaRPr lang="en-US" dirty="0"/>
          </a:p>
        </p:txBody>
      </p:sp>
      <p:sp>
        <p:nvSpPr>
          <p:cNvPr id="4" name="Subtitle 3"/>
          <p:cNvSpPr txBox="1">
            <a:spLocks noGrp="1"/>
          </p:cNvSpPr>
          <p:nvPr>
            <p:ph type="subTitle" idx="1"/>
          </p:nvPr>
        </p:nvSpPr>
        <p:spPr>
          <a:xfrm>
            <a:off x="152400" y="1915751"/>
            <a:ext cx="8763000" cy="4561249"/>
          </a:xfrm>
          <a:prstGeom prst="rect">
            <a:avLst/>
          </a:prstGeom>
          <a:noFill/>
        </p:spPr>
        <p:txBody>
          <a:bodyPr wrap="square" rtlCol="0">
            <a:spAutoFit/>
          </a:bodyPr>
          <a:lstStyle/>
          <a:p>
            <a:pPr algn="l"/>
            <a:r>
              <a:rPr lang="en-US" sz="1800" dirty="0">
                <a:solidFill>
                  <a:schemeClr val="tx1"/>
                </a:solidFill>
              </a:rPr>
              <a:t>Each web application you build is composed of objects that collaborate to get stuff done. These objects need to be instantiated and wired together for the app to work. In Angular apps most of these objects are instantiated and wired together automatically by the </a:t>
            </a:r>
            <a:r>
              <a:rPr lang="en-US" sz="1800" dirty="0">
                <a:solidFill>
                  <a:schemeClr val="tx1"/>
                </a:solidFill>
                <a:hlinkClick r:id="rId2"/>
              </a:rPr>
              <a:t>injector service</a:t>
            </a:r>
            <a:r>
              <a:rPr lang="en-US" sz="1800" dirty="0">
                <a:solidFill>
                  <a:schemeClr val="tx1"/>
                </a:solidFill>
              </a:rPr>
              <a:t>.</a:t>
            </a:r>
          </a:p>
          <a:p>
            <a:pPr algn="l"/>
            <a:r>
              <a:rPr lang="en-US" sz="1800" dirty="0">
                <a:solidFill>
                  <a:schemeClr val="tx1"/>
                </a:solidFill>
              </a:rPr>
              <a:t>The injector creates two types of objects, </a:t>
            </a:r>
            <a:r>
              <a:rPr lang="en-US" sz="1800" b="1" dirty="0">
                <a:solidFill>
                  <a:schemeClr val="tx1"/>
                </a:solidFill>
              </a:rPr>
              <a:t>services</a:t>
            </a:r>
            <a:r>
              <a:rPr lang="en-US" sz="1800" dirty="0">
                <a:solidFill>
                  <a:schemeClr val="tx1"/>
                </a:solidFill>
              </a:rPr>
              <a:t> and </a:t>
            </a:r>
            <a:r>
              <a:rPr lang="en-US" sz="1800" b="1" dirty="0">
                <a:solidFill>
                  <a:schemeClr val="tx1"/>
                </a:solidFill>
              </a:rPr>
              <a:t>specialized objects</a:t>
            </a:r>
            <a:r>
              <a:rPr lang="en-US" sz="1800" dirty="0">
                <a:solidFill>
                  <a:schemeClr val="tx1"/>
                </a:solidFill>
              </a:rPr>
              <a:t>.</a:t>
            </a:r>
          </a:p>
          <a:p>
            <a:pPr algn="l"/>
            <a:r>
              <a:rPr lang="en-US" sz="1800" dirty="0">
                <a:solidFill>
                  <a:schemeClr val="tx1"/>
                </a:solidFill>
              </a:rPr>
              <a:t>Services are objects whose API is defined by the developer writing the service.</a:t>
            </a:r>
          </a:p>
          <a:p>
            <a:pPr algn="l"/>
            <a:r>
              <a:rPr lang="en-US" sz="1800" dirty="0">
                <a:solidFill>
                  <a:schemeClr val="tx1"/>
                </a:solidFill>
              </a:rPr>
              <a:t>Specialized objects conform to a specific Angular framework API. These objects are one of controllers, directives, filters or animations.</a:t>
            </a:r>
          </a:p>
          <a:p>
            <a:pPr algn="l"/>
            <a:r>
              <a:rPr lang="en-US" sz="1800" dirty="0">
                <a:solidFill>
                  <a:schemeClr val="tx1"/>
                </a:solidFill>
              </a:rPr>
              <a:t>The injector needs to know how to create these objects. You tell it by registering a "recipe" for creating your object with the injector. There are five recipe types.</a:t>
            </a:r>
          </a:p>
          <a:p>
            <a:pPr algn="l"/>
            <a:r>
              <a:rPr lang="en-US" sz="1800" dirty="0">
                <a:solidFill>
                  <a:schemeClr val="tx1"/>
                </a:solidFill>
              </a:rPr>
              <a:t>The most verbose, but also the most comprehensive one is a </a:t>
            </a:r>
            <a:r>
              <a:rPr lang="en-US" sz="1800" b="1" dirty="0">
                <a:solidFill>
                  <a:schemeClr val="tx1"/>
                </a:solidFill>
              </a:rPr>
              <a:t>Provider </a:t>
            </a:r>
            <a:r>
              <a:rPr lang="en-US" sz="1800" dirty="0">
                <a:solidFill>
                  <a:schemeClr val="tx1"/>
                </a:solidFill>
              </a:rPr>
              <a:t>recipe. The remaining four recipe types — </a:t>
            </a:r>
            <a:r>
              <a:rPr lang="en-US" sz="1800" b="1" i="1" dirty="0">
                <a:solidFill>
                  <a:schemeClr val="tx1"/>
                </a:solidFill>
              </a:rPr>
              <a:t>Value, Factory, Service and Constant </a:t>
            </a:r>
            <a:r>
              <a:rPr lang="en-US" sz="1800" dirty="0">
                <a:solidFill>
                  <a:schemeClr val="tx1"/>
                </a:solidFill>
              </a:rPr>
              <a:t>— are just syntactic sugar on top of a provider recipe.</a:t>
            </a:r>
          </a:p>
          <a:p>
            <a:pPr algn="l"/>
            <a:endParaRPr lang="en-US" dirty="0"/>
          </a:p>
        </p:txBody>
      </p:sp>
    </p:spTree>
    <p:extLst>
      <p:ext uri="{BB962C8B-B14F-4D97-AF65-F5344CB8AC3E}">
        <p14:creationId xmlns:p14="http://schemas.microsoft.com/office/powerpoint/2010/main" val="35961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5632311"/>
          </a:xfrm>
          <a:prstGeom prst="rect">
            <a:avLst/>
          </a:prstGeom>
          <a:noFill/>
        </p:spPr>
        <p:txBody>
          <a:bodyPr wrap="square" rtlCol="0">
            <a:spAutoFit/>
          </a:bodyPr>
          <a:lstStyle/>
          <a:p>
            <a:pPr fontAlgn="base"/>
            <a:r>
              <a:rPr lang="en-US" b="1" dirty="0"/>
              <a:t>Service</a:t>
            </a:r>
          </a:p>
          <a:p>
            <a:pPr fontAlgn="base"/>
            <a:r>
              <a:rPr lang="en-US" dirty="0"/>
              <a:t>So having the complex provider, the more simple factory and the value services, what is the service </a:t>
            </a:r>
            <a:r>
              <a:rPr lang="en-US" dirty="0" err="1"/>
              <a:t>service</a:t>
            </a:r>
            <a:r>
              <a:rPr lang="en-US" dirty="0"/>
              <a:t>? Let’s see an example first</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smtClean="0"/>
          </a:p>
          <a:p>
            <a:pPr fontAlgn="base"/>
            <a:endParaRPr lang="en-US" dirty="0"/>
          </a:p>
          <a:p>
            <a:pPr fontAlgn="base"/>
            <a:endParaRPr lang="en-US" dirty="0" smtClean="0"/>
          </a:p>
          <a:p>
            <a:pPr fontAlgn="base"/>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4" y="1295400"/>
            <a:ext cx="5777345" cy="266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32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153400" cy="2585323"/>
          </a:xfrm>
          <a:prstGeom prst="rect">
            <a:avLst/>
          </a:prstGeom>
          <a:noFill/>
        </p:spPr>
        <p:txBody>
          <a:bodyPr wrap="square" rtlCol="0">
            <a:spAutoFit/>
          </a:bodyPr>
          <a:lstStyle/>
          <a:p>
            <a:r>
              <a:rPr lang="en-US" dirty="0"/>
              <a:t>The </a:t>
            </a:r>
            <a:r>
              <a:rPr lang="en-US" dirty="0" smtClean="0"/>
              <a:t>service</a:t>
            </a:r>
            <a:r>
              <a:rPr lang="en-US" dirty="0"/>
              <a:t> </a:t>
            </a:r>
            <a:r>
              <a:rPr lang="en-US" dirty="0" err="1"/>
              <a:t>service</a:t>
            </a:r>
            <a:r>
              <a:rPr lang="en-US" dirty="0"/>
              <a:t> works much the same as the </a:t>
            </a:r>
            <a:r>
              <a:rPr lang="en-US" dirty="0" smtClean="0"/>
              <a:t>factory</a:t>
            </a:r>
            <a:r>
              <a:rPr lang="en-US" dirty="0"/>
              <a:t> one. The difference is simple: The </a:t>
            </a:r>
            <a:r>
              <a:rPr lang="en-US" dirty="0" smtClean="0"/>
              <a:t>factory</a:t>
            </a:r>
            <a:r>
              <a:rPr lang="en-US" dirty="0"/>
              <a:t> receives a function that gets called when we create it and the </a:t>
            </a:r>
            <a:r>
              <a:rPr lang="en-US" dirty="0" smtClean="0"/>
              <a:t>service</a:t>
            </a:r>
            <a:r>
              <a:rPr lang="en-US" dirty="0"/>
              <a:t> receives a constructor function where we do a </a:t>
            </a:r>
            <a:r>
              <a:rPr lang="en-US" dirty="0" smtClean="0"/>
              <a:t>new</a:t>
            </a:r>
            <a:r>
              <a:rPr lang="en-US" dirty="0"/>
              <a:t> on it (actually internally is uses </a:t>
            </a:r>
            <a:r>
              <a:rPr lang="en-US" dirty="0" err="1" smtClean="0"/>
              <a:t>Object.create</a:t>
            </a:r>
            <a:r>
              <a:rPr lang="en-US" dirty="0"/>
              <a:t> instead </a:t>
            </a:r>
            <a:r>
              <a:rPr lang="en-US" dirty="0" err="1"/>
              <a:t>of</a:t>
            </a:r>
            <a:r>
              <a:rPr lang="en-US" dirty="0" err="1" smtClean="0"/>
              <a:t>new</a:t>
            </a:r>
            <a:r>
              <a:rPr lang="en-US" dirty="0" smtClean="0"/>
              <a:t>).</a:t>
            </a:r>
          </a:p>
          <a:p>
            <a:endParaRPr lang="en-US" dirty="0"/>
          </a:p>
          <a:p>
            <a:r>
              <a:rPr lang="en-US" dirty="0"/>
              <a:t>In fact, it is the same thing as doing this</a:t>
            </a:r>
            <a:r>
              <a:rPr lang="en-US" dirty="0" smtClean="0"/>
              <a:t>:</a:t>
            </a:r>
          </a:p>
          <a:p>
            <a:endParaRPr lang="en-US"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66" y="2133600"/>
            <a:ext cx="501343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0" y="2416076"/>
            <a:ext cx="3581400" cy="2308324"/>
          </a:xfrm>
          <a:prstGeom prst="rect">
            <a:avLst/>
          </a:prstGeom>
          <a:noFill/>
        </p:spPr>
        <p:txBody>
          <a:bodyPr wrap="square" rtlCol="0">
            <a:spAutoFit/>
          </a:bodyPr>
          <a:lstStyle/>
          <a:p>
            <a:r>
              <a:rPr lang="en-US" dirty="0" err="1" smtClean="0"/>
              <a:t>Foobar</a:t>
            </a:r>
            <a:r>
              <a:rPr lang="en-US" dirty="0"/>
              <a:t> is a </a:t>
            </a:r>
            <a:r>
              <a:rPr lang="en-US" i="1" dirty="0"/>
              <a:t>constructor function</a:t>
            </a:r>
            <a:r>
              <a:rPr lang="en-US" dirty="0"/>
              <a:t> and we instantiate it in our </a:t>
            </a:r>
            <a:r>
              <a:rPr lang="en-US" dirty="0" smtClean="0"/>
              <a:t>factory</a:t>
            </a:r>
            <a:r>
              <a:rPr lang="en-US" dirty="0"/>
              <a:t> when angular processes it for the first time and then it returns it. Like the service, </a:t>
            </a:r>
            <a:r>
              <a:rPr lang="en-US" dirty="0" err="1" smtClean="0"/>
              <a:t>Foobar</a:t>
            </a:r>
            <a:r>
              <a:rPr lang="en-US" dirty="0"/>
              <a:t> will be instantiated only once and the next time we use the </a:t>
            </a:r>
            <a:r>
              <a:rPr lang="en-US" dirty="0" smtClean="0"/>
              <a:t>factory</a:t>
            </a:r>
            <a:r>
              <a:rPr lang="en-US" dirty="0"/>
              <a:t> it will return the same instance again.</a:t>
            </a:r>
          </a:p>
        </p:txBody>
      </p:sp>
    </p:spTree>
    <p:extLst>
      <p:ext uri="{BB962C8B-B14F-4D97-AF65-F5344CB8AC3E}">
        <p14:creationId xmlns:p14="http://schemas.microsoft.com/office/powerpoint/2010/main" val="339158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153400" cy="5632311"/>
          </a:xfrm>
          <a:prstGeom prst="rect">
            <a:avLst/>
          </a:prstGeom>
          <a:noFill/>
        </p:spPr>
        <p:txBody>
          <a:bodyPr wrap="square" rtlCol="0">
            <a:spAutoFit/>
          </a:bodyPr>
          <a:lstStyle/>
          <a:p>
            <a:r>
              <a:rPr lang="en-US" dirty="0"/>
              <a:t>If we already have the class and we want to use it in our </a:t>
            </a:r>
            <a:r>
              <a:rPr lang="en-US" dirty="0" smtClean="0"/>
              <a:t>service</a:t>
            </a:r>
            <a:r>
              <a:rPr lang="en-US" dirty="0"/>
              <a:t> we can do that like the following</a:t>
            </a:r>
            <a:r>
              <a:rPr lang="en-US" dirty="0" smtClean="0"/>
              <a:t>:</a:t>
            </a:r>
          </a:p>
          <a:p>
            <a:endParaRPr lang="en-US" dirty="0"/>
          </a:p>
          <a:p>
            <a:endParaRPr lang="en-US" dirty="0" smtClean="0"/>
          </a:p>
          <a:p>
            <a:endParaRPr lang="en-US" dirty="0"/>
          </a:p>
          <a:p>
            <a:endParaRPr lang="en-US" dirty="0" smtClean="0"/>
          </a:p>
          <a:p>
            <a:r>
              <a:rPr lang="en-US" dirty="0"/>
              <a:t>If you’re wondering, what we did on </a:t>
            </a:r>
            <a:r>
              <a:rPr lang="en-US" dirty="0" smtClean="0"/>
              <a:t>foo2</a:t>
            </a:r>
            <a:r>
              <a:rPr lang="en-US" dirty="0"/>
              <a:t> is actually what angular does with services internally. That means that </a:t>
            </a:r>
            <a:r>
              <a:rPr lang="en-US" dirty="0" smtClean="0"/>
              <a:t>service</a:t>
            </a:r>
            <a:r>
              <a:rPr lang="en-US" dirty="0"/>
              <a:t> is actually a </a:t>
            </a:r>
            <a:r>
              <a:rPr lang="en-US" dirty="0" smtClean="0"/>
              <a:t>factory</a:t>
            </a:r>
            <a:r>
              <a:rPr lang="en-US" dirty="0"/>
              <a:t> and because of that, same injection rules applies</a:t>
            </a:r>
            <a:r>
              <a:rPr lang="en-US" dirty="0" smtClean="0"/>
              <a:t>.</a:t>
            </a:r>
          </a:p>
          <a:p>
            <a:endParaRPr lang="en-US" dirty="0" smtClean="0"/>
          </a:p>
          <a:p>
            <a:endParaRPr lang="en-US" dirty="0"/>
          </a:p>
          <a:p>
            <a:pPr fontAlgn="base"/>
            <a:r>
              <a:rPr lang="en-US" dirty="0" smtClean="0"/>
              <a:t>We can inject everything but providers on a service</a:t>
            </a:r>
          </a:p>
          <a:p>
            <a:pPr fontAlgn="base"/>
            <a:endParaRPr lang="en-US" dirty="0" smtClean="0"/>
          </a:p>
          <a:p>
            <a:pPr fontAlgn="base"/>
            <a:r>
              <a:rPr lang="en-US" dirty="0" smtClean="0"/>
              <a:t>and </a:t>
            </a:r>
          </a:p>
          <a:p>
            <a:pPr fontAlgn="base"/>
            <a:endParaRPr lang="en-US" dirty="0" smtClean="0"/>
          </a:p>
          <a:p>
            <a:pPr fontAlgn="base"/>
            <a:r>
              <a:rPr lang="en-US" dirty="0" smtClean="0"/>
              <a:t>we can inject it everywhere except on </a:t>
            </a:r>
            <a:r>
              <a:rPr lang="en-US" dirty="0" err="1" smtClean="0"/>
              <a:t>theprovider</a:t>
            </a:r>
            <a:r>
              <a:rPr lang="en-US" dirty="0" smtClean="0"/>
              <a:t> constructor and </a:t>
            </a:r>
            <a:r>
              <a:rPr lang="en-US" dirty="0" err="1" smtClean="0"/>
              <a:t>config</a:t>
            </a:r>
            <a:r>
              <a:rPr lang="en-US" dirty="0" smtClean="0"/>
              <a:t> functions.</a:t>
            </a:r>
          </a:p>
          <a:p>
            <a:endParaRPr lang="en-US" dirty="0"/>
          </a:p>
          <a:p>
            <a:endParaRPr lang="en-US" dirty="0" smtClean="0"/>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842619"/>
            <a:ext cx="4901005" cy="83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14400" y="5257800"/>
            <a:ext cx="11430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389211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229600" cy="5909310"/>
          </a:xfrm>
          <a:prstGeom prst="rect">
            <a:avLst/>
          </a:prstGeom>
          <a:noFill/>
        </p:spPr>
        <p:txBody>
          <a:bodyPr wrap="square" rtlCol="0">
            <a:spAutoFit/>
          </a:bodyPr>
          <a:lstStyle/>
          <a:p>
            <a:r>
              <a:rPr lang="en-US" b="1" u="sng" dirty="0" smtClean="0"/>
              <a:t>Constant</a:t>
            </a:r>
          </a:p>
          <a:p>
            <a:r>
              <a:rPr lang="en-US" dirty="0"/>
              <a:t>Then, you’re expecting me to say that a </a:t>
            </a:r>
            <a:r>
              <a:rPr lang="en-US" dirty="0" smtClean="0"/>
              <a:t>constant</a:t>
            </a:r>
            <a:r>
              <a:rPr lang="en-US" dirty="0"/>
              <a:t> is another subtype of </a:t>
            </a:r>
            <a:r>
              <a:rPr lang="en-US" dirty="0" smtClean="0"/>
              <a:t>provider</a:t>
            </a:r>
            <a:r>
              <a:rPr lang="en-US" dirty="0"/>
              <a:t> like the others, but this one is not. A </a:t>
            </a:r>
            <a:r>
              <a:rPr lang="en-US" dirty="0" smtClean="0"/>
              <a:t>constant</a:t>
            </a:r>
            <a:r>
              <a:rPr lang="en-US" dirty="0"/>
              <a:t> works much the same as a </a:t>
            </a:r>
            <a:r>
              <a:rPr lang="en-US" dirty="0" smtClean="0"/>
              <a:t>value</a:t>
            </a:r>
            <a:r>
              <a:rPr lang="en-US" dirty="0"/>
              <a:t> as we can see here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what’s the difference then? A </a:t>
            </a:r>
            <a:r>
              <a:rPr lang="en-US" dirty="0" smtClean="0"/>
              <a:t>constant</a:t>
            </a:r>
            <a:r>
              <a:rPr lang="en-US" dirty="0"/>
              <a:t> can be injected everywhere and that includes </a:t>
            </a:r>
            <a:r>
              <a:rPr lang="en-US" dirty="0" smtClean="0"/>
              <a:t>provider</a:t>
            </a:r>
            <a:r>
              <a:rPr lang="en-US" dirty="0"/>
              <a:t> constructor and </a:t>
            </a:r>
            <a:r>
              <a:rPr lang="en-US" dirty="0" err="1"/>
              <a:t>config</a:t>
            </a:r>
            <a:r>
              <a:rPr lang="en-US" dirty="0"/>
              <a:t> functions. That is why we use </a:t>
            </a:r>
            <a:r>
              <a:rPr lang="en-US" dirty="0" smtClean="0"/>
              <a:t>constant</a:t>
            </a:r>
            <a:r>
              <a:rPr lang="en-US" dirty="0"/>
              <a:t> services to create default configuration for directives, because we can modify those configuration on our </a:t>
            </a:r>
            <a:r>
              <a:rPr lang="en-US" dirty="0" err="1"/>
              <a:t>config</a:t>
            </a:r>
            <a:r>
              <a:rPr lang="en-US" dirty="0"/>
              <a:t> functions</a:t>
            </a:r>
            <a:r>
              <a:rPr lang="en-US" dirty="0" smtClean="0"/>
              <a:t>.</a:t>
            </a:r>
          </a:p>
          <a:p>
            <a:endParaRPr lang="en-US" dirty="0"/>
          </a:p>
          <a:p>
            <a:r>
              <a:rPr lang="en-US" dirty="0"/>
              <a:t>You are wondering why it is called </a:t>
            </a:r>
            <a:r>
              <a:rPr lang="en-US" dirty="0" smtClean="0"/>
              <a:t>constant</a:t>
            </a:r>
            <a:r>
              <a:rPr lang="en-US" dirty="0"/>
              <a:t> if we can modify it and well that was a design </a:t>
            </a:r>
            <a:r>
              <a:rPr lang="en-US" dirty="0" smtClean="0"/>
              <a:t>decision.</a:t>
            </a:r>
            <a:endParaRPr lang="en-US" dirty="0"/>
          </a:p>
          <a:p>
            <a:r>
              <a:rPr lang="en-US" dirty="0" smtClean="0"/>
              <a:t>[its coz of decorators….]</a:t>
            </a:r>
          </a:p>
          <a:p>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6" y="1678125"/>
            <a:ext cx="4156364" cy="148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387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610600" cy="1754326"/>
          </a:xfrm>
          <a:prstGeom prst="rect">
            <a:avLst/>
          </a:prstGeom>
          <a:noFill/>
        </p:spPr>
        <p:txBody>
          <a:bodyPr wrap="square" rtlCol="0">
            <a:spAutoFit/>
          </a:bodyPr>
          <a:lstStyle/>
          <a:p>
            <a:r>
              <a:rPr lang="en-US" b="1" dirty="0" smtClean="0"/>
              <a:t>Bonus 1: Decorators</a:t>
            </a:r>
          </a:p>
          <a:p>
            <a:endParaRPr lang="en-US" b="1" dirty="0"/>
          </a:p>
          <a:p>
            <a:r>
              <a:rPr lang="en-US" dirty="0"/>
              <a:t>So you decided that the </a:t>
            </a:r>
            <a:r>
              <a:rPr lang="en-US" dirty="0" smtClean="0"/>
              <a:t>foo</a:t>
            </a:r>
            <a:r>
              <a:rPr lang="en-US" dirty="0"/>
              <a:t> service I sent to you lacks a </a:t>
            </a:r>
            <a:r>
              <a:rPr lang="en-US" dirty="0" smtClean="0"/>
              <a:t>greet</a:t>
            </a:r>
            <a:r>
              <a:rPr lang="en-US" dirty="0"/>
              <a:t> function and you want it. Will you modify the </a:t>
            </a:r>
            <a:r>
              <a:rPr lang="en-US" dirty="0" smtClean="0"/>
              <a:t>factory</a:t>
            </a:r>
            <a:r>
              <a:rPr lang="en-US" dirty="0"/>
              <a:t>? No! You can decorate it</a:t>
            </a:r>
            <a:r>
              <a:rPr lang="en-US" dirty="0" smtClean="0"/>
              <a:t>:</a:t>
            </a:r>
          </a:p>
          <a:p>
            <a:endParaRPr lang="en-US" b="1" dirty="0"/>
          </a:p>
          <a:p>
            <a:endParaRPr 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812998"/>
            <a:ext cx="5429250" cy="230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5858" y="4419600"/>
            <a:ext cx="8220941" cy="1477328"/>
          </a:xfrm>
          <a:prstGeom prst="rect">
            <a:avLst/>
          </a:prstGeom>
          <a:noFill/>
        </p:spPr>
        <p:txBody>
          <a:bodyPr wrap="square" rtlCol="0">
            <a:spAutoFit/>
          </a:bodyPr>
          <a:lstStyle/>
          <a:p>
            <a:r>
              <a:rPr lang="en-US" dirty="0" smtClean="0"/>
              <a:t>$provide</a:t>
            </a:r>
            <a:r>
              <a:rPr lang="en-US" dirty="0"/>
              <a:t> is what Angular uses internally to create all the services. We can use it to create new services if we want but also to decorate existing services. </a:t>
            </a:r>
            <a:r>
              <a:rPr lang="en-US" dirty="0" smtClean="0"/>
              <a:t>$provide</a:t>
            </a:r>
            <a:r>
              <a:rPr lang="en-US" dirty="0"/>
              <a:t> has a method called </a:t>
            </a:r>
            <a:r>
              <a:rPr lang="en-US" dirty="0" smtClean="0"/>
              <a:t>decorator</a:t>
            </a:r>
            <a:r>
              <a:rPr lang="en-US" dirty="0"/>
              <a:t> that allows us to do that. </a:t>
            </a:r>
            <a:r>
              <a:rPr lang="en-US" dirty="0" smtClean="0"/>
              <a:t>decorator</a:t>
            </a:r>
            <a:r>
              <a:rPr lang="en-US" dirty="0"/>
              <a:t> receives the name of the service and a callback function that receives a </a:t>
            </a:r>
            <a:r>
              <a:rPr lang="en-US" dirty="0" smtClean="0"/>
              <a:t>$delegate</a:t>
            </a:r>
            <a:r>
              <a:rPr lang="en-US" dirty="0"/>
              <a:t> parameter. That </a:t>
            </a:r>
            <a:r>
              <a:rPr lang="en-US" dirty="0" smtClean="0"/>
              <a:t>$delegate</a:t>
            </a:r>
            <a:r>
              <a:rPr lang="en-US" dirty="0"/>
              <a:t> parameter is our original service instance.</a:t>
            </a:r>
          </a:p>
        </p:txBody>
      </p:sp>
    </p:spTree>
    <p:extLst>
      <p:ext uri="{BB962C8B-B14F-4D97-AF65-F5344CB8AC3E}">
        <p14:creationId xmlns:p14="http://schemas.microsoft.com/office/powerpoint/2010/main" val="121600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057400"/>
            <a:ext cx="8382000" cy="2862322"/>
          </a:xfrm>
          <a:prstGeom prst="rect">
            <a:avLst/>
          </a:prstGeom>
          <a:noFill/>
        </p:spPr>
        <p:txBody>
          <a:bodyPr wrap="square" rtlCol="0">
            <a:spAutoFit/>
          </a:bodyPr>
          <a:lstStyle/>
          <a:p>
            <a:pPr fontAlgn="base"/>
            <a:r>
              <a:rPr lang="en-US" dirty="0"/>
              <a:t>Here we can do what we want to decorate our service. In our case, we added a greet function to our original service. Then we return the new modified service.</a:t>
            </a:r>
          </a:p>
          <a:p>
            <a:pPr fontAlgn="base"/>
            <a:r>
              <a:rPr lang="en-US" dirty="0"/>
              <a:t>Now when we consume it, it will have the new greet function </a:t>
            </a:r>
            <a:r>
              <a:rPr lang="en-US" dirty="0" smtClean="0"/>
              <a:t>.</a:t>
            </a:r>
          </a:p>
          <a:p>
            <a:pPr fontAlgn="base"/>
            <a:endParaRPr lang="en-US" dirty="0"/>
          </a:p>
          <a:p>
            <a:pPr fontAlgn="base"/>
            <a:r>
              <a:rPr lang="en-US" dirty="0"/>
              <a:t>The ability to decorate services comes in handy when we are consuming 3rd party services and we want to decorate it without having to copy it in our project and then doing there the modifications</a:t>
            </a:r>
            <a:r>
              <a:rPr lang="en-US" dirty="0" smtClean="0"/>
              <a:t>.</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77306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848600" cy="4524315"/>
          </a:xfrm>
          <a:prstGeom prst="rect">
            <a:avLst/>
          </a:prstGeom>
        </p:spPr>
        <p:txBody>
          <a:bodyPr wrap="square">
            <a:spAutoFit/>
          </a:bodyPr>
          <a:lstStyle/>
          <a:p>
            <a:pPr fontAlgn="base"/>
            <a:r>
              <a:rPr lang="en-US" b="1" dirty="0" smtClean="0"/>
              <a:t>Again why Constants are called constants if we can change its content/properties?</a:t>
            </a:r>
          </a:p>
          <a:p>
            <a:pPr fontAlgn="base"/>
            <a:endParaRPr lang="en-US" b="1" dirty="0"/>
          </a:p>
          <a:p>
            <a:pPr fontAlgn="base"/>
            <a:endParaRPr lang="en-US" b="1" i="1" u="sng" dirty="0" smtClean="0"/>
          </a:p>
          <a:p>
            <a:pPr fontAlgn="base"/>
            <a:r>
              <a:rPr lang="en-US" b="1" i="1" u="sng" dirty="0" smtClean="0"/>
              <a:t>value(name, value);</a:t>
            </a:r>
            <a:r>
              <a:rPr lang="en-US" dirty="0" smtClean="0"/>
              <a:t> </a:t>
            </a:r>
          </a:p>
          <a:p>
            <a:pPr fontAlgn="base"/>
            <a:r>
              <a:rPr lang="en-US" dirty="0" smtClean="0"/>
              <a:t>Value services are similar to constant services, except that they cannot be injected into a module configuration function (</a:t>
            </a:r>
            <a:r>
              <a:rPr lang="en-US" dirty="0" err="1" smtClean="0"/>
              <a:t>see</a:t>
            </a:r>
            <a:r>
              <a:rPr lang="en-US" dirty="0" err="1" smtClean="0">
                <a:hlinkClick r:id="rId2"/>
              </a:rPr>
              <a:t>angular.Module</a:t>
            </a:r>
            <a:r>
              <a:rPr lang="en-US" dirty="0" smtClean="0"/>
              <a:t>) but </a:t>
            </a:r>
            <a:r>
              <a:rPr lang="en-US" b="1" dirty="0" smtClean="0"/>
              <a:t>they can be overridden by an Angular </a:t>
            </a:r>
            <a:r>
              <a:rPr lang="en-US" b="1" dirty="0" smtClean="0">
                <a:hlinkClick r:id="rId3"/>
              </a:rPr>
              <a:t>decorator</a:t>
            </a:r>
            <a:r>
              <a:rPr lang="en-US" b="1" dirty="0" smtClean="0"/>
              <a:t>.</a:t>
            </a:r>
            <a:endParaRPr lang="en-US" b="1" i="1" u="sng" dirty="0" smtClean="0"/>
          </a:p>
          <a:p>
            <a:pPr fontAlgn="base"/>
            <a:endParaRPr lang="en-US" b="1" dirty="0" smtClean="0"/>
          </a:p>
          <a:p>
            <a:pPr fontAlgn="base"/>
            <a:endParaRPr lang="en-US" b="1" dirty="0"/>
          </a:p>
          <a:p>
            <a:pPr fontAlgn="base"/>
            <a:endParaRPr lang="en-US" b="1" dirty="0" smtClean="0"/>
          </a:p>
          <a:p>
            <a:pPr fontAlgn="base"/>
            <a:r>
              <a:rPr lang="en-US" b="1" i="1" u="sng" dirty="0"/>
              <a:t>constant(name, value</a:t>
            </a:r>
            <a:r>
              <a:rPr lang="en-US" b="1" i="1" u="sng" dirty="0" smtClean="0"/>
              <a:t>);</a:t>
            </a:r>
          </a:p>
          <a:p>
            <a:pPr fontAlgn="base"/>
            <a:r>
              <a:rPr lang="en-US" dirty="0"/>
              <a:t>Unlike </a:t>
            </a:r>
            <a:r>
              <a:rPr lang="en-US" dirty="0">
                <a:hlinkClick r:id="rId4"/>
              </a:rPr>
              <a:t>value</a:t>
            </a:r>
            <a:r>
              <a:rPr lang="en-US" dirty="0"/>
              <a:t> it can be injected into a module configuration function (see </a:t>
            </a:r>
            <a:r>
              <a:rPr lang="en-US" dirty="0" err="1">
                <a:hlinkClick r:id="rId2"/>
              </a:rPr>
              <a:t>angular.Module</a:t>
            </a:r>
            <a:r>
              <a:rPr lang="en-US" dirty="0"/>
              <a:t>) and it </a:t>
            </a:r>
            <a:r>
              <a:rPr lang="en-US" b="1" dirty="0"/>
              <a:t>cannot be overridden by an Angular </a:t>
            </a:r>
            <a:r>
              <a:rPr lang="en-US" b="1" dirty="0">
                <a:hlinkClick r:id="rId3"/>
              </a:rPr>
              <a:t>decorator</a:t>
            </a:r>
            <a:r>
              <a:rPr lang="en-US" dirty="0" smtClean="0"/>
              <a:t>.</a:t>
            </a:r>
          </a:p>
          <a:p>
            <a:pPr fontAlgn="base"/>
            <a:endParaRPr lang="en-US" b="1" i="1" u="sng" dirty="0"/>
          </a:p>
          <a:p>
            <a:pPr fontAlgn="base"/>
            <a:endParaRPr lang="en-US" b="1" i="1" u="sng" dirty="0" smtClean="0"/>
          </a:p>
        </p:txBody>
      </p:sp>
    </p:spTree>
    <p:extLst>
      <p:ext uri="{BB962C8B-B14F-4D97-AF65-F5344CB8AC3E}">
        <p14:creationId xmlns:p14="http://schemas.microsoft.com/office/powerpoint/2010/main" val="255481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228600"/>
            <a:ext cx="7772400" cy="1477328"/>
          </a:xfrm>
          <a:prstGeom prst="rect">
            <a:avLst/>
          </a:prstGeom>
          <a:noFill/>
        </p:spPr>
        <p:txBody>
          <a:bodyPr wrap="square" rtlCol="0">
            <a:spAutoFit/>
          </a:bodyPr>
          <a:lstStyle/>
          <a:p>
            <a:r>
              <a:rPr lang="en-US" b="1" dirty="0" smtClean="0"/>
              <a:t>Some built-in services</a:t>
            </a:r>
          </a:p>
          <a:p>
            <a:endParaRPr lang="en-US" b="1" dirty="0" smtClean="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3627492"/>
              </p:ext>
            </p:extLst>
          </p:nvPr>
        </p:nvGraphicFramePr>
        <p:xfrm>
          <a:off x="533400" y="871834"/>
          <a:ext cx="8013180" cy="4614566"/>
        </p:xfrm>
        <a:graphic>
          <a:graphicData uri="http://schemas.openxmlformats.org/drawingml/2006/table">
            <a:tbl>
              <a:tblPr firstRow="1" firstCol="1" bandRow="1"/>
              <a:tblGrid>
                <a:gridCol w="1796790"/>
                <a:gridCol w="6216390"/>
              </a:tblGrid>
              <a:tr h="704863">
                <a:tc>
                  <a:txBody>
                    <a:bodyPr/>
                    <a:lstStyle/>
                    <a:p>
                      <a:pPr marL="0" marR="0">
                        <a:lnSpc>
                          <a:spcPts val="1500"/>
                        </a:lnSpc>
                        <a:spcBef>
                          <a:spcPts val="0"/>
                        </a:spcBef>
                        <a:spcAft>
                          <a:spcPts val="0"/>
                        </a:spcAft>
                      </a:pPr>
                      <a:r>
                        <a:rPr lang="en-US" sz="1500" u="none" strike="noStrike" dirty="0">
                          <a:solidFill>
                            <a:srgbClr val="428BCA"/>
                          </a:solidFill>
                          <a:effectLst/>
                          <a:latin typeface="Helvetica"/>
                          <a:ea typeface="Times New Roman"/>
                          <a:cs typeface="Times New Roman"/>
                          <a:hlinkClick r:id="rId2"/>
                        </a:rPr>
                        <a:t>$</a:t>
                      </a:r>
                      <a:r>
                        <a:rPr lang="en-US" sz="1500" u="none" strike="noStrike" dirty="0" err="1">
                          <a:solidFill>
                            <a:srgbClr val="428BCA"/>
                          </a:solidFill>
                          <a:effectLst/>
                          <a:latin typeface="Helvetica"/>
                          <a:ea typeface="Times New Roman"/>
                          <a:cs typeface="Times New Roman"/>
                          <a:hlinkClick r:id="rId2"/>
                        </a:rPr>
                        <a:t>templateCache</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first time a template is used, it is loaded in the template cache for quick retrieval. You can load templates directly into the cache in a </a:t>
                      </a:r>
                      <a:r>
                        <a:rPr lang="en-US" sz="1500">
                          <a:solidFill>
                            <a:srgbClr val="333333"/>
                          </a:solidFill>
                          <a:effectLst/>
                          <a:latin typeface="Consolas"/>
                          <a:ea typeface="Times New Roman"/>
                          <a:cs typeface="Times New Roman"/>
                        </a:rPr>
                        <a:t>script</a:t>
                      </a:r>
                      <a:r>
                        <a:rPr lang="en-US" sz="1500">
                          <a:solidFill>
                            <a:srgbClr val="333333"/>
                          </a:solidFill>
                          <a:effectLst/>
                          <a:latin typeface="Helvetica"/>
                          <a:ea typeface="Times New Roman"/>
                          <a:cs typeface="Times New Roman"/>
                        </a:rPr>
                        <a:t> tag, or by consuming the </a:t>
                      </a:r>
                      <a:r>
                        <a:rPr lang="en-US" sz="1500">
                          <a:solidFill>
                            <a:srgbClr val="333333"/>
                          </a:solidFill>
                          <a:effectLst/>
                          <a:latin typeface="Consolas"/>
                          <a:ea typeface="Times New Roman"/>
                          <a:cs typeface="Times New Roman"/>
                        </a:rPr>
                        <a:t>$templateCache</a:t>
                      </a:r>
                      <a:r>
                        <a:rPr lang="en-US" sz="1500">
                          <a:solidFill>
                            <a:srgbClr val="333333"/>
                          </a:solidFill>
                          <a:effectLst/>
                          <a:latin typeface="Helvetica"/>
                          <a:ea typeface="Times New Roman"/>
                          <a:cs typeface="Times New Roman"/>
                        </a:rPr>
                        <a:t> service directly.</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none" strike="noStrike">
                          <a:solidFill>
                            <a:srgbClr val="428BCA"/>
                          </a:solidFill>
                          <a:effectLst/>
                          <a:latin typeface="Helvetica"/>
                          <a:ea typeface="Times New Roman"/>
                          <a:cs typeface="Times New Roman"/>
                          <a:hlinkClick r:id="rId3"/>
                        </a:rPr>
                        <a:t>$compile</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Compiles an HTML string or DOM into a template and produces a template function, which can then be used to link </a:t>
                      </a:r>
                      <a:r>
                        <a:rPr lang="en-US" sz="1500" u="none" strike="noStrike">
                          <a:solidFill>
                            <a:srgbClr val="333333"/>
                          </a:solidFill>
                          <a:effectLst/>
                          <a:latin typeface="Consolas"/>
                          <a:ea typeface="Times New Roman"/>
                          <a:cs typeface="Times New Roman"/>
                          <a:hlinkClick r:id="rId4"/>
                        </a:rPr>
                        <a:t>scope</a:t>
                      </a:r>
                      <a:r>
                        <a:rPr lang="en-US" sz="1500">
                          <a:solidFill>
                            <a:srgbClr val="333333"/>
                          </a:solidFill>
                          <a:effectLst/>
                          <a:latin typeface="Helvetica"/>
                          <a:ea typeface="Times New Roman"/>
                          <a:cs typeface="Times New Roman"/>
                        </a:rPr>
                        <a:t> and the template together.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33388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5"/>
                        </a:rPr>
                        <a:t>$controller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$controller service is responsible for instantiating controllers.</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1937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6"/>
                        </a:rPr>
                        <a:t>$document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 </a:t>
                      </a:r>
                      <a:r>
                        <a:rPr lang="en-US" sz="1500" u="sng">
                          <a:solidFill>
                            <a:srgbClr val="333333"/>
                          </a:solidFill>
                          <a:effectLst/>
                          <a:latin typeface="Helvetica"/>
                          <a:ea typeface="Times New Roman"/>
                          <a:cs typeface="Times New Roman"/>
                          <a:hlinkClick r:id="rId7"/>
                        </a:rPr>
                        <a:t>jQuery or jqLite</a:t>
                      </a:r>
                      <a:r>
                        <a:rPr lang="en-US" sz="1500">
                          <a:solidFill>
                            <a:srgbClr val="333333"/>
                          </a:solidFill>
                          <a:effectLst/>
                          <a:latin typeface="Helvetica"/>
                          <a:ea typeface="Times New Roman"/>
                          <a:cs typeface="Times New Roman"/>
                        </a:rPr>
                        <a:t> wrapper for the browser's window.document object.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33388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8"/>
                        </a:rPr>
                        <a:t>$filter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Filters are used for formatting data displayed to the user.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9"/>
                        </a:rPr>
                        <a:t>$http</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$http service is a core Angular service that facilitates communication with the remote HTTP servers via the browser's </a:t>
                      </a:r>
                      <a:r>
                        <a:rPr lang="en-US" sz="1500" u="sng">
                          <a:solidFill>
                            <a:srgbClr val="333333"/>
                          </a:solidFill>
                          <a:effectLst/>
                          <a:latin typeface="Helvetica"/>
                          <a:ea typeface="Times New Roman"/>
                          <a:cs typeface="Times New Roman"/>
                          <a:hlinkClick r:id="rId10"/>
                        </a:rPr>
                        <a:t>XMLHttpRequest</a:t>
                      </a:r>
                      <a:r>
                        <a:rPr lang="en-US" sz="1500">
                          <a:solidFill>
                            <a:srgbClr val="333333"/>
                          </a:solidFill>
                          <a:effectLst/>
                          <a:latin typeface="Helvetica"/>
                          <a:ea typeface="Times New Roman"/>
                          <a:cs typeface="Times New Roman"/>
                        </a:rPr>
                        <a:t> object or via </a:t>
                      </a:r>
                      <a:r>
                        <a:rPr lang="en-US" sz="1500" u="sng">
                          <a:solidFill>
                            <a:srgbClr val="333333"/>
                          </a:solidFill>
                          <a:effectLst/>
                          <a:latin typeface="Helvetica"/>
                          <a:ea typeface="Times New Roman"/>
                          <a:cs typeface="Times New Roman"/>
                          <a:hlinkClick r:id="rId11"/>
                        </a:rPr>
                        <a:t>JSONP</a:t>
                      </a:r>
                      <a:r>
                        <a:rPr lang="en-US" sz="1500">
                          <a:solidFill>
                            <a:srgbClr val="333333"/>
                          </a:solidFill>
                          <a:effectLst/>
                          <a:latin typeface="Helvetica"/>
                          <a:ea typeface="Times New Roman"/>
                          <a:cs typeface="Times New Roman"/>
                        </a:rPr>
                        <a: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12"/>
                        </a:rPr>
                        <a:t>$interpolate</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Compiles a string with markup into an interpolation function. This service is used by the HTML </a:t>
                      </a:r>
                      <a:r>
                        <a:rPr lang="en-US" sz="1500" u="sng">
                          <a:solidFill>
                            <a:srgbClr val="333333"/>
                          </a:solidFill>
                          <a:effectLst/>
                          <a:latin typeface="Helvetica"/>
                          <a:ea typeface="Times New Roman"/>
                          <a:cs typeface="Times New Roman"/>
                          <a:hlinkClick r:id="rId3"/>
                        </a:rPr>
                        <a:t>$compile</a:t>
                      </a:r>
                      <a:r>
                        <a:rPr lang="en-US" sz="1500">
                          <a:solidFill>
                            <a:srgbClr val="333333"/>
                          </a:solidFill>
                          <a:effectLst/>
                          <a:latin typeface="Helvetica"/>
                          <a:ea typeface="Times New Roman"/>
                          <a:cs typeface="Times New Roman"/>
                        </a:rPr>
                        <a:t>service for data binding. See </a:t>
                      </a:r>
                      <a:r>
                        <a:rPr lang="en-US" sz="1500" u="sng">
                          <a:solidFill>
                            <a:srgbClr val="333333"/>
                          </a:solidFill>
                          <a:effectLst/>
                          <a:latin typeface="Helvetica"/>
                          <a:ea typeface="Times New Roman"/>
                          <a:cs typeface="Times New Roman"/>
                          <a:hlinkClick r:id="rId13"/>
                        </a:rPr>
                        <a:t>$interpolateProvider</a:t>
                      </a:r>
                      <a:r>
                        <a:rPr lang="en-US" sz="1500">
                          <a:solidFill>
                            <a:srgbClr val="333333"/>
                          </a:solidFill>
                          <a:effectLst/>
                          <a:latin typeface="Helvetica"/>
                          <a:ea typeface="Times New Roman"/>
                          <a:cs typeface="Times New Roman"/>
                        </a:rPr>
                        <a:t> for configuring the interpolation markup.</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19373">
                <a:tc>
                  <a:txBody>
                    <a:bodyPr/>
                    <a:lstStyle/>
                    <a:p>
                      <a:pPr marL="0" marR="0">
                        <a:lnSpc>
                          <a:spcPts val="1500"/>
                        </a:lnSpc>
                        <a:spcBef>
                          <a:spcPts val="0"/>
                        </a:spcBef>
                        <a:spcAft>
                          <a:spcPts val="0"/>
                        </a:spcAft>
                      </a:pPr>
                      <a:r>
                        <a:rPr lang="en-US" sz="1500" u="sng" dirty="0">
                          <a:solidFill>
                            <a:srgbClr val="333333"/>
                          </a:solidFill>
                          <a:effectLst/>
                          <a:latin typeface="Helvetica"/>
                          <a:ea typeface="Times New Roman"/>
                          <a:cs typeface="Times New Roman"/>
                          <a:hlinkClick r:id="rId14"/>
                        </a:rPr>
                        <a:t>$interval</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dirty="0" err="1">
                          <a:solidFill>
                            <a:srgbClr val="333333"/>
                          </a:solidFill>
                          <a:effectLst/>
                          <a:latin typeface="Helvetica"/>
                          <a:ea typeface="Times New Roman"/>
                          <a:cs typeface="Times New Roman"/>
                        </a:rPr>
                        <a:t>Angular's</a:t>
                      </a:r>
                      <a:r>
                        <a:rPr lang="en-US" sz="1500" dirty="0">
                          <a:solidFill>
                            <a:srgbClr val="333333"/>
                          </a:solidFill>
                          <a:effectLst/>
                          <a:latin typeface="Helvetica"/>
                          <a:ea typeface="Times New Roman"/>
                          <a:cs typeface="Times New Roman"/>
                        </a:rPr>
                        <a:t> wrapper for </a:t>
                      </a:r>
                      <a:r>
                        <a:rPr lang="en-US" sz="1500" dirty="0" err="1">
                          <a:solidFill>
                            <a:srgbClr val="333333"/>
                          </a:solidFill>
                          <a:effectLst/>
                          <a:latin typeface="Helvetica"/>
                          <a:ea typeface="Times New Roman"/>
                          <a:cs typeface="Times New Roman"/>
                        </a:rPr>
                        <a:t>window.setInterval</a:t>
                      </a:r>
                      <a:r>
                        <a:rPr lang="en-US" sz="1500" dirty="0">
                          <a:solidFill>
                            <a:srgbClr val="333333"/>
                          </a:solidFill>
                          <a:effectLst/>
                          <a:latin typeface="Helvetica"/>
                          <a:ea typeface="Times New Roman"/>
                          <a:cs typeface="Times New Roman"/>
                        </a:rPr>
                        <a:t>. The </a:t>
                      </a:r>
                      <a:r>
                        <a:rPr lang="en-US" sz="1500" dirty="0" err="1">
                          <a:solidFill>
                            <a:srgbClr val="333333"/>
                          </a:solidFill>
                          <a:effectLst/>
                          <a:latin typeface="Helvetica"/>
                          <a:ea typeface="Times New Roman"/>
                          <a:cs typeface="Times New Roman"/>
                        </a:rPr>
                        <a:t>fn</a:t>
                      </a:r>
                      <a:r>
                        <a:rPr lang="en-US" sz="1500" dirty="0">
                          <a:solidFill>
                            <a:srgbClr val="333333"/>
                          </a:solidFill>
                          <a:effectLst/>
                          <a:latin typeface="Helvetica"/>
                          <a:ea typeface="Times New Roman"/>
                          <a:cs typeface="Times New Roman"/>
                        </a:rPr>
                        <a:t> function is executed every delay milliseconds.</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9988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1129412"/>
              </p:ext>
            </p:extLst>
          </p:nvPr>
        </p:nvGraphicFramePr>
        <p:xfrm>
          <a:off x="457200" y="381000"/>
          <a:ext cx="8382000" cy="5638800"/>
        </p:xfrm>
        <a:graphic>
          <a:graphicData uri="http://schemas.openxmlformats.org/drawingml/2006/table">
            <a:tbl>
              <a:tblPr firstRow="1" firstCol="1" bandRow="1"/>
              <a:tblGrid>
                <a:gridCol w="1828800"/>
                <a:gridCol w="6553200"/>
              </a:tblGrid>
              <a:tr h="1140182">
                <a:tc>
                  <a:txBody>
                    <a:bodyPr/>
                    <a:lstStyle/>
                    <a:p>
                      <a:pPr marL="0" marR="0">
                        <a:lnSpc>
                          <a:spcPts val="1500"/>
                        </a:lnSpc>
                        <a:spcBef>
                          <a:spcPts val="0"/>
                        </a:spcBef>
                        <a:spcAft>
                          <a:spcPts val="0"/>
                        </a:spcAft>
                      </a:pPr>
                      <a:r>
                        <a:rPr lang="en-US" sz="1500" u="none" strike="noStrike" dirty="0">
                          <a:solidFill>
                            <a:srgbClr val="428BCA"/>
                          </a:solidFill>
                          <a:effectLst/>
                          <a:latin typeface="Helvetica"/>
                          <a:ea typeface="Times New Roman"/>
                          <a:cs typeface="Times New Roman"/>
                          <a:hlinkClick r:id="rId2"/>
                        </a:rPr>
                        <a:t>$location</a:t>
                      </a:r>
                      <a:endParaRPr lang="en-US" sz="1500" dirty="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$location service parses the URL in the browser address bar (based on the </a:t>
                      </a:r>
                      <a:r>
                        <a:rPr lang="en-US" sz="1500" u="none" strike="noStrike">
                          <a:solidFill>
                            <a:srgbClr val="428BCA"/>
                          </a:solidFill>
                          <a:effectLst/>
                          <a:latin typeface="Helvetica"/>
                          <a:ea typeface="Times New Roman"/>
                          <a:cs typeface="Times New Roman"/>
                          <a:hlinkClick r:id="rId3"/>
                        </a:rPr>
                        <a:t>window.location</a:t>
                      </a:r>
                      <a:r>
                        <a:rPr lang="en-US" sz="1500">
                          <a:solidFill>
                            <a:srgbClr val="333333"/>
                          </a:solidFill>
                          <a:effectLst/>
                          <a:latin typeface="Helvetica"/>
                          <a:ea typeface="Times New Roman"/>
                          <a:cs typeface="Times New Roman"/>
                        </a:rPr>
                        <a:t>) and makes the URL available to your application. Changes to the URL in the address bar are reflected into $location service and changes to $location are reflected into the browser address bar.</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39035">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4"/>
                        </a:rPr>
                        <a:t>$log</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Simple service for logging. Default implementation safely writes the message into the browser's console (if present).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39418">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5"/>
                        </a:rPr>
                        <a:t>$q</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 service that helps you run functions asynchronously, and use their return values (or exceptions) when they are done processing.</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1340565">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6"/>
                        </a:rPr>
                        <a:t>$rootScope</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Every application has a single root </a:t>
                      </a:r>
                      <a:r>
                        <a:rPr lang="en-US" sz="1500" u="sng">
                          <a:solidFill>
                            <a:srgbClr val="333333"/>
                          </a:solidFill>
                          <a:effectLst/>
                          <a:latin typeface="Helvetica"/>
                          <a:ea typeface="Times New Roman"/>
                          <a:cs typeface="Times New Roman"/>
                          <a:hlinkClick r:id="rId7"/>
                        </a:rPr>
                        <a:t>scope</a:t>
                      </a:r>
                      <a:r>
                        <a:rPr lang="en-US" sz="1500">
                          <a:solidFill>
                            <a:srgbClr val="333333"/>
                          </a:solidFill>
                          <a:effectLst/>
                          <a:latin typeface="Helvetica"/>
                          <a:ea typeface="Times New Roman"/>
                          <a:cs typeface="Times New Roman"/>
                        </a:rPr>
                        <a:t>. All other scopes are descendant scopes of the root scope. Scopes provide separation between the model and the view, via a mechanism for watching the model for changes. They also provide event emission/broadcast and subscription facility. See the </a:t>
                      </a:r>
                      <a:r>
                        <a:rPr lang="en-US" sz="1500" u="sng">
                          <a:solidFill>
                            <a:srgbClr val="333333"/>
                          </a:solidFill>
                          <a:effectLst/>
                          <a:latin typeface="Helvetica"/>
                          <a:ea typeface="Times New Roman"/>
                          <a:cs typeface="Times New Roman"/>
                          <a:hlinkClick r:id="rId8"/>
                        </a:rPr>
                        <a:t>developer guide on scopes</a:t>
                      </a:r>
                      <a:r>
                        <a:rPr lang="en-US" sz="1500">
                          <a:solidFill>
                            <a:srgbClr val="333333"/>
                          </a:solidFill>
                          <a:effectLst/>
                          <a:latin typeface="Helvetica"/>
                          <a:ea typeface="Times New Roman"/>
                          <a:cs typeface="Times New Roman"/>
                        </a:rPr>
                        <a: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39418">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9"/>
                        </a:rPr>
                        <a:t>$timeout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Angular's wrapper for window.setTimeout. The fn function is wrapped into a try/catch block and delegates any exceptions to </a:t>
                      </a:r>
                      <a:r>
                        <a:rPr lang="en-US" sz="1500" u="sng">
                          <a:solidFill>
                            <a:srgbClr val="333333"/>
                          </a:solidFill>
                          <a:effectLst/>
                          <a:latin typeface="Helvetica"/>
                          <a:ea typeface="Times New Roman"/>
                          <a:cs typeface="Times New Roman"/>
                          <a:hlinkClick r:id="rId10"/>
                        </a:rPr>
                        <a:t>$exceptionHandler</a:t>
                      </a:r>
                      <a:r>
                        <a:rPr lang="en-US" sz="1500">
                          <a:solidFill>
                            <a:srgbClr val="333333"/>
                          </a:solidFill>
                          <a:effectLst/>
                          <a:latin typeface="Helvetica"/>
                          <a:ea typeface="Times New Roman"/>
                          <a:cs typeface="Times New Roman"/>
                        </a:rPr>
                        <a:t> service.</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1140182">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11"/>
                        </a:rPr>
                        <a:t>$window</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dirty="0">
                          <a:solidFill>
                            <a:srgbClr val="333333"/>
                          </a:solidFill>
                          <a:effectLst/>
                          <a:latin typeface="Helvetica"/>
                          <a:ea typeface="Times New Roman"/>
                          <a:cs typeface="Times New Roman"/>
                        </a:rPr>
                        <a:t>A reference to the browser's window object. While window is globally available in JavaScript, it causes testability problems, because it is a global variable. In angular we always refer to it through the $</a:t>
                      </a:r>
                      <a:r>
                        <a:rPr lang="en-US" sz="1500" dirty="0" err="1">
                          <a:solidFill>
                            <a:srgbClr val="333333"/>
                          </a:solidFill>
                          <a:effectLst/>
                          <a:latin typeface="Helvetica"/>
                          <a:ea typeface="Times New Roman"/>
                          <a:cs typeface="Times New Roman"/>
                        </a:rPr>
                        <a:t>windowservice</a:t>
                      </a:r>
                      <a:r>
                        <a:rPr lang="en-US" sz="1500" dirty="0">
                          <a:solidFill>
                            <a:srgbClr val="333333"/>
                          </a:solidFill>
                          <a:effectLst/>
                          <a:latin typeface="Helvetica"/>
                          <a:ea typeface="Times New Roman"/>
                          <a:cs typeface="Times New Roman"/>
                        </a:rPr>
                        <a:t>, so it may be overridden, removed or mocked for testing.</a:t>
                      </a:r>
                      <a:endParaRPr lang="en-US" sz="1500" dirty="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9661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327" y="415636"/>
            <a:ext cx="7620000" cy="3416320"/>
          </a:xfrm>
          <a:prstGeom prst="rect">
            <a:avLst/>
          </a:prstGeom>
          <a:noFill/>
        </p:spPr>
        <p:txBody>
          <a:bodyPr wrap="square" rtlCol="0">
            <a:spAutoFit/>
          </a:bodyPr>
          <a:lstStyle/>
          <a:p>
            <a:r>
              <a:rPr lang="en-US" b="1" dirty="0" smtClean="0"/>
              <a:t>$http</a:t>
            </a:r>
          </a:p>
          <a:p>
            <a:endParaRPr lang="en-US" b="1" dirty="0"/>
          </a:p>
          <a:p>
            <a:r>
              <a:rPr lang="en-US" dirty="0"/>
              <a:t>The $http service is a core Angular service that facilitates communication with the remote HTTP servers via the browser's </a:t>
            </a:r>
            <a:r>
              <a:rPr lang="en-US" dirty="0" err="1">
                <a:hlinkClick r:id="rId2"/>
              </a:rPr>
              <a:t>XMLHttpRequest</a:t>
            </a:r>
            <a:r>
              <a:rPr lang="en-US" dirty="0"/>
              <a:t> object or via </a:t>
            </a:r>
            <a:r>
              <a:rPr lang="en-US" dirty="0">
                <a:hlinkClick r:id="rId3"/>
              </a:rPr>
              <a:t>JSONP</a:t>
            </a:r>
            <a:r>
              <a:rPr lang="en-US" dirty="0" smtClean="0"/>
              <a:t>.</a:t>
            </a:r>
          </a:p>
          <a:p>
            <a:endParaRPr lang="en-US" dirty="0"/>
          </a:p>
          <a:p>
            <a:r>
              <a:rPr lang="en-US" b="1" dirty="0"/>
              <a:t>General usage</a:t>
            </a:r>
          </a:p>
          <a:p>
            <a:endParaRPr lang="en-US" dirty="0" smtClean="0"/>
          </a:p>
          <a:p>
            <a:r>
              <a:rPr lang="en-US" dirty="0" smtClean="0"/>
              <a:t>The $http service is a function which takes a single argument — a configuration object — that is used to generate an HTTP request and returns a promise.</a:t>
            </a:r>
          </a:p>
          <a:p>
            <a:endParaRPr lang="en-US" dirty="0" smtClean="0"/>
          </a:p>
          <a:p>
            <a:endParaRPr lang="en-US" b="1"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3276600"/>
            <a:ext cx="6705601" cy="351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67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6477000" cy="2308324"/>
          </a:xfrm>
          <a:prstGeom prst="rect">
            <a:avLst/>
          </a:prstGeom>
        </p:spPr>
        <p:txBody>
          <a:bodyPr wrap="square">
            <a:spAutoFit/>
          </a:bodyPr>
          <a:lstStyle/>
          <a:p>
            <a:pPr fontAlgn="base"/>
            <a:r>
              <a:rPr lang="en-US" dirty="0"/>
              <a:t>Angular comes with different types of services. Each one with its own use cases.</a:t>
            </a:r>
          </a:p>
          <a:p>
            <a:pPr fontAlgn="base"/>
            <a:r>
              <a:rPr lang="en-US" dirty="0"/>
              <a:t>Something important that you have to keep in mind is that the </a:t>
            </a:r>
            <a:r>
              <a:rPr lang="en-US" b="1" dirty="0"/>
              <a:t>services are always singleton, </a:t>
            </a:r>
            <a:r>
              <a:rPr lang="en-US" dirty="0"/>
              <a:t>it doesn’t matter which type you use. This is the desired behavior.</a:t>
            </a:r>
          </a:p>
          <a:p>
            <a:pPr fontAlgn="base"/>
            <a:r>
              <a:rPr lang="en-US" b="1" dirty="0"/>
              <a:t>NOTE</a:t>
            </a:r>
            <a:r>
              <a:rPr lang="en-US" dirty="0"/>
              <a:t>: A singleton is a design pattern that restricts the instantiation of a class to just one object. Every place where we inject our service, will use the same instance.</a:t>
            </a:r>
          </a:p>
        </p:txBody>
      </p:sp>
    </p:spTree>
    <p:extLst>
      <p:ext uri="{BB962C8B-B14F-4D97-AF65-F5344CB8AC3E}">
        <p14:creationId xmlns:p14="http://schemas.microsoft.com/office/powerpoint/2010/main" val="1761023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14400"/>
            <a:ext cx="7543800" cy="4247317"/>
          </a:xfrm>
          <a:prstGeom prst="rect">
            <a:avLst/>
          </a:prstGeom>
          <a:noFill/>
        </p:spPr>
        <p:txBody>
          <a:bodyPr wrap="square" rtlCol="0">
            <a:spAutoFit/>
          </a:bodyPr>
          <a:lstStyle/>
          <a:p>
            <a:r>
              <a:rPr lang="en-US" u="sng" dirty="0"/>
              <a:t>The response object has these properties:</a:t>
            </a:r>
          </a:p>
          <a:p>
            <a:pPr marL="285750" indent="-285750">
              <a:buFont typeface="Arial" panose="020B0604020202020204" pitchFamily="34" charset="0"/>
              <a:buChar char="•"/>
            </a:pPr>
            <a:r>
              <a:rPr lang="en-US" b="1" dirty="0"/>
              <a:t>data</a:t>
            </a:r>
            <a:r>
              <a:rPr lang="en-US" dirty="0"/>
              <a:t> – {</a:t>
            </a:r>
            <a:r>
              <a:rPr lang="en-US" dirty="0" err="1"/>
              <a:t>string|Object</a:t>
            </a:r>
            <a:r>
              <a:rPr lang="en-US" dirty="0"/>
              <a:t>} – The response body transformed with the transform functions.</a:t>
            </a:r>
          </a:p>
          <a:p>
            <a:pPr marL="285750" indent="-285750">
              <a:buFont typeface="Arial" panose="020B0604020202020204" pitchFamily="34" charset="0"/>
              <a:buChar char="•"/>
            </a:pPr>
            <a:r>
              <a:rPr lang="en-US" b="1" dirty="0"/>
              <a:t>status</a:t>
            </a:r>
            <a:r>
              <a:rPr lang="en-US" dirty="0"/>
              <a:t> – {number} – HTTP status code of the response.</a:t>
            </a:r>
          </a:p>
          <a:p>
            <a:pPr marL="285750" indent="-285750">
              <a:buFont typeface="Arial" panose="020B0604020202020204" pitchFamily="34" charset="0"/>
              <a:buChar char="•"/>
            </a:pPr>
            <a:r>
              <a:rPr lang="en-US" b="1" dirty="0"/>
              <a:t>headers</a:t>
            </a:r>
            <a:r>
              <a:rPr lang="en-US" dirty="0"/>
              <a:t> – {function([</a:t>
            </a:r>
            <a:r>
              <a:rPr lang="en-US" dirty="0" err="1"/>
              <a:t>headerName</a:t>
            </a:r>
            <a:r>
              <a:rPr lang="en-US" dirty="0"/>
              <a:t>])} – Header getter function.</a:t>
            </a:r>
          </a:p>
          <a:p>
            <a:pPr marL="285750" indent="-285750">
              <a:buFont typeface="Arial" panose="020B0604020202020204" pitchFamily="34" charset="0"/>
              <a:buChar char="•"/>
            </a:pPr>
            <a:r>
              <a:rPr lang="en-US" b="1" dirty="0" err="1"/>
              <a:t>config</a:t>
            </a:r>
            <a:r>
              <a:rPr lang="en-US" dirty="0"/>
              <a:t> – {Object} – The configuration object that was used to generate the request.</a:t>
            </a:r>
          </a:p>
          <a:p>
            <a:pPr marL="285750" indent="-285750">
              <a:buFont typeface="Arial" panose="020B0604020202020204" pitchFamily="34" charset="0"/>
              <a:buChar char="•"/>
            </a:pPr>
            <a:r>
              <a:rPr lang="en-US" b="1" dirty="0" err="1"/>
              <a:t>statusText</a:t>
            </a:r>
            <a:r>
              <a:rPr lang="en-US" dirty="0"/>
              <a:t> – {string} – HTTP status text of the response.</a:t>
            </a:r>
          </a:p>
          <a:p>
            <a:endParaRPr lang="en-US" dirty="0" smtClean="0"/>
          </a:p>
          <a:p>
            <a:endParaRPr lang="en-US" dirty="0"/>
          </a:p>
          <a:p>
            <a:r>
              <a:rPr lang="en-US" dirty="0" smtClean="0"/>
              <a:t>A </a:t>
            </a:r>
            <a:r>
              <a:rPr lang="en-US" dirty="0"/>
              <a:t>response status code between 200 and 299 is considered a success status and will result in the success callback being called. Note that if the response is a redirect, </a:t>
            </a:r>
            <a:r>
              <a:rPr lang="en-US" dirty="0" err="1"/>
              <a:t>XMLHttpRequest</a:t>
            </a:r>
            <a:r>
              <a:rPr lang="en-US" dirty="0"/>
              <a:t> will transparently follow it, meaning that the error callback will not be called for such responses.</a:t>
            </a:r>
          </a:p>
          <a:p>
            <a:endParaRPr lang="en-US" dirty="0"/>
          </a:p>
        </p:txBody>
      </p:sp>
    </p:spTree>
    <p:extLst>
      <p:ext uri="{BB962C8B-B14F-4D97-AF65-F5344CB8AC3E}">
        <p14:creationId xmlns:p14="http://schemas.microsoft.com/office/powerpoint/2010/main" val="377741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52400"/>
            <a:ext cx="8229600" cy="6186309"/>
          </a:xfrm>
          <a:prstGeom prst="rect">
            <a:avLst/>
          </a:prstGeom>
          <a:noFill/>
        </p:spPr>
        <p:txBody>
          <a:bodyPr wrap="square" rtlCol="0">
            <a:spAutoFit/>
          </a:bodyPr>
          <a:lstStyle/>
          <a:p>
            <a:r>
              <a:rPr lang="en-US" b="1" u="sng" dirty="0"/>
              <a:t>Shortcut </a:t>
            </a:r>
            <a:r>
              <a:rPr lang="en-US" b="1" u="sng" dirty="0" smtClean="0"/>
              <a:t>methods</a:t>
            </a:r>
          </a:p>
          <a:p>
            <a:endParaRPr lang="en-US" b="1" u="sng" dirty="0"/>
          </a:p>
          <a:p>
            <a:r>
              <a:rPr lang="en-US" dirty="0"/>
              <a:t>Shortcut methods are also available. All shortcut methods require passing in the URL, and request data must be passed in for POST/PUT requests. An optional </a:t>
            </a:r>
            <a:r>
              <a:rPr lang="en-US" dirty="0" err="1"/>
              <a:t>config</a:t>
            </a:r>
            <a:r>
              <a:rPr lang="en-US" dirty="0"/>
              <a:t> can be passed as the last argument</a:t>
            </a:r>
            <a:r>
              <a:rPr lang="en-US" dirty="0" smtClean="0"/>
              <a:t>.</a:t>
            </a:r>
          </a:p>
          <a:p>
            <a:endParaRPr lang="en-US" dirty="0"/>
          </a:p>
          <a:p>
            <a:endParaRPr lang="en-US" dirty="0" smtClean="0"/>
          </a:p>
          <a:p>
            <a:endParaRPr lang="en-US" dirty="0"/>
          </a:p>
          <a:p>
            <a:endParaRPr lang="en-US" dirty="0" smtClean="0"/>
          </a:p>
          <a:p>
            <a:endParaRPr lang="en-US" dirty="0"/>
          </a:p>
          <a:p>
            <a:r>
              <a:rPr lang="en-US" dirty="0"/>
              <a:t>Complete list of shortcut methods:</a:t>
            </a:r>
          </a:p>
          <a:p>
            <a:pPr marL="285750" indent="-285750">
              <a:buFont typeface="Arial" panose="020B0604020202020204" pitchFamily="34" charset="0"/>
              <a:buChar char="•"/>
            </a:pPr>
            <a:r>
              <a:rPr lang="en-US" dirty="0">
                <a:hlinkClick r:id="rId3"/>
              </a:rPr>
              <a:t>$</a:t>
            </a:r>
            <a:r>
              <a:rPr lang="en-US" dirty="0" err="1">
                <a:hlinkClick r:id="rId3"/>
              </a:rPr>
              <a:t>http.get</a:t>
            </a:r>
            <a:endParaRPr lang="en-US" dirty="0"/>
          </a:p>
          <a:p>
            <a:pPr marL="285750" indent="-285750">
              <a:buFont typeface="Arial" panose="020B0604020202020204" pitchFamily="34" charset="0"/>
              <a:buChar char="•"/>
            </a:pPr>
            <a:r>
              <a:rPr lang="en-US" dirty="0">
                <a:hlinkClick r:id="rId4"/>
              </a:rPr>
              <a:t>$</a:t>
            </a:r>
            <a:r>
              <a:rPr lang="en-US" dirty="0" err="1">
                <a:hlinkClick r:id="rId4"/>
              </a:rPr>
              <a:t>http.head</a:t>
            </a:r>
            <a:endParaRPr lang="en-US" dirty="0"/>
          </a:p>
          <a:p>
            <a:pPr marL="285750" indent="-285750">
              <a:buFont typeface="Arial" panose="020B0604020202020204" pitchFamily="34" charset="0"/>
              <a:buChar char="•"/>
            </a:pPr>
            <a:r>
              <a:rPr lang="en-US" dirty="0">
                <a:hlinkClick r:id="rId5"/>
              </a:rPr>
              <a:t>$</a:t>
            </a:r>
            <a:r>
              <a:rPr lang="en-US" dirty="0" err="1">
                <a:hlinkClick r:id="rId5"/>
              </a:rPr>
              <a:t>http.post</a:t>
            </a:r>
            <a:endParaRPr lang="en-US" dirty="0"/>
          </a:p>
          <a:p>
            <a:pPr marL="285750" indent="-285750">
              <a:buFont typeface="Arial" panose="020B0604020202020204" pitchFamily="34" charset="0"/>
              <a:buChar char="•"/>
            </a:pPr>
            <a:r>
              <a:rPr lang="en-US" dirty="0">
                <a:hlinkClick r:id="rId6"/>
              </a:rPr>
              <a:t>$</a:t>
            </a:r>
            <a:r>
              <a:rPr lang="en-US" dirty="0" err="1">
                <a:hlinkClick r:id="rId6"/>
              </a:rPr>
              <a:t>http.put</a:t>
            </a:r>
            <a:endParaRPr lang="en-US" dirty="0"/>
          </a:p>
          <a:p>
            <a:pPr marL="285750" indent="-285750">
              <a:buFont typeface="Arial" panose="020B0604020202020204" pitchFamily="34" charset="0"/>
              <a:buChar char="•"/>
            </a:pPr>
            <a:r>
              <a:rPr lang="en-US" dirty="0">
                <a:hlinkClick r:id="rId7"/>
              </a:rPr>
              <a:t>$</a:t>
            </a:r>
            <a:r>
              <a:rPr lang="en-US" dirty="0" err="1">
                <a:hlinkClick r:id="rId7"/>
              </a:rPr>
              <a:t>http.delete</a:t>
            </a:r>
            <a:endParaRPr lang="en-US" dirty="0"/>
          </a:p>
          <a:p>
            <a:pPr marL="285750" indent="-285750">
              <a:buFont typeface="Arial" panose="020B0604020202020204" pitchFamily="34" charset="0"/>
              <a:buChar char="•"/>
            </a:pPr>
            <a:r>
              <a:rPr lang="en-US" dirty="0">
                <a:hlinkClick r:id="rId8"/>
              </a:rPr>
              <a:t>$</a:t>
            </a:r>
            <a:r>
              <a:rPr lang="en-US" dirty="0" err="1">
                <a:hlinkClick r:id="rId8"/>
              </a:rPr>
              <a:t>http.jsonp</a:t>
            </a:r>
            <a:endParaRPr lang="en-US" dirty="0"/>
          </a:p>
          <a:p>
            <a:pPr marL="285750" indent="-285750">
              <a:buFont typeface="Arial" panose="020B0604020202020204" pitchFamily="34" charset="0"/>
              <a:buChar char="•"/>
            </a:pPr>
            <a:r>
              <a:rPr lang="en-US" dirty="0">
                <a:hlinkClick r:id="rId9"/>
              </a:rPr>
              <a:t>$</a:t>
            </a:r>
            <a:r>
              <a:rPr lang="en-US" dirty="0" err="1">
                <a:hlinkClick r:id="rId9"/>
              </a:rPr>
              <a:t>http.patch</a:t>
            </a:r>
            <a:endParaRPr lang="en-US" dirty="0"/>
          </a:p>
          <a:p>
            <a:endParaRPr lang="en-US" dirty="0" smtClean="0"/>
          </a:p>
          <a:p>
            <a:endParaRPr lang="en-US" dirty="0"/>
          </a:p>
          <a:p>
            <a:endParaRPr lang="en-US" dirty="0" smtClean="0"/>
          </a:p>
          <a:p>
            <a:endParaRPr lang="en-US" dirty="0"/>
          </a:p>
        </p:txBody>
      </p:sp>
      <p:pic>
        <p:nvPicPr>
          <p:cNvPr id="174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600200"/>
            <a:ext cx="8938491"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20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620000" cy="5078313"/>
          </a:xfrm>
          <a:prstGeom prst="rect">
            <a:avLst/>
          </a:prstGeom>
          <a:noFill/>
        </p:spPr>
        <p:txBody>
          <a:bodyPr wrap="square" rtlCol="0">
            <a:spAutoFit/>
          </a:bodyPr>
          <a:lstStyle/>
          <a:p>
            <a:r>
              <a:rPr lang="en-US" b="1" u="sng" dirty="0"/>
              <a:t>Setting HTTP </a:t>
            </a:r>
            <a:r>
              <a:rPr lang="en-US" b="1" u="sng" dirty="0" smtClean="0"/>
              <a:t>Headers</a:t>
            </a:r>
          </a:p>
          <a:p>
            <a:endParaRPr lang="en-US" b="1" u="sng" dirty="0"/>
          </a:p>
          <a:p>
            <a:r>
              <a:rPr lang="en-US" dirty="0"/>
              <a:t>The $http service will automatically add certain HTTP headers to all requests. These defaults can be fully configured by accessing </a:t>
            </a:r>
            <a:r>
              <a:rPr lang="en-US" dirty="0" smtClean="0"/>
              <a:t>the </a:t>
            </a:r>
            <a:r>
              <a:rPr lang="en-US" b="1" i="1" u="sng" dirty="0" smtClean="0"/>
              <a:t>$</a:t>
            </a:r>
            <a:r>
              <a:rPr lang="en-US" b="1" i="1" u="sng" dirty="0" err="1"/>
              <a:t>httpProvider.defaults.headers</a:t>
            </a:r>
            <a:r>
              <a:rPr lang="en-US" b="1" i="1" u="sng" dirty="0"/>
              <a:t> </a:t>
            </a:r>
          </a:p>
          <a:p>
            <a:r>
              <a:rPr lang="en-US" dirty="0" smtClean="0"/>
              <a:t>configuration </a:t>
            </a:r>
            <a:r>
              <a:rPr lang="en-US" dirty="0"/>
              <a:t>object, which currently contains this default configuration</a:t>
            </a:r>
            <a:r>
              <a:rPr lang="en-US" dirty="0" smtClean="0"/>
              <a:t>:</a:t>
            </a:r>
          </a:p>
          <a:p>
            <a:endParaRPr lang="en-US" dirty="0"/>
          </a:p>
          <a:p>
            <a:pPr marL="285750" indent="-285750">
              <a:buFont typeface="Arial" panose="020B0604020202020204" pitchFamily="34" charset="0"/>
              <a:buChar char="•"/>
            </a:pPr>
            <a:r>
              <a:rPr lang="en-US" dirty="0"/>
              <a:t>$</a:t>
            </a:r>
            <a:r>
              <a:rPr lang="en-US" dirty="0" err="1"/>
              <a:t>httpProvider.defaults.headers.common</a:t>
            </a:r>
            <a:r>
              <a:rPr lang="en-US" dirty="0"/>
              <a:t> (headers that are common for all requests</a:t>
            </a:r>
            <a:r>
              <a:rPr lang="en-US" dirty="0" smtClean="0"/>
              <a:t>):</a:t>
            </a:r>
            <a:endParaRPr lang="en-US" dirty="0"/>
          </a:p>
          <a:p>
            <a:pPr lvl="1"/>
            <a:r>
              <a:rPr lang="en-US" dirty="0"/>
              <a:t>Accept: application/</a:t>
            </a:r>
            <a:r>
              <a:rPr lang="en-US" dirty="0" err="1"/>
              <a:t>json</a:t>
            </a:r>
            <a:r>
              <a:rPr lang="en-US" dirty="0"/>
              <a:t>, text/plain, * /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t>
            </a:r>
            <a:r>
              <a:rPr lang="en-US" dirty="0" err="1"/>
              <a:t>httpProvider.defaults.headers.post</a:t>
            </a:r>
            <a:r>
              <a:rPr lang="en-US" dirty="0"/>
              <a:t>: (header defaults for POST requests)</a:t>
            </a:r>
          </a:p>
          <a:p>
            <a:pPr lvl="1"/>
            <a:r>
              <a:rPr lang="en-US" dirty="0"/>
              <a:t>Content-Type: </a:t>
            </a:r>
            <a:r>
              <a:rPr lang="en-US" dirty="0" smtClean="0"/>
              <a:t>application/</a:t>
            </a:r>
            <a:r>
              <a:rPr lang="en-US" dirty="0" err="1" smtClean="0"/>
              <a:t>json</a:t>
            </a:r>
            <a:endParaRPr lang="en-US" dirty="0" smtClean="0"/>
          </a:p>
          <a:p>
            <a:pPr lvl="1"/>
            <a:endParaRPr lang="en-US" dirty="0"/>
          </a:p>
          <a:p>
            <a:pPr marL="285750" indent="-285750">
              <a:buFont typeface="Arial" panose="020B0604020202020204" pitchFamily="34" charset="0"/>
              <a:buChar char="•"/>
            </a:pPr>
            <a:r>
              <a:rPr lang="en-US" dirty="0"/>
              <a:t>$</a:t>
            </a:r>
            <a:r>
              <a:rPr lang="en-US" dirty="0" err="1"/>
              <a:t>httpProvider.defaults.headers.put</a:t>
            </a:r>
            <a:r>
              <a:rPr lang="en-US" dirty="0"/>
              <a:t> (header defaults for PUT requests)</a:t>
            </a:r>
          </a:p>
          <a:p>
            <a:pPr lvl="1"/>
            <a:r>
              <a:rPr lang="en-US" dirty="0"/>
              <a:t>Content-Type: </a:t>
            </a:r>
            <a:r>
              <a:rPr lang="en-US" dirty="0" smtClean="0"/>
              <a:t>application/</a:t>
            </a:r>
            <a:r>
              <a:rPr lang="en-US" dirty="0" err="1" smtClean="0"/>
              <a:t>json</a:t>
            </a:r>
            <a:endParaRPr lang="en-US" dirty="0" smtClean="0"/>
          </a:p>
          <a:p>
            <a:endParaRPr lang="en-US" b="1" u="sng" dirty="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952999"/>
            <a:ext cx="8534400" cy="128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73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6934200" cy="1200329"/>
          </a:xfrm>
          <a:prstGeom prst="rect">
            <a:avLst/>
          </a:prstGeom>
          <a:noFill/>
        </p:spPr>
        <p:txBody>
          <a:bodyPr wrap="square" rtlCol="0">
            <a:spAutoFit/>
          </a:bodyPr>
          <a:lstStyle/>
          <a:p>
            <a:endParaRPr lang="en-US" dirty="0" smtClean="0"/>
          </a:p>
          <a:p>
            <a:endParaRPr lang="en-US" dirty="0"/>
          </a:p>
          <a:p>
            <a:r>
              <a:rPr lang="en-US" dirty="0" smtClean="0"/>
              <a:t>Run Example at:-</a:t>
            </a:r>
          </a:p>
          <a:p>
            <a:r>
              <a:rPr lang="en-US" dirty="0" smtClean="0"/>
              <a:t>http://www.w3schools.com/angular/angular_http.asp</a:t>
            </a:r>
            <a:endParaRPr lang="en-US" dirty="0"/>
          </a:p>
        </p:txBody>
      </p:sp>
    </p:spTree>
    <p:extLst>
      <p:ext uri="{BB962C8B-B14F-4D97-AF65-F5344CB8AC3E}">
        <p14:creationId xmlns:p14="http://schemas.microsoft.com/office/powerpoint/2010/main" val="318570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7162800" cy="1523494"/>
          </a:xfrm>
          <a:prstGeom prst="rect">
            <a:avLst/>
          </a:prstGeom>
        </p:spPr>
        <p:txBody>
          <a:bodyPr wrap="square">
            <a:spAutoFit/>
          </a:bodyPr>
          <a:lstStyle/>
          <a:p>
            <a:r>
              <a:rPr lang="en-US" sz="2100" b="1" u="sng" dirty="0"/>
              <a:t>Deprecation </a:t>
            </a:r>
            <a:r>
              <a:rPr lang="en-US" sz="2100" b="1" u="sng" dirty="0" smtClean="0"/>
              <a:t>Notice:-</a:t>
            </a:r>
          </a:p>
          <a:p>
            <a:endParaRPr lang="en-US" dirty="0"/>
          </a:p>
          <a:p>
            <a:endParaRPr lang="en-US" dirty="0" smtClean="0"/>
          </a:p>
          <a:p>
            <a:r>
              <a:rPr lang="en-US" dirty="0"/>
              <a:t>The $http legacy promise methods success and error have been deprecated. Use the standard then method instead. </a:t>
            </a:r>
          </a:p>
        </p:txBody>
      </p:sp>
      <p:sp>
        <p:nvSpPr>
          <p:cNvPr id="3" name="TextBox 2"/>
          <p:cNvSpPr txBox="1"/>
          <p:nvPr/>
        </p:nvSpPr>
        <p:spPr>
          <a:xfrm>
            <a:off x="1219200" y="2819400"/>
            <a:ext cx="4267200" cy="646331"/>
          </a:xfrm>
          <a:prstGeom prst="rect">
            <a:avLst/>
          </a:prstGeom>
          <a:noFill/>
        </p:spPr>
        <p:txBody>
          <a:bodyPr wrap="square" rtlCol="0">
            <a:spAutoFit/>
          </a:bodyPr>
          <a:lstStyle/>
          <a:p>
            <a:r>
              <a:rPr lang="en-US" dirty="0" smtClean="0"/>
              <a:t>Compare response types of .then and .success/.error</a:t>
            </a:r>
            <a:endParaRPr lang="en-US" dirty="0"/>
          </a:p>
        </p:txBody>
      </p:sp>
    </p:spTree>
    <p:extLst>
      <p:ext uri="{BB962C8B-B14F-4D97-AF65-F5344CB8AC3E}">
        <p14:creationId xmlns:p14="http://schemas.microsoft.com/office/powerpoint/2010/main" val="40894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6200"/>
            <a:ext cx="9144000" cy="1800493"/>
          </a:xfrm>
          <a:prstGeom prst="rect">
            <a:avLst/>
          </a:prstGeom>
          <a:noFill/>
        </p:spPr>
        <p:txBody>
          <a:bodyPr wrap="square" rtlCol="0">
            <a:spAutoFit/>
          </a:bodyPr>
          <a:lstStyle/>
          <a:p>
            <a:pPr fontAlgn="base"/>
            <a:r>
              <a:rPr lang="en-US" sz="2100" b="1" dirty="0"/>
              <a:t>Provider</a:t>
            </a:r>
          </a:p>
          <a:p>
            <a:pPr fontAlgn="base"/>
            <a:r>
              <a:rPr lang="en-US" dirty="0"/>
              <a:t>Provider is the parent of almost all the other services (all but constant) and it is also the most complex but more configurable one.</a:t>
            </a:r>
          </a:p>
          <a:p>
            <a:pPr fontAlgn="base"/>
            <a:r>
              <a:rPr lang="en-US" dirty="0"/>
              <a:t>Let’s see a basic example</a:t>
            </a:r>
            <a:r>
              <a:rPr lang="en-US" dirty="0" smtClean="0"/>
              <a:t>:</a:t>
            </a:r>
          </a:p>
          <a:p>
            <a:pPr fontAlgn="base"/>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5334000" cy="514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75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28800"/>
            <a:ext cx="7772400" cy="2308324"/>
          </a:xfrm>
          <a:prstGeom prst="rect">
            <a:avLst/>
          </a:prstGeom>
          <a:noFill/>
        </p:spPr>
        <p:txBody>
          <a:bodyPr wrap="square" rtlCol="0">
            <a:spAutoFit/>
          </a:bodyPr>
          <a:lstStyle/>
          <a:p>
            <a:r>
              <a:rPr lang="en-US" dirty="0"/>
              <a:t>A </a:t>
            </a:r>
            <a:r>
              <a:rPr lang="en-US" dirty="0" smtClean="0"/>
              <a:t>provider</a:t>
            </a:r>
            <a:r>
              <a:rPr lang="en-US" dirty="0"/>
              <a:t> on its simplest form, just needs to return a function called </a:t>
            </a:r>
            <a:r>
              <a:rPr lang="en-US" dirty="0" smtClean="0"/>
              <a:t>$get</a:t>
            </a:r>
            <a:r>
              <a:rPr lang="en-US" dirty="0"/>
              <a:t> which is what we inject on the other components. So if we have a controller and we want to inject this </a:t>
            </a:r>
            <a:r>
              <a:rPr lang="en-US" dirty="0" smtClean="0"/>
              <a:t>foo</a:t>
            </a:r>
            <a:r>
              <a:rPr lang="en-US" dirty="0"/>
              <a:t> provider, what we inject is the </a:t>
            </a:r>
            <a:r>
              <a:rPr lang="en-US" dirty="0" smtClean="0"/>
              <a:t>$get</a:t>
            </a:r>
            <a:r>
              <a:rPr lang="en-US" dirty="0"/>
              <a:t> function of it</a:t>
            </a:r>
            <a:r>
              <a:rPr lang="en-US" dirty="0" smtClean="0"/>
              <a:t>.</a:t>
            </a:r>
          </a:p>
          <a:p>
            <a:endParaRPr lang="en-US" dirty="0"/>
          </a:p>
          <a:p>
            <a:endParaRPr lang="en-US" dirty="0" smtClean="0"/>
          </a:p>
          <a:p>
            <a:r>
              <a:rPr lang="en-US" dirty="0"/>
              <a:t>Why should we use a </a:t>
            </a:r>
            <a:r>
              <a:rPr lang="en-US" dirty="0" smtClean="0"/>
              <a:t>provider</a:t>
            </a:r>
            <a:r>
              <a:rPr lang="en-US" dirty="0"/>
              <a:t> when a </a:t>
            </a:r>
            <a:r>
              <a:rPr lang="en-US" dirty="0" smtClean="0"/>
              <a:t>factory</a:t>
            </a:r>
            <a:r>
              <a:rPr lang="en-US" dirty="0"/>
              <a:t> is much simple? Because we can configure a </a:t>
            </a:r>
            <a:r>
              <a:rPr lang="en-US" dirty="0" smtClean="0"/>
              <a:t>provider</a:t>
            </a:r>
            <a:r>
              <a:rPr lang="en-US" dirty="0"/>
              <a:t> in the </a:t>
            </a:r>
            <a:r>
              <a:rPr lang="en-US" dirty="0" err="1"/>
              <a:t>config</a:t>
            </a:r>
            <a:r>
              <a:rPr lang="en-US" dirty="0"/>
              <a:t> function. We can do something like this</a:t>
            </a:r>
            <a:r>
              <a:rPr lang="en-US" dirty="0" smtClean="0"/>
              <a:t>:</a:t>
            </a:r>
          </a:p>
          <a:p>
            <a:endParaRPr lang="en-US" dirty="0"/>
          </a:p>
        </p:txBody>
      </p:sp>
    </p:spTree>
    <p:extLst>
      <p:ext uri="{BB962C8B-B14F-4D97-AF65-F5344CB8AC3E}">
        <p14:creationId xmlns:p14="http://schemas.microsoft.com/office/powerpoint/2010/main" val="112368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2600" y="533400"/>
            <a:ext cx="3429000" cy="6186309"/>
          </a:xfrm>
          <a:prstGeom prst="rect">
            <a:avLst/>
          </a:prstGeom>
          <a:noFill/>
        </p:spPr>
        <p:txBody>
          <a:bodyPr wrap="square" rtlCol="0">
            <a:spAutoFit/>
          </a:bodyPr>
          <a:lstStyle/>
          <a:p>
            <a:pPr fontAlgn="base"/>
            <a:r>
              <a:rPr lang="en-US" dirty="0"/>
              <a:t>Here we moved the </a:t>
            </a:r>
            <a:r>
              <a:rPr lang="en-US" dirty="0" err="1"/>
              <a:t>thisIsPrivate</a:t>
            </a:r>
            <a:r>
              <a:rPr lang="en-US" dirty="0"/>
              <a:t> outside our $get function and then we created a </a:t>
            </a:r>
            <a:r>
              <a:rPr lang="en-US" dirty="0" err="1"/>
              <a:t>setPrivatefunction</a:t>
            </a:r>
            <a:r>
              <a:rPr lang="en-US" dirty="0"/>
              <a:t> to be able to change </a:t>
            </a:r>
            <a:r>
              <a:rPr lang="en-US" dirty="0" err="1"/>
              <a:t>thisIsPrivate</a:t>
            </a:r>
            <a:r>
              <a:rPr lang="en-US" dirty="0"/>
              <a:t> in a </a:t>
            </a:r>
            <a:r>
              <a:rPr lang="en-US" dirty="0" err="1"/>
              <a:t>config</a:t>
            </a:r>
            <a:r>
              <a:rPr lang="en-US" dirty="0"/>
              <a:t> function. Why do we need to do this? Won’t it be easier to just add the </a:t>
            </a:r>
            <a:r>
              <a:rPr lang="en-US" i="1" dirty="0"/>
              <a:t>setter</a:t>
            </a:r>
            <a:r>
              <a:rPr lang="en-US" dirty="0"/>
              <a:t> in the $get? </a:t>
            </a:r>
            <a:endParaRPr lang="en-US" dirty="0" smtClean="0"/>
          </a:p>
          <a:p>
            <a:pPr fontAlgn="base"/>
            <a:endParaRPr lang="en-US" dirty="0"/>
          </a:p>
          <a:p>
            <a:pPr fontAlgn="base"/>
            <a:r>
              <a:rPr lang="en-US" dirty="0" smtClean="0"/>
              <a:t>This </a:t>
            </a:r>
            <a:r>
              <a:rPr lang="en-US" dirty="0"/>
              <a:t>has a different purpose.</a:t>
            </a:r>
          </a:p>
          <a:p>
            <a:pPr fontAlgn="base"/>
            <a:r>
              <a:rPr lang="en-US" dirty="0"/>
              <a:t>Imagine we want to create a generic library to manage our models and make some REST petitions. If we hardcode the endpoints URLs, we are not making it any generic, so the idea is to be able to configure those URLs and to do so, we create a provider and we allow those URLs to be configured on a </a:t>
            </a:r>
            <a:r>
              <a:rPr lang="en-US" dirty="0" err="1"/>
              <a:t>config</a:t>
            </a:r>
            <a:r>
              <a:rPr lang="en-US" dirty="0"/>
              <a:t> function.</a:t>
            </a:r>
          </a:p>
          <a:p>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62600" cy="6919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34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458200" cy="5078313"/>
          </a:xfrm>
          <a:prstGeom prst="rect">
            <a:avLst/>
          </a:prstGeom>
          <a:noFill/>
        </p:spPr>
        <p:txBody>
          <a:bodyPr wrap="square" rtlCol="0">
            <a:spAutoFit/>
          </a:bodyPr>
          <a:lstStyle/>
          <a:p>
            <a:r>
              <a:rPr lang="en-US" dirty="0" smtClean="0"/>
              <a:t>Important points for providers:-</a:t>
            </a:r>
          </a:p>
          <a:p>
            <a:endParaRPr lang="en-US" dirty="0" smtClean="0"/>
          </a:p>
          <a:p>
            <a:pPr marL="285750" indent="-285750">
              <a:buFont typeface="Arial" panose="020B0604020202020204" pitchFamily="34" charset="0"/>
              <a:buChar char="•"/>
            </a:pPr>
            <a:r>
              <a:rPr lang="en-US" dirty="0"/>
              <a:t>Notice that we have to put </a:t>
            </a:r>
            <a:r>
              <a:rPr lang="en-US" dirty="0" err="1" smtClean="0"/>
              <a:t>nameProvider</a:t>
            </a:r>
            <a:r>
              <a:rPr lang="en-US" dirty="0"/>
              <a:t> instead of just </a:t>
            </a:r>
            <a:r>
              <a:rPr lang="en-US" dirty="0" smtClean="0"/>
              <a:t>name</a:t>
            </a:r>
            <a:r>
              <a:rPr lang="en-US" dirty="0"/>
              <a:t> in our </a:t>
            </a:r>
            <a:r>
              <a:rPr lang="en-US" dirty="0" err="1"/>
              <a:t>config</a:t>
            </a:r>
            <a:r>
              <a:rPr lang="en-US" dirty="0"/>
              <a:t> function. To consume it, we just need to use </a:t>
            </a:r>
            <a:r>
              <a:rPr lang="en-US" dirty="0" smtClean="0"/>
              <a:t>name.</a:t>
            </a:r>
          </a:p>
          <a:p>
            <a:endParaRPr lang="en-US" dirty="0" smtClean="0"/>
          </a:p>
          <a:p>
            <a:pPr marL="285750" indent="-285750">
              <a:buFont typeface="Arial" panose="020B0604020202020204" pitchFamily="34" charset="0"/>
              <a:buChar char="•"/>
            </a:pPr>
            <a:r>
              <a:rPr lang="en-US" dirty="0" smtClean="0"/>
              <a:t>Providers</a:t>
            </a:r>
            <a:r>
              <a:rPr lang="en-US" dirty="0"/>
              <a:t> have two different places to make injections, on the provider constructor and on the </a:t>
            </a:r>
            <a:r>
              <a:rPr lang="en-US" dirty="0" smtClean="0"/>
              <a:t>$get</a:t>
            </a:r>
            <a:r>
              <a:rPr lang="en-US" dirty="0"/>
              <a:t> function. On the provider constructor we can only inject other providers and constants (is the same limitation as the </a:t>
            </a:r>
            <a:r>
              <a:rPr lang="en-US" dirty="0" err="1" smtClean="0"/>
              <a:t>config</a:t>
            </a:r>
            <a:r>
              <a:rPr lang="en-US" dirty="0"/>
              <a:t> function). On the </a:t>
            </a:r>
            <a:r>
              <a:rPr lang="en-US" dirty="0" smtClean="0"/>
              <a:t>$get</a:t>
            </a:r>
            <a:r>
              <a:rPr lang="en-US" dirty="0"/>
              <a:t> function we can inject all but other providers (but we can inject other provider’s </a:t>
            </a:r>
            <a:r>
              <a:rPr lang="en-US" dirty="0" smtClean="0"/>
              <a:t>$get</a:t>
            </a:r>
            <a:r>
              <a:rPr lang="en-US" dirty="0"/>
              <a:t> function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a:t>Remember: To inject a provider you use: </a:t>
            </a:r>
            <a:r>
              <a:rPr lang="en-US" i="1" dirty="0"/>
              <a:t>name + ‘Provider’</a:t>
            </a:r>
            <a:r>
              <a:rPr lang="en-US" dirty="0"/>
              <a:t> and to inject its </a:t>
            </a:r>
            <a:r>
              <a:rPr lang="en-US" dirty="0" smtClean="0"/>
              <a:t>$get</a:t>
            </a:r>
            <a:r>
              <a:rPr lang="en-US" dirty="0"/>
              <a:t> function you just use </a:t>
            </a:r>
            <a:r>
              <a:rPr lang="en-US" i="1" dirty="0"/>
              <a:t>name</a:t>
            </a:r>
            <a:endParaRPr lang="en-US" dirty="0"/>
          </a:p>
        </p:txBody>
      </p:sp>
      <p:sp>
        <p:nvSpPr>
          <p:cNvPr id="3" name="TextBox 2"/>
          <p:cNvSpPr txBox="1"/>
          <p:nvPr/>
        </p:nvSpPr>
        <p:spPr>
          <a:xfrm>
            <a:off x="762000" y="5562600"/>
            <a:ext cx="40386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360546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66800"/>
            <a:ext cx="8458200" cy="1754326"/>
          </a:xfrm>
          <a:prstGeom prst="rect">
            <a:avLst/>
          </a:prstGeom>
          <a:noFill/>
        </p:spPr>
        <p:txBody>
          <a:bodyPr wrap="square" rtlCol="0">
            <a:spAutoFit/>
          </a:bodyPr>
          <a:lstStyle/>
          <a:p>
            <a:pPr fontAlgn="base"/>
            <a:r>
              <a:rPr lang="en-US" b="1" dirty="0" smtClean="0"/>
              <a:t>Factory</a:t>
            </a:r>
          </a:p>
          <a:p>
            <a:pPr fontAlgn="base"/>
            <a:endParaRPr lang="en-US" b="1" dirty="0"/>
          </a:p>
          <a:p>
            <a:pPr fontAlgn="base"/>
            <a:r>
              <a:rPr lang="en-US" dirty="0"/>
              <a:t>Provider are good, they are quite flexible and complex. But what if we only want its $</a:t>
            </a:r>
            <a:r>
              <a:rPr lang="en-US" dirty="0" err="1"/>
              <a:t>getfunction</a:t>
            </a:r>
            <a:r>
              <a:rPr lang="en-US" dirty="0"/>
              <a:t>? I mean, no configuration at all. Well, in that cases we have the factory. Let’s see an example:</a:t>
            </a:r>
          </a:p>
          <a:p>
            <a:endParaRPr lang="en-US" dirty="0"/>
          </a:p>
        </p:txBody>
      </p:sp>
    </p:spTree>
    <p:extLst>
      <p:ext uri="{BB962C8B-B14F-4D97-AF65-F5344CB8AC3E}">
        <p14:creationId xmlns:p14="http://schemas.microsoft.com/office/powerpoint/2010/main" val="6511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745"/>
            <a:ext cx="4692878" cy="550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92878" y="1412081"/>
            <a:ext cx="4451122" cy="3693319"/>
          </a:xfrm>
          <a:prstGeom prst="rect">
            <a:avLst/>
          </a:prstGeom>
          <a:noFill/>
        </p:spPr>
        <p:txBody>
          <a:bodyPr wrap="square" rtlCol="0">
            <a:spAutoFit/>
          </a:bodyPr>
          <a:lstStyle/>
          <a:p>
            <a:pPr fontAlgn="base"/>
            <a:r>
              <a:rPr lang="en-US" dirty="0"/>
              <a:t>As I said before, all types are singleton, so if we modify </a:t>
            </a:r>
            <a:r>
              <a:rPr lang="en-US" dirty="0" err="1"/>
              <a:t>foo.variable</a:t>
            </a:r>
            <a:r>
              <a:rPr lang="en-US" dirty="0"/>
              <a:t> in one place, the other places will have that change too</a:t>
            </a:r>
            <a:r>
              <a:rPr lang="en-US" dirty="0" smtClean="0"/>
              <a:t>.</a:t>
            </a:r>
          </a:p>
          <a:p>
            <a:pPr fontAlgn="base"/>
            <a:endParaRPr lang="en-US" dirty="0"/>
          </a:p>
          <a:p>
            <a:pPr fontAlgn="base"/>
            <a:endParaRPr lang="en-US" dirty="0"/>
          </a:p>
          <a:p>
            <a:pPr fontAlgn="base"/>
            <a:r>
              <a:rPr lang="en-US" dirty="0"/>
              <a:t>We can inject everything but providers on a factory </a:t>
            </a:r>
            <a:endParaRPr lang="en-US" dirty="0" smtClean="0"/>
          </a:p>
          <a:p>
            <a:pPr fontAlgn="base"/>
            <a:endParaRPr lang="en-US" dirty="0"/>
          </a:p>
          <a:p>
            <a:pPr fontAlgn="base"/>
            <a:r>
              <a:rPr lang="en-US" dirty="0" smtClean="0"/>
              <a:t>and </a:t>
            </a:r>
          </a:p>
          <a:p>
            <a:pPr fontAlgn="base"/>
            <a:endParaRPr lang="en-US" dirty="0"/>
          </a:p>
          <a:p>
            <a:pPr fontAlgn="base"/>
            <a:r>
              <a:rPr lang="en-US" dirty="0" smtClean="0"/>
              <a:t>we </a:t>
            </a:r>
            <a:r>
              <a:rPr lang="en-US" dirty="0"/>
              <a:t>can inject it everywhere except on </a:t>
            </a:r>
            <a:r>
              <a:rPr lang="en-US" dirty="0" err="1"/>
              <a:t>theprovider</a:t>
            </a:r>
            <a:r>
              <a:rPr lang="en-US" dirty="0"/>
              <a:t> constructor and </a:t>
            </a:r>
            <a:r>
              <a:rPr lang="en-US" dirty="0" err="1"/>
              <a:t>config</a:t>
            </a:r>
            <a:r>
              <a:rPr lang="en-US" dirty="0"/>
              <a:t> functions.</a:t>
            </a:r>
          </a:p>
          <a:p>
            <a:endParaRPr lang="en-US" dirty="0"/>
          </a:p>
        </p:txBody>
      </p:sp>
      <p:sp>
        <p:nvSpPr>
          <p:cNvPr id="5" name="TextBox 4"/>
          <p:cNvSpPr txBox="1"/>
          <p:nvPr/>
        </p:nvSpPr>
        <p:spPr>
          <a:xfrm>
            <a:off x="4899139" y="5417127"/>
            <a:ext cx="40386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141895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371600"/>
            <a:ext cx="8153400" cy="3970318"/>
          </a:xfrm>
          <a:prstGeom prst="rect">
            <a:avLst/>
          </a:prstGeom>
          <a:noFill/>
        </p:spPr>
        <p:txBody>
          <a:bodyPr wrap="square" rtlCol="0">
            <a:spAutoFit/>
          </a:bodyPr>
          <a:lstStyle/>
          <a:p>
            <a:pPr fontAlgn="base"/>
            <a:r>
              <a:rPr lang="en-US" b="1" dirty="0"/>
              <a:t>Value</a:t>
            </a:r>
          </a:p>
          <a:p>
            <a:pPr fontAlgn="base"/>
            <a:r>
              <a:rPr lang="en-US" dirty="0"/>
              <a:t>Factory is good, but what if I just want to store a simple value? I mean, no injections, just a simple value or object. Well angular has you covered with the value service:</a:t>
            </a:r>
          </a:p>
          <a:p>
            <a:pPr fontAlgn="base"/>
            <a:r>
              <a:rPr lang="en-US" dirty="0"/>
              <a:t>Example:</a:t>
            </a:r>
          </a:p>
          <a:p>
            <a:endParaRPr lang="en-US" dirty="0" smtClean="0"/>
          </a:p>
          <a:p>
            <a:endParaRPr lang="en-US" dirty="0"/>
          </a:p>
          <a:p>
            <a:endParaRPr lang="en-US" dirty="0" smtClean="0"/>
          </a:p>
          <a:p>
            <a:endParaRPr lang="en-US" dirty="0"/>
          </a:p>
          <a:p>
            <a:endParaRPr lang="en-US" dirty="0" smtClean="0"/>
          </a:p>
          <a:p>
            <a:r>
              <a:rPr lang="en-US" dirty="0"/>
              <a:t>Internally a </a:t>
            </a:r>
            <a:r>
              <a:rPr lang="en-US" dirty="0" smtClean="0"/>
              <a:t>value</a:t>
            </a:r>
            <a:r>
              <a:rPr lang="en-US" dirty="0"/>
              <a:t> is just a factory. And since it is a </a:t>
            </a:r>
            <a:r>
              <a:rPr lang="en-US" dirty="0" smtClean="0"/>
              <a:t>factory</a:t>
            </a:r>
            <a:r>
              <a:rPr lang="en-US" dirty="0"/>
              <a:t> the same injection rules applies, AKA can’t be injected into </a:t>
            </a:r>
            <a:r>
              <a:rPr lang="en-US" dirty="0" smtClean="0"/>
              <a:t>provider</a:t>
            </a:r>
            <a:r>
              <a:rPr lang="en-US" dirty="0"/>
              <a:t> constructor or </a:t>
            </a:r>
            <a:r>
              <a:rPr lang="en-US" dirty="0" err="1"/>
              <a:t>config</a:t>
            </a:r>
            <a:r>
              <a:rPr lang="en-US" dirty="0"/>
              <a:t> functions</a:t>
            </a:r>
            <a:r>
              <a:rPr lang="en-US" dirty="0" smtClean="0"/>
              <a:t>.</a:t>
            </a:r>
          </a:p>
          <a:p>
            <a:endParaRPr lang="en-US" dirty="0"/>
          </a:p>
          <a:p>
            <a:r>
              <a:rPr lang="en-US" sz="900" dirty="0" smtClean="0"/>
              <a:t>Run example</a:t>
            </a:r>
          </a:p>
          <a:p>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6" y="2743200"/>
            <a:ext cx="6160371" cy="77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704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562</Words>
  <Application>Microsoft Office PowerPoint</Application>
  <PresentationFormat>On-screen Show (4:3)</PresentationFormat>
  <Paragraphs>215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Singletons for sharing data and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Providers</dc:title>
  <dc:creator>Vijay Dhuria</dc:creator>
  <cp:lastModifiedBy>Vijay Dhuria</cp:lastModifiedBy>
  <cp:revision>16</cp:revision>
  <dcterms:created xsi:type="dcterms:W3CDTF">2015-12-03T00:35:05Z</dcterms:created>
  <dcterms:modified xsi:type="dcterms:W3CDTF">2015-12-03T04:04:47Z</dcterms:modified>
</cp:coreProperties>
</file>