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03-06-2016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198362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03-06-2016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49963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03-06-2016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208680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03-06-2016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123891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86A3D8-0C99-48E0-9C02-E2D7F0599D6D}" type="datetimeFigureOut">
              <a:rPr lang="en-IN" smtClean="0"/>
              <a:t>03-06-2016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55185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86A3D8-0C99-48E0-9C02-E2D7F0599D6D}" type="datetimeFigureOut">
              <a:rPr lang="en-IN" smtClean="0"/>
              <a:t>03-06-2016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251713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86A3D8-0C99-48E0-9C02-E2D7F0599D6D}" type="datetimeFigureOut">
              <a:rPr lang="en-IN" smtClean="0"/>
              <a:t>03-06-2016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6628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86A3D8-0C99-48E0-9C02-E2D7F0599D6D}" type="datetimeFigureOut">
              <a:rPr lang="en-IN" smtClean="0"/>
              <a:t>03-06-2016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58196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6A3D8-0C99-48E0-9C02-E2D7F0599D6D}" type="datetimeFigureOut">
              <a:rPr lang="en-IN" smtClean="0"/>
              <a:t>03-06-2016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173309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6A3D8-0C99-48E0-9C02-E2D7F0599D6D}" type="datetimeFigureOut">
              <a:rPr lang="en-IN" smtClean="0"/>
              <a:t>03-06-2016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301015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6A3D8-0C99-48E0-9C02-E2D7F0599D6D}" type="datetimeFigureOut">
              <a:rPr lang="en-IN" smtClean="0"/>
              <a:t>03-06-2016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5227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6A3D8-0C99-48E0-9C02-E2D7F0599D6D}" type="datetimeFigureOut">
              <a:rPr lang="en-IN" smtClean="0"/>
              <a:t>03-06-2016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76081-F2B9-4A63-A918-037DAFDBF33F}" type="slidenum">
              <a:rPr lang="en-IN" smtClean="0"/>
              <a:t>‹#›</a:t>
            </a:fld>
            <a:endParaRPr lang="en-IN"/>
          </a:p>
        </p:txBody>
      </p:sp>
    </p:spTree>
    <p:extLst>
      <p:ext uri="{BB962C8B-B14F-4D97-AF65-F5344CB8AC3E}">
        <p14:creationId xmlns:p14="http://schemas.microsoft.com/office/powerpoint/2010/main" val="400806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ngularjs.org/" TargetMode="External"/><Relationship Id="rId2" Type="http://schemas.openxmlformats.org/officeDocument/2006/relationships/hyperlink" Target="https://docs.angularjs.org/api/ng/type/$rootScope.Scope#$watchColl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gularjs.org/api/ng/function/angular.equals" TargetMode="External"/><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 Id="rId6" Type="http://schemas.openxmlformats.org/officeDocument/2006/relationships/hyperlink" Target="https://docs.angularjs.org/" TargetMode="External"/><Relationship Id="rId5" Type="http://schemas.openxmlformats.org/officeDocument/2006/relationships/hyperlink" Target="https://docs.angularjs.org/api/ng/type/$rootScope.Scope#$evalAsync" TargetMode="External"/><Relationship Id="rId4" Type="http://schemas.openxmlformats.org/officeDocument/2006/relationships/hyperlink" Target="https://docs.angularjs.org/api/ng/function/angular.cop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ngularjs.org/guide/expression" TargetMode="External"/><Relationship Id="rId2" Type="http://schemas.openxmlformats.org/officeDocument/2006/relationships/hyperlink" Target="https://docs.angularjs.org/api/ng/type/$rootScope.Sco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angularjs.org/api/ng/type/$rootScope.Scope#$apply" TargetMode="External"/><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 Id="rId5" Type="http://schemas.openxmlformats.org/officeDocument/2006/relationships/hyperlink" Target="https://docs.angularjs.org/api/ng/provider/$compileProvider#directive" TargetMode="External"/><Relationship Id="rId4" Type="http://schemas.openxmlformats.org/officeDocument/2006/relationships/hyperlink" Target="https://docs.angularjs.org/guide/compil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ngularjs.org/api/ng/directive/ngA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ngularjs.org/api/ng/directive/ngClick" TargetMode="External"/><Relationship Id="rId2" Type="http://schemas.openxmlformats.org/officeDocument/2006/relationships/hyperlink" Target="https://docs.angularjs.org/api/ng/type/$rootScope.Scope#$apply" TargetMode="External"/><Relationship Id="rId1" Type="http://schemas.openxmlformats.org/officeDocument/2006/relationships/slideLayout" Target="../slideLayouts/slideLayout2.xml"/><Relationship Id="rId4" Type="http://schemas.openxmlformats.org/officeDocument/2006/relationships/hyperlink" Target="https://docs.angularjs.org/api/ng/type/$rootScope.Scope#$diges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angularjs.org/api/ng/service/$interval" TargetMode="External"/><Relationship Id="rId3" Type="http://schemas.openxmlformats.org/officeDocument/2006/relationships/hyperlink" Target="https://docs.angularjs.org/api/auto/service/$injector" TargetMode="External"/><Relationship Id="rId7" Type="http://schemas.openxmlformats.org/officeDocument/2006/relationships/hyperlink" Target="https://docs.angularjs.org/api/ng/service/$timeout" TargetMode="External"/><Relationship Id="rId2" Type="http://schemas.openxmlformats.org/officeDocument/2006/relationships/hyperlink" Target="https://docs.angularjs.org/api/ng/service/$rootScope" TargetMode="External"/><Relationship Id="rId1" Type="http://schemas.openxmlformats.org/officeDocument/2006/relationships/slideLayout" Target="../slideLayouts/slideLayout2.xml"/><Relationship Id="rId6" Type="http://schemas.openxmlformats.org/officeDocument/2006/relationships/hyperlink" Target="https://docs.angularjs.org/api/ng/service/$http" TargetMode="External"/><Relationship Id="rId5" Type="http://schemas.openxmlformats.org/officeDocument/2006/relationships/hyperlink" Target="https://docs.angularjs.org/api/ng/type/$rootScope.Scope#$apply" TargetMode="External"/><Relationship Id="rId10" Type="http://schemas.openxmlformats.org/officeDocument/2006/relationships/hyperlink" Target="https://docs.angularjs.org/api/ng/type/$rootScope.Scope#$destroy" TargetMode="External"/><Relationship Id="rId4" Type="http://schemas.openxmlformats.org/officeDocument/2006/relationships/hyperlink" Target="https://docs.angularjs.org/api/ng/type/$rootScope.Scope#$watch" TargetMode="External"/><Relationship Id="rId9" Type="http://schemas.openxmlformats.org/officeDocument/2006/relationships/hyperlink" Target="https://docs.angularjs.org/api/ng/type/$rootScope.Scope#$dige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ngularjs.org/api/ng/type/$rootScope.Scope#$digest" TargetMode="External"/><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 Id="rId6" Type="http://schemas.openxmlformats.org/officeDocument/2006/relationships/hyperlink" Target="https://docs.angularjs.org/api/ng/type/$rootScope.Scope#$evalAsync" TargetMode="External"/><Relationship Id="rId5" Type="http://schemas.openxmlformats.org/officeDocument/2006/relationships/hyperlink" Target="https://developer.mozilla.org/en-US/docs/Web/JavaScript/Reference/Operators/Comparison_Operators" TargetMode="External"/><Relationship Id="rId4" Type="http://schemas.openxmlformats.org/officeDocument/2006/relationships/hyperlink" Target="http://en.wikipedia.org/wiki/Idempot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a:t>
            </a:r>
            <a:r>
              <a:rPr lang="en-IN" dirty="0" err="1" smtClean="0"/>
              <a:t>js</a:t>
            </a:r>
            <a:r>
              <a:rPr lang="en-IN" dirty="0" smtClean="0"/>
              <a:t> Advanced Day2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749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80728"/>
            <a:ext cx="8229600" cy="1143000"/>
          </a:xfrm>
        </p:spPr>
        <p:txBody>
          <a:bodyPr/>
          <a:lstStyle/>
          <a:p>
            <a:r>
              <a:rPr lang="en-IN" dirty="0" smtClean="0"/>
              <a:t>Basic Example</a:t>
            </a:r>
            <a:endParaRPr lang="en-IN" dirty="0"/>
          </a:p>
        </p:txBody>
      </p:sp>
      <p:sp>
        <p:nvSpPr>
          <p:cNvPr id="3" name="Content Placeholder 2"/>
          <p:cNvSpPr>
            <a:spLocks noGrp="1"/>
          </p:cNvSpPr>
          <p:nvPr>
            <p:ph idx="1"/>
          </p:nvPr>
        </p:nvSpPr>
        <p:spPr>
          <a:xfrm>
            <a:off x="323528" y="116632"/>
            <a:ext cx="8229600" cy="6741368"/>
          </a:xfrm>
        </p:spPr>
        <p:txBody>
          <a:bodyPr>
            <a:normAutofit lnSpcReduction="10000"/>
          </a:bodyPr>
          <a:lstStyle/>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smtClean="0"/>
              <a:t>----------------------------------------------------------------------------------------------------------------</a:t>
            </a:r>
            <a:endParaRPr lang="en-IN" sz="1800" dirty="0"/>
          </a:p>
          <a:p>
            <a:pPr marL="0" indent="0">
              <a:buNone/>
            </a:pPr>
            <a:endParaRPr lang="en-IN" sz="1800" dirty="0" smtClean="0"/>
          </a:p>
          <a:p>
            <a:pPr marL="0" indent="0">
              <a:buNone/>
            </a:pPr>
            <a:endParaRPr lang="en-IN" sz="1800" dirty="0"/>
          </a:p>
          <a:p>
            <a:pPr marL="0" indent="0">
              <a:buNone/>
            </a:pPr>
            <a:r>
              <a:rPr lang="en-IN" sz="1800" dirty="0" smtClean="0"/>
              <a:t>------------------------------------------------------------------------------------------------------------------</a:t>
            </a:r>
            <a:endParaRPr lang="en-IN" sz="1800" dirty="0"/>
          </a:p>
          <a:p>
            <a:pPr marL="0" indent="0">
              <a:buNone/>
            </a:pPr>
            <a:endParaRPr lang="en-IN" sz="1800" dirty="0"/>
          </a:p>
          <a:p>
            <a:pPr marL="0" indent="0">
              <a:buNone/>
            </a:pPr>
            <a:endParaRPr lang="en-IN" sz="1800" dirty="0" smtClean="0"/>
          </a:p>
          <a:p>
            <a:pPr marL="0" indent="0">
              <a:buNone/>
            </a:pPr>
            <a:endParaRPr lang="en-IN" sz="1800" dirty="0"/>
          </a:p>
          <a:p>
            <a:pPr marL="0" indent="0">
              <a:buNone/>
            </a:pPr>
            <a:r>
              <a:rPr lang="en-IN" sz="1800" dirty="0" smtClean="0"/>
              <a:t>function </a:t>
            </a:r>
            <a:r>
              <a:rPr lang="en-IN" sz="1800" dirty="0" err="1"/>
              <a:t>MyController</a:t>
            </a:r>
            <a:r>
              <a:rPr lang="en-IN" sz="1800" dirty="0"/>
              <a:t>($scope) { </a:t>
            </a:r>
            <a:endParaRPr lang="en-IN" sz="1800" dirty="0" smtClean="0"/>
          </a:p>
          <a:p>
            <a:pPr marL="0" indent="0">
              <a:buNone/>
            </a:pPr>
            <a:r>
              <a:rPr lang="en-IN" sz="1800" dirty="0" smtClean="0"/>
              <a:t>	$</a:t>
            </a:r>
            <a:r>
              <a:rPr lang="en-IN" sz="1800" dirty="0" err="1"/>
              <a:t>scope.myVar</a:t>
            </a:r>
            <a:r>
              <a:rPr lang="en-IN" sz="1800" dirty="0"/>
              <a:t> = 1; </a:t>
            </a:r>
            <a:endParaRPr lang="en-IN" sz="1800" dirty="0" smtClean="0"/>
          </a:p>
          <a:p>
            <a:pPr marL="0" indent="0">
              <a:buNone/>
            </a:pPr>
            <a:r>
              <a:rPr lang="en-IN" sz="1800" dirty="0"/>
              <a:t>	</a:t>
            </a:r>
            <a:r>
              <a:rPr lang="en-IN" sz="1800" dirty="0" err="1" smtClean="0"/>
              <a:t>var</a:t>
            </a:r>
            <a:r>
              <a:rPr lang="en-IN" sz="1800" dirty="0" smtClean="0"/>
              <a:t> </a:t>
            </a:r>
            <a:r>
              <a:rPr lang="en-IN" sz="1800" dirty="0" err="1" smtClean="0"/>
              <a:t>watchDetachment</a:t>
            </a:r>
            <a:r>
              <a:rPr lang="en-IN" sz="1800" dirty="0" smtClean="0"/>
              <a:t>=$</a:t>
            </a:r>
            <a:r>
              <a:rPr lang="en-IN" sz="1800" dirty="0" err="1" smtClean="0"/>
              <a:t>scope</a:t>
            </a:r>
            <a:r>
              <a:rPr lang="en-IN" sz="1800" dirty="0" err="1"/>
              <a:t>.$watch</a:t>
            </a:r>
            <a:r>
              <a:rPr lang="en-IN" sz="1800" dirty="0"/>
              <a:t>('</a:t>
            </a:r>
            <a:r>
              <a:rPr lang="en-IN" sz="1800" dirty="0" err="1"/>
              <a:t>myVar</a:t>
            </a:r>
            <a:r>
              <a:rPr lang="en-IN" sz="1800" dirty="0"/>
              <a:t>', function() { </a:t>
            </a:r>
            <a:endParaRPr lang="en-IN" sz="1800" dirty="0" smtClean="0"/>
          </a:p>
          <a:p>
            <a:pPr marL="0" indent="0">
              <a:buNone/>
            </a:pPr>
            <a:r>
              <a:rPr lang="en-IN" sz="1800" dirty="0"/>
              <a:t>	</a:t>
            </a:r>
            <a:r>
              <a:rPr lang="en-IN" sz="1800" dirty="0" smtClean="0"/>
              <a:t>	console.log(</a:t>
            </a:r>
            <a:r>
              <a:rPr lang="en-IN" sz="1800" dirty="0"/>
              <a:t>'hey, </a:t>
            </a:r>
            <a:r>
              <a:rPr lang="en-IN" sz="1800" dirty="0" err="1"/>
              <a:t>myVar</a:t>
            </a:r>
            <a:r>
              <a:rPr lang="en-IN" sz="1800" dirty="0"/>
              <a:t> has changed!'); </a:t>
            </a:r>
            <a:endParaRPr lang="en-IN" sz="1800" dirty="0" smtClean="0"/>
          </a:p>
          <a:p>
            <a:pPr marL="0" indent="0">
              <a:buNone/>
            </a:pPr>
            <a:r>
              <a:rPr lang="en-IN" sz="1800" dirty="0" smtClean="0"/>
              <a:t>	}); </a:t>
            </a:r>
          </a:p>
          <a:p>
            <a:pPr marL="0" indent="0">
              <a:buNone/>
            </a:pPr>
            <a:r>
              <a:rPr lang="en-IN" sz="1800" dirty="0"/>
              <a:t>	</a:t>
            </a:r>
            <a:r>
              <a:rPr lang="en-IN" sz="1800" dirty="0" smtClean="0"/>
              <a:t>$</a:t>
            </a:r>
            <a:r>
              <a:rPr lang="en-IN" sz="1800" dirty="0" err="1"/>
              <a:t>scope.buttonClicked</a:t>
            </a:r>
            <a:r>
              <a:rPr lang="en-IN" sz="1800" dirty="0"/>
              <a:t> = function() { </a:t>
            </a:r>
            <a:endParaRPr lang="en-IN" sz="1800" dirty="0" smtClean="0"/>
          </a:p>
          <a:p>
            <a:pPr marL="0" indent="0">
              <a:buNone/>
            </a:pPr>
            <a:r>
              <a:rPr lang="en-IN" sz="1800" dirty="0"/>
              <a:t>	</a:t>
            </a:r>
            <a:r>
              <a:rPr lang="en-IN" sz="1800" dirty="0" smtClean="0"/>
              <a:t>	$</a:t>
            </a:r>
            <a:r>
              <a:rPr lang="en-IN" sz="1800" dirty="0" err="1"/>
              <a:t>scope.myVar</a:t>
            </a:r>
            <a:r>
              <a:rPr lang="en-IN" sz="1800" dirty="0"/>
              <a:t> = 2; // This will trigger $watch expression to kick in </a:t>
            </a:r>
            <a:r>
              <a:rPr lang="en-IN" sz="1800" dirty="0" smtClean="0"/>
              <a:t>	}; </a:t>
            </a:r>
          </a:p>
          <a:p>
            <a:pPr marL="0" indent="0">
              <a:buNone/>
            </a:pPr>
            <a:r>
              <a:rPr lang="en-IN" sz="1800" dirty="0"/>
              <a:t>	</a:t>
            </a:r>
            <a:r>
              <a:rPr lang="en-IN" sz="1800" dirty="0" smtClean="0"/>
              <a:t>$</a:t>
            </a:r>
            <a:r>
              <a:rPr lang="en-IN" sz="1800" dirty="0" err="1" smtClean="0"/>
              <a:t>scope.removeWatchBtnClick</a:t>
            </a:r>
            <a:r>
              <a:rPr lang="en-IN" sz="1800" dirty="0" smtClean="0"/>
              <a:t>=function(){</a:t>
            </a:r>
          </a:p>
          <a:p>
            <a:pPr marL="0" indent="0">
              <a:buNone/>
            </a:pPr>
            <a:r>
              <a:rPr lang="en-IN" sz="1800" dirty="0"/>
              <a:t>	</a:t>
            </a:r>
            <a:r>
              <a:rPr lang="en-IN" sz="1800" dirty="0" smtClean="0"/>
              <a:t>	</a:t>
            </a:r>
            <a:r>
              <a:rPr lang="en-IN" sz="1800" dirty="0" smtClean="0"/>
              <a:t> </a:t>
            </a:r>
            <a:r>
              <a:rPr lang="en-IN" sz="1800" dirty="0" err="1" smtClean="0"/>
              <a:t>watchDetachment</a:t>
            </a:r>
            <a:r>
              <a:rPr lang="en-IN" sz="1800" dirty="0" smtClean="0"/>
              <a:t>();</a:t>
            </a:r>
            <a:endParaRPr lang="en-IN" sz="1800" dirty="0" smtClean="0"/>
          </a:p>
          <a:p>
            <a:pPr marL="0" indent="0">
              <a:buNone/>
            </a:pPr>
            <a:r>
              <a:rPr lang="en-IN" sz="1800" dirty="0"/>
              <a:t>	</a:t>
            </a:r>
            <a:r>
              <a:rPr lang="en-IN" sz="1800" dirty="0" smtClean="0"/>
              <a:t>}</a:t>
            </a: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2669760140"/>
              </p:ext>
            </p:extLst>
          </p:nvPr>
        </p:nvGraphicFramePr>
        <p:xfrm>
          <a:off x="251520" y="260648"/>
          <a:ext cx="8733656" cy="639449"/>
        </p:xfrm>
        <a:graphic>
          <a:graphicData uri="http://schemas.openxmlformats.org/drawingml/2006/table">
            <a:tbl>
              <a:tblPr/>
              <a:tblGrid>
                <a:gridCol w="8733656"/>
              </a:tblGrid>
              <a:tr h="639449">
                <a:tc>
                  <a:txBody>
                    <a:bodyPr/>
                    <a:lstStyle/>
                    <a:p>
                      <a:pPr marL="285750" indent="-285750" fontAlgn="t">
                        <a:buFont typeface="Arial" panose="020B0604020202020204" pitchFamily="34" charset="0"/>
                        <a:buChar char="•"/>
                      </a:pPr>
                      <a:r>
                        <a:rPr lang="en-IN" sz="1800" dirty="0" smtClean="0">
                          <a:effectLst/>
                        </a:rPr>
                        <a:t>Returns </a:t>
                      </a:r>
                      <a:r>
                        <a:rPr lang="en-IN" sz="1800" dirty="0">
                          <a:effectLst/>
                        </a:rPr>
                        <a:t>a de-registration function for all listeners.</a:t>
                      </a:r>
                    </a:p>
                  </a:txBody>
                  <a:tcPr marL="47297" marR="47297" marT="47297" marB="47297">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255798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562"/>
            <a:ext cx="8229600" cy="576064"/>
          </a:xfrm>
        </p:spPr>
        <p:txBody>
          <a:bodyPr>
            <a:normAutofit fontScale="90000"/>
          </a:bodyPr>
          <a:lstStyle/>
          <a:p>
            <a:r>
              <a:rPr lang="en-IN" dirty="0" smtClean="0"/>
              <a:t>2)</a:t>
            </a:r>
            <a:r>
              <a:rPr lang="en-IN" dirty="0"/>
              <a:t> Watching </a:t>
            </a:r>
            <a:r>
              <a:rPr lang="en-IN" i="1" dirty="0"/>
              <a:t>collection contents</a:t>
            </a:r>
            <a:endParaRPr lang="en-IN" dirty="0"/>
          </a:p>
        </p:txBody>
      </p:sp>
      <p:sp>
        <p:nvSpPr>
          <p:cNvPr id="3" name="Content Placeholder 2"/>
          <p:cNvSpPr>
            <a:spLocks noGrp="1"/>
          </p:cNvSpPr>
          <p:nvPr>
            <p:ph idx="1"/>
          </p:nvPr>
        </p:nvSpPr>
        <p:spPr>
          <a:xfrm>
            <a:off x="179512" y="692696"/>
            <a:ext cx="8712968" cy="5976664"/>
          </a:xfrm>
        </p:spPr>
        <p:txBody>
          <a:bodyPr>
            <a:normAutofit/>
          </a:bodyPr>
          <a:lstStyle/>
          <a:p>
            <a:r>
              <a:rPr lang="en-IN" sz="1500" b="1" dirty="0" smtClean="0">
                <a:hlinkClick r:id="rId2"/>
              </a:rPr>
              <a:t>scope</a:t>
            </a:r>
            <a:r>
              <a:rPr lang="en-IN" sz="1500" b="1" dirty="0">
                <a:hlinkClick r:id="rId2"/>
              </a:rPr>
              <a:t>.$</a:t>
            </a:r>
            <a:r>
              <a:rPr lang="en-IN" sz="1500" b="1" dirty="0" err="1" smtClean="0">
                <a:hlinkClick r:id="rId2"/>
              </a:rPr>
              <a:t>watchCollection</a:t>
            </a:r>
            <a:r>
              <a:rPr lang="en-IN" sz="1500" b="1" dirty="0" smtClean="0"/>
              <a:t>(</a:t>
            </a:r>
            <a:r>
              <a:rPr lang="en-IN" sz="1500" b="1" dirty="0" err="1" smtClean="0"/>
              <a:t>Obj</a:t>
            </a:r>
            <a:r>
              <a:rPr lang="en-IN" sz="1500" b="1" dirty="0" smtClean="0"/>
              <a:t>,</a:t>
            </a:r>
            <a:r>
              <a:rPr lang="en-IN" sz="1500" b="1" dirty="0"/>
              <a:t> listener</a:t>
            </a:r>
            <a:r>
              <a:rPr lang="en-IN" sz="1500" b="1" dirty="0" smtClean="0"/>
              <a:t>) </a:t>
            </a:r>
          </a:p>
          <a:p>
            <a:pPr marL="0" indent="0">
              <a:buNone/>
            </a:pPr>
            <a:r>
              <a:rPr lang="en-IN" sz="1500" dirty="0" smtClean="0"/>
              <a:t>detects </a:t>
            </a:r>
            <a:r>
              <a:rPr lang="en-IN" sz="1500" dirty="0"/>
              <a:t>changes that occur inside an array or an object: When items are added, removed, or reordered. The detection is shallow - it does not reach into nested collections. Watching collection contents is more expensive than watching by reference, because copies of the collection contents need to be maintained. However, the strategy attempts to minimize the amount of copying required</a:t>
            </a:r>
            <a:r>
              <a:rPr lang="en-IN" sz="1500" dirty="0" smtClean="0"/>
              <a:t>.</a:t>
            </a:r>
          </a:p>
          <a:p>
            <a:endParaRPr lang="en-IN" sz="1500" dirty="0"/>
          </a:p>
          <a:p>
            <a:r>
              <a:rPr lang="en-IN" sz="1600" dirty="0"/>
              <a:t>Shallow watches the properties of an object and fires whenever any of the properties change (for arrays, this implies watching the array items; for object maps, this implies watching the properties). If a change is detected, the listener </a:t>
            </a:r>
            <a:r>
              <a:rPr lang="en-IN" sz="1600" dirty="0" err="1"/>
              <a:t>callback</a:t>
            </a:r>
            <a:r>
              <a:rPr lang="en-IN" sz="1600" dirty="0"/>
              <a:t> is fired</a:t>
            </a:r>
            <a:r>
              <a:rPr lang="en-IN" sz="1600" dirty="0" smtClean="0"/>
              <a:t>.</a:t>
            </a:r>
          </a:p>
          <a:p>
            <a:endParaRPr lang="en-IN" sz="1600" dirty="0"/>
          </a:p>
          <a:p>
            <a:r>
              <a:rPr lang="en-IN" sz="1600" dirty="0"/>
              <a:t>The </a:t>
            </a:r>
            <a:r>
              <a:rPr lang="en-IN" sz="1600" dirty="0" err="1"/>
              <a:t>obj</a:t>
            </a:r>
            <a:r>
              <a:rPr lang="en-IN" sz="1600" dirty="0"/>
              <a:t> collection is observed via standard $watch operation and is examined on every call to $digest() to see if any items have been added, removed, or moved</a:t>
            </a:r>
            <a:r>
              <a:rPr lang="en-IN" sz="1600" dirty="0" smtClean="0"/>
              <a:t>.</a:t>
            </a:r>
          </a:p>
          <a:p>
            <a:pPr marL="0" indent="0">
              <a:buNone/>
            </a:pPr>
            <a:endParaRPr lang="en-IN" sz="1600" dirty="0"/>
          </a:p>
          <a:p>
            <a:r>
              <a:rPr lang="en-IN" sz="1600" dirty="0"/>
              <a:t>The listener is called whenever anything within the </a:t>
            </a:r>
            <a:r>
              <a:rPr lang="en-IN" sz="1600" dirty="0" err="1"/>
              <a:t>obj</a:t>
            </a:r>
            <a:r>
              <a:rPr lang="en-IN" sz="1600" dirty="0"/>
              <a:t> has changed. Examples include adding, removing, and moving items belonging to an object or array.</a:t>
            </a:r>
          </a:p>
          <a:p>
            <a:endParaRPr lang="en-IN" sz="1500" b="1" dirty="0" smtClean="0"/>
          </a:p>
          <a:p>
            <a:pPr marL="0" indent="0">
              <a:buNone/>
            </a:pPr>
            <a:endParaRPr lang="en-IN" sz="1500" b="1" dirty="0"/>
          </a:p>
        </p:txBody>
      </p:sp>
      <p:graphicFrame>
        <p:nvGraphicFramePr>
          <p:cNvPr id="6" name="Table 5"/>
          <p:cNvGraphicFramePr>
            <a:graphicFrameLocks noGrp="1"/>
          </p:cNvGraphicFramePr>
          <p:nvPr>
            <p:extLst>
              <p:ext uri="{D42A27DB-BD31-4B8C-83A1-F6EECF244321}">
                <p14:modId xmlns:p14="http://schemas.microsoft.com/office/powerpoint/2010/main" val="2375507305"/>
              </p:ext>
            </p:extLst>
          </p:nvPr>
        </p:nvGraphicFramePr>
        <p:xfrm>
          <a:off x="683568" y="4941168"/>
          <a:ext cx="8229600" cy="1374754"/>
        </p:xfrm>
        <a:graphic>
          <a:graphicData uri="http://schemas.openxmlformats.org/drawingml/2006/table">
            <a:tbl>
              <a:tblPr/>
              <a:tblGrid>
                <a:gridCol w="792088"/>
                <a:gridCol w="2304256"/>
                <a:gridCol w="5133256"/>
              </a:tblGrid>
              <a:tr h="1150159">
                <a:tc>
                  <a:txBody>
                    <a:bodyPr/>
                    <a:lstStyle/>
                    <a:p>
                      <a:pPr fontAlgn="t"/>
                      <a:r>
                        <a:rPr lang="en-IN" sz="1200">
                          <a:effectLst/>
                        </a:rPr>
                        <a:t>listener</a:t>
                      </a: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200" b="1" u="none" strike="noStrike">
                          <a:solidFill>
                            <a:srgbClr val="FFFFFF"/>
                          </a:solidFill>
                          <a:effectLst/>
                          <a:hlinkClick r:id="rId3"/>
                        </a:rPr>
                        <a:t>function(newCollection, oldCollection, scope)</a:t>
                      </a:r>
                      <a:endParaRPr lang="en-IN" sz="120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200" dirty="0">
                          <a:effectLst/>
                        </a:rPr>
                        <a:t>a </a:t>
                      </a:r>
                      <a:r>
                        <a:rPr lang="en-IN" sz="1200" dirty="0" err="1">
                          <a:effectLst/>
                        </a:rPr>
                        <a:t>callback</a:t>
                      </a:r>
                      <a:r>
                        <a:rPr lang="en-IN" sz="1200" dirty="0">
                          <a:effectLst/>
                        </a:rPr>
                        <a:t> function called when a change is detected.</a:t>
                      </a:r>
                    </a:p>
                    <a:p>
                      <a:pPr fontAlgn="t">
                        <a:buFont typeface="Arial"/>
                        <a:buChar char="•"/>
                      </a:pPr>
                      <a:r>
                        <a:rPr lang="en-IN" sz="1200" dirty="0">
                          <a:effectLst/>
                        </a:rPr>
                        <a:t>The </a:t>
                      </a:r>
                      <a:r>
                        <a:rPr lang="en-IN" sz="1200" dirty="0" err="1">
                          <a:solidFill>
                            <a:srgbClr val="333333"/>
                          </a:solidFill>
                          <a:effectLst/>
                        </a:rPr>
                        <a:t>newCollection</a:t>
                      </a:r>
                      <a:r>
                        <a:rPr lang="en-IN" sz="1200" dirty="0">
                          <a:effectLst/>
                        </a:rPr>
                        <a:t> object is the newly modified data obtained from the </a:t>
                      </a:r>
                      <a:r>
                        <a:rPr lang="en-IN" sz="1200" dirty="0" err="1">
                          <a:solidFill>
                            <a:srgbClr val="333333"/>
                          </a:solidFill>
                          <a:effectLst/>
                        </a:rPr>
                        <a:t>obj</a:t>
                      </a:r>
                      <a:r>
                        <a:rPr lang="en-IN" sz="1200" dirty="0" err="1">
                          <a:effectLst/>
                        </a:rPr>
                        <a:t>expression</a:t>
                      </a:r>
                      <a:endParaRPr lang="en-IN" sz="1200" dirty="0">
                        <a:effectLst/>
                      </a:endParaRPr>
                    </a:p>
                    <a:p>
                      <a:pPr fontAlgn="t">
                        <a:buFont typeface="Arial"/>
                        <a:buChar char="•"/>
                      </a:pPr>
                      <a:r>
                        <a:rPr lang="en-IN" sz="1200" dirty="0">
                          <a:effectLst/>
                        </a:rPr>
                        <a:t>The </a:t>
                      </a:r>
                      <a:r>
                        <a:rPr lang="en-IN" sz="1200" dirty="0" err="1">
                          <a:solidFill>
                            <a:srgbClr val="333333"/>
                          </a:solidFill>
                          <a:effectLst/>
                        </a:rPr>
                        <a:t>oldCollection</a:t>
                      </a:r>
                      <a:r>
                        <a:rPr lang="en-IN" sz="1200" dirty="0">
                          <a:effectLst/>
                        </a:rPr>
                        <a:t> object is a copy of the former collection data. Due to performance considerations, </a:t>
                      </a:r>
                      <a:r>
                        <a:rPr lang="en-IN" sz="1200" dirty="0" err="1">
                          <a:effectLst/>
                        </a:rPr>
                        <a:t>the</a:t>
                      </a:r>
                      <a:r>
                        <a:rPr lang="en-IN" sz="1200" dirty="0" err="1">
                          <a:solidFill>
                            <a:srgbClr val="333333"/>
                          </a:solidFill>
                          <a:effectLst/>
                        </a:rPr>
                        <a:t>oldCollection</a:t>
                      </a:r>
                      <a:r>
                        <a:rPr lang="en-IN" sz="1200" dirty="0">
                          <a:effectLst/>
                        </a:rPr>
                        <a:t> value is computed only if </a:t>
                      </a:r>
                      <a:r>
                        <a:rPr lang="en-IN" sz="1200" dirty="0" err="1">
                          <a:effectLst/>
                        </a:rPr>
                        <a:t>the</a:t>
                      </a:r>
                      <a:r>
                        <a:rPr lang="en-IN" sz="1200" dirty="0" err="1">
                          <a:solidFill>
                            <a:srgbClr val="333333"/>
                          </a:solidFill>
                          <a:effectLst/>
                        </a:rPr>
                        <a:t>listener</a:t>
                      </a:r>
                      <a:r>
                        <a:rPr lang="en-IN" sz="1200" dirty="0">
                          <a:effectLst/>
                        </a:rPr>
                        <a:t> function declares two or more arguments.</a:t>
                      </a:r>
                    </a:p>
                    <a:p>
                      <a:pPr fontAlgn="t">
                        <a:buFont typeface="Arial"/>
                        <a:buChar char="•"/>
                      </a:pPr>
                      <a:r>
                        <a:rPr lang="en-IN" sz="1200" dirty="0">
                          <a:effectLst/>
                        </a:rPr>
                        <a:t>The </a:t>
                      </a:r>
                      <a:r>
                        <a:rPr lang="en-IN" sz="1200" dirty="0">
                          <a:solidFill>
                            <a:srgbClr val="333333"/>
                          </a:solidFill>
                          <a:effectLst/>
                        </a:rPr>
                        <a:t>scope</a:t>
                      </a:r>
                      <a:r>
                        <a:rPr lang="en-IN" sz="1200" dirty="0">
                          <a:effectLst/>
                        </a:rPr>
                        <a:t> argument refers to the current scope.</a:t>
                      </a: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1451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80728"/>
            <a:ext cx="8229600" cy="1143000"/>
          </a:xfrm>
        </p:spPr>
        <p:txBody>
          <a:bodyPr/>
          <a:lstStyle/>
          <a:p>
            <a:r>
              <a:rPr lang="en-IN" dirty="0" smtClean="0"/>
              <a:t>Basic Example</a:t>
            </a:r>
            <a:endParaRPr lang="en-IN" dirty="0"/>
          </a:p>
        </p:txBody>
      </p:sp>
      <p:sp>
        <p:nvSpPr>
          <p:cNvPr id="3" name="Content Placeholder 2"/>
          <p:cNvSpPr>
            <a:spLocks noGrp="1"/>
          </p:cNvSpPr>
          <p:nvPr>
            <p:ph idx="1"/>
          </p:nvPr>
        </p:nvSpPr>
        <p:spPr>
          <a:xfrm>
            <a:off x="323528" y="116632"/>
            <a:ext cx="8229600" cy="6741368"/>
          </a:xfrm>
        </p:spPr>
        <p:txBody>
          <a:bodyPr>
            <a:normAutofit fontScale="92500" lnSpcReduction="20000"/>
          </a:bodyPr>
          <a:lstStyle/>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smtClean="0"/>
              <a:t>----------------------------------------------------------------------------------------------------------------</a:t>
            </a:r>
            <a:endParaRPr lang="en-IN" sz="1800" dirty="0"/>
          </a:p>
          <a:p>
            <a:pPr marL="0" indent="0">
              <a:buNone/>
            </a:pPr>
            <a:endParaRPr lang="en-IN" sz="1800" dirty="0" smtClean="0"/>
          </a:p>
          <a:p>
            <a:pPr marL="0" indent="0">
              <a:buNone/>
            </a:pPr>
            <a:endParaRPr lang="en-IN" sz="1800" dirty="0"/>
          </a:p>
          <a:p>
            <a:pPr marL="0" indent="0">
              <a:buNone/>
            </a:pPr>
            <a:r>
              <a:rPr lang="en-IN" sz="1800" dirty="0" smtClean="0"/>
              <a:t>------------------------------------------------------------------------------------------------------------------</a:t>
            </a:r>
            <a:endParaRPr lang="en-IN" sz="1800" dirty="0"/>
          </a:p>
          <a:p>
            <a:pPr marL="0" indent="0">
              <a:buNone/>
            </a:pPr>
            <a:r>
              <a:rPr lang="en-IN" sz="1800" dirty="0" smtClean="0"/>
              <a:t>function </a:t>
            </a:r>
            <a:r>
              <a:rPr lang="en-IN" sz="1800" dirty="0" err="1"/>
              <a:t>MyController</a:t>
            </a:r>
            <a:r>
              <a:rPr lang="en-IN" sz="1800" dirty="0"/>
              <a:t>($scope) { </a:t>
            </a:r>
            <a:endParaRPr lang="en-IN" sz="1800" dirty="0" smtClean="0"/>
          </a:p>
          <a:p>
            <a:pPr marL="0" indent="0">
              <a:buNone/>
            </a:pPr>
            <a:r>
              <a:rPr lang="en-IN" sz="1800" dirty="0" smtClean="0"/>
              <a:t>	</a:t>
            </a:r>
            <a:r>
              <a:rPr lang="en-IN" sz="1800" dirty="0"/>
              <a:t>$</a:t>
            </a:r>
            <a:r>
              <a:rPr lang="en-IN" sz="1800" dirty="0" err="1"/>
              <a:t>scope.names</a:t>
            </a:r>
            <a:r>
              <a:rPr lang="en-IN" sz="1800" dirty="0"/>
              <a:t> = ['</a:t>
            </a:r>
            <a:r>
              <a:rPr lang="en-IN" sz="1800" dirty="0" err="1"/>
              <a:t>igor</a:t>
            </a:r>
            <a:r>
              <a:rPr lang="en-IN" sz="1800" dirty="0"/>
              <a:t>', '</a:t>
            </a:r>
            <a:r>
              <a:rPr lang="en-IN" sz="1800" dirty="0" err="1"/>
              <a:t>matias</a:t>
            </a:r>
            <a:r>
              <a:rPr lang="en-IN" sz="1800" dirty="0"/>
              <a:t>', '</a:t>
            </a:r>
            <a:r>
              <a:rPr lang="en-IN" sz="1800" dirty="0" err="1"/>
              <a:t>misko</a:t>
            </a:r>
            <a:r>
              <a:rPr lang="en-IN" sz="1800" dirty="0"/>
              <a:t>', '</a:t>
            </a:r>
            <a:r>
              <a:rPr lang="en-IN" sz="1800" dirty="0" err="1"/>
              <a:t>james</a:t>
            </a:r>
            <a:r>
              <a:rPr lang="en-IN" sz="1800" dirty="0" smtClean="0"/>
              <a:t>'];</a:t>
            </a:r>
          </a:p>
          <a:p>
            <a:pPr marL="0" indent="0">
              <a:buNone/>
            </a:pPr>
            <a:r>
              <a:rPr lang="en-IN" sz="1800" dirty="0"/>
              <a:t>	</a:t>
            </a:r>
            <a:r>
              <a:rPr lang="en-IN" sz="1800" dirty="0" err="1" smtClean="0"/>
              <a:t>var</a:t>
            </a:r>
            <a:r>
              <a:rPr lang="en-IN" sz="1800" dirty="0" smtClean="0"/>
              <a:t> </a:t>
            </a:r>
            <a:r>
              <a:rPr lang="en-IN" sz="1800" dirty="0" err="1" smtClean="0"/>
              <a:t>watchDetachment</a:t>
            </a:r>
            <a:r>
              <a:rPr lang="en-IN" sz="1800" dirty="0" smtClean="0"/>
              <a:t>=$scope.$</a:t>
            </a:r>
            <a:r>
              <a:rPr lang="en-IN" sz="1800" dirty="0"/>
              <a:t>scope.$</a:t>
            </a:r>
            <a:r>
              <a:rPr lang="en-IN" sz="1800" dirty="0" err="1"/>
              <a:t>watchCollection</a:t>
            </a:r>
            <a:r>
              <a:rPr lang="en-IN" sz="1800" dirty="0"/>
              <a:t> </a:t>
            </a:r>
            <a:r>
              <a:rPr lang="en-IN" sz="1800" dirty="0" smtClean="0"/>
              <a:t>(‘names', </a:t>
            </a:r>
          </a:p>
          <a:p>
            <a:pPr marL="0" indent="0">
              <a:buNone/>
            </a:pPr>
            <a:r>
              <a:rPr lang="en-IN" sz="1800" dirty="0"/>
              <a:t>	</a:t>
            </a:r>
            <a:r>
              <a:rPr lang="en-IN" sz="1800" dirty="0" smtClean="0"/>
              <a:t>	function(</a:t>
            </a:r>
            <a:r>
              <a:rPr lang="en-IN" sz="1800" dirty="0" err="1"/>
              <a:t>newNames</a:t>
            </a:r>
            <a:r>
              <a:rPr lang="en-IN" sz="1800" dirty="0"/>
              <a:t>, </a:t>
            </a:r>
            <a:r>
              <a:rPr lang="en-IN" sz="1800" dirty="0" err="1" smtClean="0"/>
              <a:t>oldNames,scope</a:t>
            </a:r>
            <a:r>
              <a:rPr lang="en-IN" sz="1800" dirty="0" smtClean="0"/>
              <a:t>) </a:t>
            </a:r>
            <a:r>
              <a:rPr lang="en-IN" sz="1800" dirty="0"/>
              <a:t>{ </a:t>
            </a:r>
            <a:endParaRPr lang="en-IN" sz="1800" dirty="0" smtClean="0"/>
          </a:p>
          <a:p>
            <a:pPr marL="0" indent="0">
              <a:buNone/>
            </a:pPr>
            <a:r>
              <a:rPr lang="en-IN" sz="1800" dirty="0"/>
              <a:t>	</a:t>
            </a:r>
            <a:r>
              <a:rPr lang="en-IN" sz="1800" dirty="0" smtClean="0"/>
              <a:t>		if(</a:t>
            </a:r>
            <a:r>
              <a:rPr lang="en-IN" sz="1800" dirty="0" err="1" smtClean="0"/>
              <a:t>newNames</a:t>
            </a:r>
            <a:r>
              <a:rPr lang="en-IN" sz="1800" dirty="0" smtClean="0"/>
              <a:t>!==</a:t>
            </a:r>
            <a:r>
              <a:rPr lang="en-IN" sz="1800" dirty="0" err="1" smtClean="0"/>
              <a:t>oldNames</a:t>
            </a:r>
            <a:r>
              <a:rPr lang="en-IN" sz="1800" dirty="0" smtClean="0"/>
              <a:t>){</a:t>
            </a:r>
          </a:p>
          <a:p>
            <a:pPr marL="0" indent="0">
              <a:buNone/>
            </a:pPr>
            <a:r>
              <a:rPr lang="en-IN" sz="1800" dirty="0"/>
              <a:t>	</a:t>
            </a:r>
            <a:r>
              <a:rPr lang="en-IN" sz="1800" dirty="0" smtClean="0"/>
              <a:t>	console.log(</a:t>
            </a:r>
            <a:r>
              <a:rPr lang="en-IN" sz="1800" dirty="0"/>
              <a:t>'hey, </a:t>
            </a:r>
            <a:r>
              <a:rPr lang="en-IN" sz="1800" dirty="0" smtClean="0"/>
              <a:t>Names collection has </a:t>
            </a:r>
            <a:r>
              <a:rPr lang="en-IN" sz="1800" dirty="0"/>
              <a:t>changed!'); </a:t>
            </a:r>
            <a:endParaRPr lang="en-IN" sz="1800" dirty="0" smtClean="0"/>
          </a:p>
          <a:p>
            <a:pPr marL="0" indent="0">
              <a:buNone/>
            </a:pPr>
            <a:r>
              <a:rPr lang="en-IN" sz="1800" dirty="0"/>
              <a:t>	</a:t>
            </a:r>
            <a:r>
              <a:rPr lang="en-IN" sz="1800" dirty="0" smtClean="0"/>
              <a:t>	console.log(scope.id);</a:t>
            </a:r>
          </a:p>
          <a:p>
            <a:pPr marL="0" indent="0">
              <a:buNone/>
            </a:pPr>
            <a:r>
              <a:rPr lang="en-IN" sz="1800" dirty="0" smtClean="0"/>
              <a:t>			}</a:t>
            </a:r>
          </a:p>
          <a:p>
            <a:pPr marL="0" indent="0">
              <a:buNone/>
            </a:pPr>
            <a:r>
              <a:rPr lang="en-IN" sz="1800" dirty="0" smtClean="0"/>
              <a:t>	}); </a:t>
            </a:r>
          </a:p>
          <a:p>
            <a:pPr marL="0" indent="0">
              <a:buNone/>
            </a:pPr>
            <a:r>
              <a:rPr lang="en-IN" sz="1800" dirty="0"/>
              <a:t>	</a:t>
            </a:r>
            <a:r>
              <a:rPr lang="en-IN" sz="1800" dirty="0" smtClean="0"/>
              <a:t>$</a:t>
            </a:r>
            <a:r>
              <a:rPr lang="en-IN" sz="1800" dirty="0" err="1"/>
              <a:t>scope.buttonClicked</a:t>
            </a:r>
            <a:r>
              <a:rPr lang="en-IN" sz="1800" dirty="0"/>
              <a:t> = function() { </a:t>
            </a:r>
            <a:endParaRPr lang="en-IN" sz="1800" dirty="0" smtClean="0"/>
          </a:p>
          <a:p>
            <a:pPr marL="0" indent="0">
              <a:buNone/>
            </a:pPr>
            <a:r>
              <a:rPr lang="en-IN" sz="1800" dirty="0"/>
              <a:t>		</a:t>
            </a:r>
            <a:r>
              <a:rPr lang="en-IN" sz="1800" dirty="0" smtClean="0"/>
              <a:t>$</a:t>
            </a:r>
            <a:r>
              <a:rPr lang="en-IN" sz="1800" dirty="0" err="1"/>
              <a:t>scope.names.pop</a:t>
            </a:r>
            <a:r>
              <a:rPr lang="en-IN" sz="1800" dirty="0" smtClean="0"/>
              <a:t>();</a:t>
            </a:r>
          </a:p>
          <a:p>
            <a:pPr marL="0" indent="0">
              <a:buNone/>
            </a:pPr>
            <a:r>
              <a:rPr lang="en-IN" sz="1800" dirty="0"/>
              <a:t>	</a:t>
            </a:r>
            <a:r>
              <a:rPr lang="en-IN" sz="1800" dirty="0" smtClean="0"/>
              <a:t>	// </a:t>
            </a:r>
            <a:r>
              <a:rPr lang="en-IN" sz="1800" dirty="0"/>
              <a:t>This will trigger $</a:t>
            </a:r>
            <a:r>
              <a:rPr lang="en-IN" sz="1800" dirty="0" err="1" smtClean="0"/>
              <a:t>watchCollection</a:t>
            </a:r>
            <a:r>
              <a:rPr lang="en-IN" sz="1800" dirty="0" smtClean="0"/>
              <a:t> </a:t>
            </a:r>
            <a:r>
              <a:rPr lang="en-IN" sz="1800" dirty="0"/>
              <a:t>expression to kick in </a:t>
            </a:r>
            <a:r>
              <a:rPr lang="en-IN" sz="1800" dirty="0" smtClean="0"/>
              <a:t>	</a:t>
            </a:r>
          </a:p>
          <a:p>
            <a:pPr marL="0" indent="0">
              <a:buNone/>
            </a:pPr>
            <a:r>
              <a:rPr lang="en-IN" sz="1800" dirty="0"/>
              <a:t>	</a:t>
            </a:r>
            <a:r>
              <a:rPr lang="en-IN" sz="1800" dirty="0" smtClean="0"/>
              <a:t>}; </a:t>
            </a:r>
          </a:p>
          <a:p>
            <a:pPr marL="0" indent="0">
              <a:buNone/>
            </a:pPr>
            <a:r>
              <a:rPr lang="en-IN" sz="1800" dirty="0"/>
              <a:t>	</a:t>
            </a:r>
            <a:r>
              <a:rPr lang="en-IN" sz="1800" dirty="0" smtClean="0"/>
              <a:t>$</a:t>
            </a:r>
            <a:r>
              <a:rPr lang="en-IN" sz="1800" dirty="0" err="1" smtClean="0"/>
              <a:t>scope.removeWatchBtnClick</a:t>
            </a:r>
            <a:r>
              <a:rPr lang="en-IN" sz="1800" dirty="0" smtClean="0"/>
              <a:t>=function(){</a:t>
            </a:r>
          </a:p>
          <a:p>
            <a:pPr marL="0" indent="0">
              <a:buNone/>
            </a:pPr>
            <a:r>
              <a:rPr lang="en-IN" sz="1800" dirty="0"/>
              <a:t>	</a:t>
            </a:r>
            <a:r>
              <a:rPr lang="en-IN" sz="1800" dirty="0" smtClean="0"/>
              <a:t>	</a:t>
            </a:r>
            <a:r>
              <a:rPr lang="en-IN" sz="1800" dirty="0" smtClean="0"/>
              <a:t> </a:t>
            </a:r>
            <a:r>
              <a:rPr lang="en-IN" sz="1800" dirty="0" err="1" smtClean="0"/>
              <a:t>watchDetachment</a:t>
            </a:r>
            <a:r>
              <a:rPr lang="en-IN" sz="1800" dirty="0" smtClean="0"/>
              <a:t>();</a:t>
            </a:r>
            <a:endParaRPr lang="en-IN" sz="1800" dirty="0" smtClean="0"/>
          </a:p>
          <a:p>
            <a:pPr marL="0" indent="0">
              <a:buNone/>
            </a:pPr>
            <a:r>
              <a:rPr lang="en-IN" sz="1800" dirty="0"/>
              <a:t>	</a:t>
            </a:r>
            <a:r>
              <a:rPr lang="en-IN" sz="1800" dirty="0" smtClean="0"/>
              <a:t>}</a:t>
            </a:r>
          </a:p>
          <a:p>
            <a:pPr marL="0" indent="0">
              <a:buNone/>
            </a:pPr>
            <a:r>
              <a:rPr lang="en-IN" sz="1800" dirty="0"/>
              <a:t>}</a:t>
            </a:r>
          </a:p>
        </p:txBody>
      </p:sp>
      <p:graphicFrame>
        <p:nvGraphicFramePr>
          <p:cNvPr id="4" name="Table 3"/>
          <p:cNvGraphicFramePr>
            <a:graphicFrameLocks noGrp="1"/>
          </p:cNvGraphicFramePr>
          <p:nvPr>
            <p:extLst>
              <p:ext uri="{D42A27DB-BD31-4B8C-83A1-F6EECF244321}">
                <p14:modId xmlns:p14="http://schemas.microsoft.com/office/powerpoint/2010/main" val="3548988015"/>
              </p:ext>
            </p:extLst>
          </p:nvPr>
        </p:nvGraphicFramePr>
        <p:xfrm>
          <a:off x="251520" y="260648"/>
          <a:ext cx="8733656" cy="639449"/>
        </p:xfrm>
        <a:graphic>
          <a:graphicData uri="http://schemas.openxmlformats.org/drawingml/2006/table">
            <a:tbl>
              <a:tblPr/>
              <a:tblGrid>
                <a:gridCol w="8733656"/>
              </a:tblGrid>
              <a:tr h="639449">
                <a:tc>
                  <a:txBody>
                    <a:bodyPr/>
                    <a:lstStyle/>
                    <a:p>
                      <a:pPr marL="285750" indent="-285750" fontAlgn="t">
                        <a:buFont typeface="Arial" panose="020B0604020202020204" pitchFamily="34" charset="0"/>
                        <a:buChar char="•"/>
                      </a:pPr>
                      <a:r>
                        <a:rPr lang="en-IN" sz="1800" dirty="0" smtClean="0">
                          <a:effectLst/>
                        </a:rPr>
                        <a:t>Returns </a:t>
                      </a:r>
                      <a:r>
                        <a:rPr lang="en-IN" sz="1800" dirty="0">
                          <a:effectLst/>
                        </a:rPr>
                        <a:t>a de-registration function for all listeners.</a:t>
                      </a:r>
                    </a:p>
                  </a:txBody>
                  <a:tcPr marL="47297" marR="47297" marT="47297" marB="47297">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772744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9" y="116632"/>
            <a:ext cx="9122187" cy="476672"/>
          </a:xfrm>
        </p:spPr>
        <p:txBody>
          <a:bodyPr>
            <a:normAutofit fontScale="90000"/>
          </a:bodyPr>
          <a:lstStyle/>
          <a:p>
            <a:r>
              <a:rPr lang="en-IN" dirty="0" smtClean="0"/>
              <a:t>3) </a:t>
            </a:r>
            <a:r>
              <a:rPr lang="en-IN" dirty="0"/>
              <a:t>Watching </a:t>
            </a:r>
            <a:r>
              <a:rPr lang="en-IN" i="1" dirty="0"/>
              <a:t>by value</a:t>
            </a:r>
            <a:endParaRPr lang="en-IN" dirty="0"/>
          </a:p>
        </p:txBody>
      </p:sp>
      <p:sp>
        <p:nvSpPr>
          <p:cNvPr id="3" name="Content Placeholder 2"/>
          <p:cNvSpPr>
            <a:spLocks noGrp="1"/>
          </p:cNvSpPr>
          <p:nvPr>
            <p:ph idx="1"/>
          </p:nvPr>
        </p:nvSpPr>
        <p:spPr>
          <a:xfrm>
            <a:off x="107504" y="836712"/>
            <a:ext cx="8928992" cy="5904656"/>
          </a:xfrm>
        </p:spPr>
        <p:txBody>
          <a:bodyPr>
            <a:normAutofit/>
          </a:bodyPr>
          <a:lstStyle/>
          <a:p>
            <a:r>
              <a:rPr lang="en-IN" sz="1500" dirty="0" err="1" smtClean="0">
                <a:hlinkClick r:id="rId2"/>
              </a:rPr>
              <a:t>scope</a:t>
            </a:r>
            <a:r>
              <a:rPr lang="en-IN" sz="1500" dirty="0" err="1">
                <a:hlinkClick r:id="rId2"/>
              </a:rPr>
              <a:t>.$watch</a:t>
            </a:r>
            <a:r>
              <a:rPr lang="en-IN" sz="1500" dirty="0"/>
              <a:t> (</a:t>
            </a:r>
            <a:r>
              <a:rPr lang="en-IN" sz="1500" dirty="0" err="1"/>
              <a:t>watchExpression</a:t>
            </a:r>
            <a:r>
              <a:rPr lang="en-IN" sz="1500" dirty="0"/>
              <a:t>, listener, true</a:t>
            </a:r>
            <a:r>
              <a:rPr lang="en-IN" sz="1500" dirty="0" smtClean="0"/>
              <a:t>)</a:t>
            </a:r>
          </a:p>
          <a:p>
            <a:pPr marL="0" indent="0">
              <a:buNone/>
            </a:pPr>
            <a:r>
              <a:rPr lang="en-IN" sz="1600" dirty="0"/>
              <a:t>detects any change in an arbitrarily nested data structure. It is the most powerful change detection strategy, but also the most expensive. A full traversal of the nested data structure is needed on each digest, and a full copy of it needs to be held in memory</a:t>
            </a:r>
            <a:r>
              <a:rPr lang="en-IN" sz="1600" dirty="0" smtClean="0"/>
              <a:t>.</a:t>
            </a:r>
          </a:p>
          <a:p>
            <a:pPr marL="0" indent="0">
              <a:buNone/>
            </a:pPr>
            <a:endParaRPr lang="en-IN" sz="1600" dirty="0"/>
          </a:p>
          <a:p>
            <a:r>
              <a:rPr lang="en-IN" sz="1600" dirty="0"/>
              <a:t>When </a:t>
            </a:r>
            <a:r>
              <a:rPr lang="en-IN" sz="1600" dirty="0" err="1"/>
              <a:t>objectEquality</a:t>
            </a:r>
            <a:r>
              <a:rPr lang="en-IN" sz="1600" dirty="0"/>
              <a:t> == true, inequality of the </a:t>
            </a:r>
            <a:r>
              <a:rPr lang="en-IN" sz="1600" dirty="0" err="1"/>
              <a:t>watchExpression</a:t>
            </a:r>
            <a:r>
              <a:rPr lang="en-IN" sz="1600" dirty="0"/>
              <a:t> is determined according to the </a:t>
            </a:r>
            <a:r>
              <a:rPr lang="en-IN" sz="1600" dirty="0" err="1">
                <a:hlinkClick r:id="rId3"/>
              </a:rPr>
              <a:t>angular.equals</a:t>
            </a:r>
            <a:r>
              <a:rPr lang="en-IN" sz="1600" dirty="0"/>
              <a:t> function. To save the value of the object for later comparison, the </a:t>
            </a:r>
            <a:r>
              <a:rPr lang="en-IN" sz="1600" dirty="0" err="1">
                <a:hlinkClick r:id="rId4"/>
              </a:rPr>
              <a:t>angular.copy</a:t>
            </a:r>
            <a:r>
              <a:rPr lang="en-IN" sz="1600" dirty="0"/>
              <a:t> function is used. This therefore means that watching complex objects will have adverse memory and performance implications.</a:t>
            </a:r>
          </a:p>
          <a:p>
            <a:endParaRPr lang="en-IN" sz="1500" dirty="0" smtClean="0"/>
          </a:p>
          <a:p>
            <a:r>
              <a:rPr lang="en-IN" sz="1600" dirty="0"/>
              <a:t>The watch listener may change the model, which may trigger other listeners to fire. This is achieved by rerunning the watchers until no changes are detected. The rerun iteration limit is 10 to prevent an infinite loop deadlock.</a:t>
            </a:r>
          </a:p>
          <a:p>
            <a:endParaRPr lang="en-IN" sz="1500" dirty="0" smtClean="0"/>
          </a:p>
          <a:p>
            <a:r>
              <a:rPr lang="en-IN" sz="1600" dirty="0"/>
              <a:t>After a watcher is registered with the scope, the listener </a:t>
            </a:r>
            <a:r>
              <a:rPr lang="en-IN" sz="1600" dirty="0" err="1"/>
              <a:t>fn</a:t>
            </a:r>
            <a:r>
              <a:rPr lang="en-IN" sz="1600" dirty="0"/>
              <a:t> is called asynchronously (via </a:t>
            </a:r>
            <a:r>
              <a:rPr lang="en-IN" sz="1600" dirty="0">
                <a:hlinkClick r:id="rId5"/>
              </a:rPr>
              <a:t>$</a:t>
            </a:r>
            <a:r>
              <a:rPr lang="en-IN" sz="1600" dirty="0" err="1">
                <a:hlinkClick r:id="rId5"/>
              </a:rPr>
              <a:t>evalAsync</a:t>
            </a:r>
            <a:r>
              <a:rPr lang="en-IN" sz="1600" dirty="0"/>
              <a:t>) to initialize the watcher. </a:t>
            </a:r>
            <a:endParaRPr lang="en-IN" sz="1600" dirty="0" smtClean="0"/>
          </a:p>
          <a:p>
            <a:pPr marL="0" indent="0">
              <a:buNone/>
            </a:pPr>
            <a:endParaRPr lang="en-IN" sz="1600" dirty="0" smtClean="0"/>
          </a:p>
          <a:p>
            <a:endParaRPr lang="en-IN" sz="1500" dirty="0"/>
          </a:p>
        </p:txBody>
      </p:sp>
      <p:graphicFrame>
        <p:nvGraphicFramePr>
          <p:cNvPr id="4" name="Table 3"/>
          <p:cNvGraphicFramePr>
            <a:graphicFrameLocks noGrp="1"/>
          </p:cNvGraphicFramePr>
          <p:nvPr>
            <p:extLst>
              <p:ext uri="{D42A27DB-BD31-4B8C-83A1-F6EECF244321}">
                <p14:modId xmlns:p14="http://schemas.microsoft.com/office/powerpoint/2010/main" val="1820435972"/>
              </p:ext>
            </p:extLst>
          </p:nvPr>
        </p:nvGraphicFramePr>
        <p:xfrm>
          <a:off x="323528" y="5157192"/>
          <a:ext cx="8568952" cy="1466194"/>
        </p:xfrm>
        <a:graphic>
          <a:graphicData uri="http://schemas.openxmlformats.org/drawingml/2006/table">
            <a:tbl>
              <a:tblPr/>
              <a:tblGrid>
                <a:gridCol w="2448272"/>
                <a:gridCol w="1368152"/>
                <a:gridCol w="4752528"/>
              </a:tblGrid>
              <a:tr h="1466194">
                <a:tc>
                  <a:txBody>
                    <a:bodyPr/>
                    <a:lstStyle/>
                    <a:p>
                      <a:pPr fontAlgn="t"/>
                      <a:r>
                        <a:rPr lang="en-IN" sz="1800" dirty="0" err="1">
                          <a:effectLst/>
                        </a:rPr>
                        <a:t>objectEquality</a:t>
                      </a:r>
                      <a:r>
                        <a:rPr lang="en-IN" sz="1800" i="1" dirty="0">
                          <a:effectLst/>
                        </a:rPr>
                        <a:t>(optional)</a:t>
                      </a:r>
                      <a:endParaRPr lang="en-IN" sz="1800" dirty="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b="1" u="none" strike="noStrike" dirty="0" err="1">
                          <a:solidFill>
                            <a:srgbClr val="FFFFFF"/>
                          </a:solidFill>
                          <a:effectLst/>
                          <a:hlinkClick r:id="rId6"/>
                        </a:rPr>
                        <a:t>boolean</a:t>
                      </a:r>
                      <a:endParaRPr lang="en-IN" sz="1800" dirty="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dirty="0">
                          <a:effectLst/>
                        </a:rPr>
                        <a:t>Compare for object equality using </a:t>
                      </a:r>
                      <a:r>
                        <a:rPr lang="en-IN" sz="1800" u="none" strike="noStrike" dirty="0" err="1">
                          <a:solidFill>
                            <a:srgbClr val="333333"/>
                          </a:solidFill>
                          <a:effectLst/>
                          <a:hlinkClick r:id="rId3"/>
                        </a:rPr>
                        <a:t>angular.equals</a:t>
                      </a:r>
                      <a:r>
                        <a:rPr lang="en-IN" sz="1800" dirty="0">
                          <a:effectLst/>
                        </a:rPr>
                        <a:t> instead of comparing for reference equality.</a:t>
                      </a:r>
                    </a:p>
                    <a:p>
                      <a:pPr fontAlgn="t"/>
                      <a:r>
                        <a:rPr lang="en-IN" sz="1800" i="1" dirty="0">
                          <a:effectLst/>
                        </a:rPr>
                        <a:t>(default: false)</a:t>
                      </a:r>
                      <a:endParaRPr lang="en-IN" sz="1800" dirty="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92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6633"/>
            <a:ext cx="8568952"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353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1143000"/>
          </a:xfrm>
        </p:spPr>
        <p:txBody>
          <a:bodyPr>
            <a:normAutofit fontScale="90000"/>
          </a:bodyPr>
          <a:lstStyle/>
          <a:p>
            <a:r>
              <a:rPr lang="en-IN" dirty="0" smtClean="0"/>
              <a:t>One more Method for collective change detection</a:t>
            </a:r>
            <a:endParaRPr lang="en-IN" dirty="0"/>
          </a:p>
        </p:txBody>
      </p:sp>
      <p:sp>
        <p:nvSpPr>
          <p:cNvPr id="3" name="Content Placeholder 2"/>
          <p:cNvSpPr>
            <a:spLocks noGrp="1"/>
          </p:cNvSpPr>
          <p:nvPr>
            <p:ph idx="1"/>
          </p:nvPr>
        </p:nvSpPr>
        <p:spPr/>
        <p:txBody>
          <a:bodyPr>
            <a:normAutofit/>
          </a:bodyPr>
          <a:lstStyle/>
          <a:p>
            <a:r>
              <a:rPr lang="en-IN" sz="1800" dirty="0"/>
              <a:t>$</a:t>
            </a:r>
            <a:r>
              <a:rPr lang="en-IN" sz="1800" dirty="0" err="1"/>
              <a:t>watchGroup</a:t>
            </a:r>
            <a:r>
              <a:rPr lang="en-IN" sz="1800" dirty="0"/>
              <a:t>(</a:t>
            </a:r>
            <a:r>
              <a:rPr lang="en-IN" sz="1800" dirty="0" err="1"/>
              <a:t>watchExpressions</a:t>
            </a:r>
            <a:r>
              <a:rPr lang="en-IN" sz="1800" dirty="0"/>
              <a:t>, listener);</a:t>
            </a:r>
          </a:p>
          <a:p>
            <a:r>
              <a:rPr lang="en-IN" sz="1800" dirty="0"/>
              <a:t>A variant of </a:t>
            </a:r>
            <a:r>
              <a:rPr lang="en-IN" sz="1800" dirty="0">
                <a:hlinkClick r:id="rId2"/>
              </a:rPr>
              <a:t>$watch()</a:t>
            </a:r>
            <a:r>
              <a:rPr lang="en-IN" sz="1800" dirty="0"/>
              <a:t> where it watches an array of </a:t>
            </a:r>
            <a:r>
              <a:rPr lang="en-IN" sz="1800" dirty="0" err="1"/>
              <a:t>watchExpressions</a:t>
            </a:r>
            <a:r>
              <a:rPr lang="en-IN" sz="1800" dirty="0"/>
              <a:t>. If any one expression in the collection changes the listener is executed.</a:t>
            </a:r>
          </a:p>
          <a:p>
            <a:r>
              <a:rPr lang="en-IN" sz="1800" dirty="0"/>
              <a:t>The items in the </a:t>
            </a:r>
            <a:r>
              <a:rPr lang="en-IN" sz="1800" dirty="0" err="1"/>
              <a:t>watchExpressions</a:t>
            </a:r>
            <a:r>
              <a:rPr lang="en-IN" sz="1800" dirty="0"/>
              <a:t> array are observed via standard $watch operation and are examined on every call to $digest() to see if any items changes.</a:t>
            </a:r>
          </a:p>
          <a:p>
            <a:r>
              <a:rPr lang="en-IN" sz="1800" dirty="0"/>
              <a:t>The listener is called whenever any expression in the </a:t>
            </a:r>
            <a:r>
              <a:rPr lang="en-IN" sz="1800" dirty="0" err="1"/>
              <a:t>watchExpressions</a:t>
            </a:r>
            <a:r>
              <a:rPr lang="en-IN" sz="1800" dirty="0"/>
              <a:t> array </a:t>
            </a:r>
            <a:r>
              <a:rPr lang="en-IN" sz="1800" dirty="0" smtClean="0"/>
              <a:t>changes.</a:t>
            </a:r>
          </a:p>
          <a:p>
            <a:r>
              <a:rPr lang="en-IN" sz="1800" dirty="0" smtClean="0">
                <a:effectLst/>
              </a:rPr>
              <a:t>Returns a de-registration function for all listeners.</a:t>
            </a:r>
          </a:p>
          <a:p>
            <a:endParaRPr lang="en-IN" sz="1800" dirty="0"/>
          </a:p>
          <a:p>
            <a:endParaRPr lang="en-IN" sz="1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293096"/>
            <a:ext cx="8856984"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025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07752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p:txBody>
          <a:bodyPr/>
          <a:lstStyle/>
          <a:p>
            <a:r>
              <a:rPr lang="en-IN" dirty="0">
                <a:hlinkClick r:id="rId2"/>
              </a:rPr>
              <a:t>Scope</a:t>
            </a:r>
            <a:r>
              <a:rPr lang="en-IN" dirty="0"/>
              <a:t> is an object that refers to the application model. </a:t>
            </a:r>
            <a:endParaRPr lang="en-IN" dirty="0" smtClean="0"/>
          </a:p>
          <a:p>
            <a:r>
              <a:rPr lang="en-IN" dirty="0" smtClean="0"/>
              <a:t>It </a:t>
            </a:r>
            <a:r>
              <a:rPr lang="en-IN" dirty="0"/>
              <a:t>is an execution context for </a:t>
            </a:r>
            <a:r>
              <a:rPr lang="en-IN" dirty="0">
                <a:hlinkClick r:id="rId3"/>
              </a:rPr>
              <a:t>expressions</a:t>
            </a:r>
            <a:r>
              <a:rPr lang="en-IN" dirty="0"/>
              <a:t>. </a:t>
            </a:r>
            <a:endParaRPr lang="en-IN" dirty="0" smtClean="0"/>
          </a:p>
          <a:p>
            <a:r>
              <a:rPr lang="en-IN" dirty="0" smtClean="0"/>
              <a:t>Scopes </a:t>
            </a:r>
            <a:r>
              <a:rPr lang="en-IN" dirty="0"/>
              <a:t>are arranged in hierarchical structure which mimic the DOM structure of the application</a:t>
            </a:r>
            <a:r>
              <a:rPr lang="en-IN" dirty="0" smtClean="0"/>
              <a:t>.</a:t>
            </a:r>
          </a:p>
          <a:p>
            <a:r>
              <a:rPr lang="en-IN" dirty="0" smtClean="0"/>
              <a:t> </a:t>
            </a:r>
            <a:r>
              <a:rPr lang="en-IN" dirty="0"/>
              <a:t>Scopes can watch </a:t>
            </a:r>
            <a:r>
              <a:rPr lang="en-IN" dirty="0">
                <a:hlinkClick r:id="rId3"/>
              </a:rPr>
              <a:t>expressions</a:t>
            </a:r>
            <a:r>
              <a:rPr lang="en-IN" dirty="0"/>
              <a:t> and propagate events.</a:t>
            </a:r>
          </a:p>
        </p:txBody>
      </p:sp>
    </p:spTree>
    <p:extLst>
      <p:ext uri="{BB962C8B-B14F-4D97-AF65-F5344CB8AC3E}">
        <p14:creationId xmlns:p14="http://schemas.microsoft.com/office/powerpoint/2010/main" val="249165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Scope characteristics</a:t>
            </a:r>
            <a:br>
              <a:rPr lang="en-IN" dirty="0"/>
            </a:br>
            <a:endParaRPr lang="en-IN" dirty="0"/>
          </a:p>
        </p:txBody>
      </p:sp>
      <p:sp>
        <p:nvSpPr>
          <p:cNvPr id="3" name="Content Placeholder 2"/>
          <p:cNvSpPr>
            <a:spLocks noGrp="1"/>
          </p:cNvSpPr>
          <p:nvPr>
            <p:ph idx="1"/>
          </p:nvPr>
        </p:nvSpPr>
        <p:spPr>
          <a:xfrm>
            <a:off x="457200" y="980728"/>
            <a:ext cx="8229600" cy="5145435"/>
          </a:xfrm>
        </p:spPr>
        <p:txBody>
          <a:bodyPr>
            <a:normAutofit lnSpcReduction="10000"/>
          </a:bodyPr>
          <a:lstStyle/>
          <a:p>
            <a:r>
              <a:rPr lang="en-IN" sz="1800" dirty="0"/>
              <a:t>Scopes provide APIs (</a:t>
            </a:r>
            <a:r>
              <a:rPr lang="en-IN" sz="1800" dirty="0">
                <a:hlinkClick r:id="rId2"/>
              </a:rPr>
              <a:t>$watch</a:t>
            </a:r>
            <a:r>
              <a:rPr lang="en-IN" sz="1800" dirty="0"/>
              <a:t>) to observe model mutations</a:t>
            </a:r>
            <a:r>
              <a:rPr lang="en-IN" sz="1800" dirty="0" smtClean="0"/>
              <a:t>.</a:t>
            </a:r>
          </a:p>
          <a:p>
            <a:r>
              <a:rPr lang="en-IN" sz="1800" dirty="0"/>
              <a:t>Scopes provide APIs (</a:t>
            </a:r>
            <a:r>
              <a:rPr lang="en-IN" sz="1800" dirty="0">
                <a:hlinkClick r:id="rId3"/>
              </a:rPr>
              <a:t>$apply</a:t>
            </a:r>
            <a:r>
              <a:rPr lang="en-IN" sz="1800" dirty="0"/>
              <a:t>) to propagate any model changes through the system into the view from outside of the "Angular realm" (controllers, services, Angular event handlers</a:t>
            </a:r>
            <a:r>
              <a:rPr lang="en-IN" sz="1800" dirty="0" smtClean="0"/>
              <a:t>).</a:t>
            </a:r>
          </a:p>
          <a:p>
            <a:r>
              <a:rPr lang="en-IN" sz="1800" dirty="0"/>
              <a:t>Scopes can be nested to limit access to the properties of application components while providing access to shared model properties. Nested scopes are either "child scopes" or "isolate scopes". A "child scope" (prototypically) inherits properties from its parent scope. An "isolate scope" does </a:t>
            </a:r>
            <a:r>
              <a:rPr lang="en-IN" sz="1800" dirty="0" smtClean="0"/>
              <a:t>not.</a:t>
            </a:r>
          </a:p>
          <a:p>
            <a:r>
              <a:rPr lang="en-IN" sz="1800" dirty="0"/>
              <a:t>Scopes provide context against which expressions are evaluated. For example {{username}} expression is meaningless, unless it is evaluated against a specific scope which defines the username property.</a:t>
            </a:r>
          </a:p>
          <a:p>
            <a:r>
              <a:rPr lang="en-IN" sz="1800" dirty="0"/>
              <a:t>Scope is the glue between application controller and the view. During the template </a:t>
            </a:r>
            <a:r>
              <a:rPr lang="en-IN" sz="1800" dirty="0">
                <a:hlinkClick r:id="rId4"/>
              </a:rPr>
              <a:t>linking</a:t>
            </a:r>
            <a:r>
              <a:rPr lang="en-IN" sz="1800" dirty="0"/>
              <a:t> phase the </a:t>
            </a:r>
            <a:r>
              <a:rPr lang="en-IN" sz="1800" dirty="0">
                <a:hlinkClick r:id="rId5"/>
              </a:rPr>
              <a:t>directives</a:t>
            </a:r>
            <a:r>
              <a:rPr lang="en-IN" sz="1800" dirty="0"/>
              <a:t> set up </a:t>
            </a:r>
            <a:r>
              <a:rPr lang="en-IN" sz="1800" dirty="0">
                <a:hlinkClick r:id="rId2"/>
              </a:rPr>
              <a:t>$watch</a:t>
            </a:r>
            <a:r>
              <a:rPr lang="en-IN" sz="1800" dirty="0"/>
              <a:t> expressions on the scope. </a:t>
            </a:r>
            <a:r>
              <a:rPr lang="en-IN" sz="1800" dirty="0"/>
              <a:t>The $watch allows the directives to be notified of property changes, which allows the directive to render the updated value to the DOM</a:t>
            </a:r>
            <a:r>
              <a:rPr lang="en-IN" sz="1800" dirty="0" smtClean="0"/>
              <a:t>.</a:t>
            </a:r>
          </a:p>
          <a:p>
            <a:r>
              <a:rPr lang="en-IN" sz="1800" dirty="0"/>
              <a:t>Both controllers and directives have reference to the scope, but not to each other. This arrangement isolates the controller from the directive as well as from the DOM. This is an important point since it makes the controllers view agnostic, which greatly improves the testing story of the applications.</a:t>
            </a:r>
          </a:p>
        </p:txBody>
      </p:sp>
    </p:spTree>
    <p:extLst>
      <p:ext uri="{BB962C8B-B14F-4D97-AF65-F5344CB8AC3E}">
        <p14:creationId xmlns:p14="http://schemas.microsoft.com/office/powerpoint/2010/main" val="397218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Show example for Scope Hierarchy</a:t>
            </a:r>
          </a:p>
          <a:p>
            <a:endParaRPr lang="en-IN" dirty="0"/>
          </a:p>
        </p:txBody>
      </p:sp>
    </p:spTree>
    <p:extLst>
      <p:ext uri="{BB962C8B-B14F-4D97-AF65-F5344CB8AC3E}">
        <p14:creationId xmlns:p14="http://schemas.microsoft.com/office/powerpoint/2010/main" val="180749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Retrieving Scopes from the DOM.</a:t>
            </a:r>
            <a:br>
              <a:rPr lang="en-IN" dirty="0"/>
            </a:br>
            <a:endParaRPr lang="en-IN" dirty="0"/>
          </a:p>
        </p:txBody>
      </p:sp>
      <p:sp>
        <p:nvSpPr>
          <p:cNvPr id="3" name="Content Placeholder 2"/>
          <p:cNvSpPr>
            <a:spLocks noGrp="1"/>
          </p:cNvSpPr>
          <p:nvPr>
            <p:ph idx="1"/>
          </p:nvPr>
        </p:nvSpPr>
        <p:spPr/>
        <p:txBody>
          <a:bodyPr/>
          <a:lstStyle/>
          <a:p>
            <a:r>
              <a:rPr lang="en-IN" sz="1800" dirty="0"/>
              <a:t>Scopes are attached to the DOM as $scope data property, and can be retrieved for debugging purposes. </a:t>
            </a:r>
            <a:endParaRPr lang="en-IN" sz="1800" dirty="0" smtClean="0"/>
          </a:p>
          <a:p>
            <a:r>
              <a:rPr lang="en-IN" sz="1800" dirty="0"/>
              <a:t>The location where the root scope is attached to the DOM is defined by the location of </a:t>
            </a:r>
            <a:r>
              <a:rPr lang="en-IN" sz="1800" dirty="0">
                <a:hlinkClick r:id="rId2"/>
              </a:rPr>
              <a:t>ng-app</a:t>
            </a:r>
            <a:r>
              <a:rPr lang="en-IN" sz="1800" dirty="0"/>
              <a:t> directive. Typically ng-app is placed on the &lt;html&gt; element, but it can be placed on other elements as well, if, for example, only a portion of the view needs to be controlled by Angular.</a:t>
            </a:r>
          </a:p>
          <a:p>
            <a:r>
              <a:rPr lang="en-IN" sz="1800" dirty="0" smtClean="0"/>
              <a:t>To </a:t>
            </a:r>
            <a:r>
              <a:rPr lang="en-IN" sz="1800" dirty="0"/>
              <a:t>examine the scope in the debugger:</a:t>
            </a:r>
          </a:p>
          <a:p>
            <a:pPr lvl="1"/>
            <a:r>
              <a:rPr lang="en-IN" sz="1400" dirty="0"/>
              <a:t>Right click on the element of interest in your browser and select 'inspect element'. You should see the browser debugger with the element you clicked on highlighted.</a:t>
            </a:r>
          </a:p>
          <a:p>
            <a:pPr lvl="1"/>
            <a:r>
              <a:rPr lang="en-IN" sz="1400" dirty="0"/>
              <a:t>The debugger allows you to access the currently selected element in the console as $0 variable.</a:t>
            </a:r>
          </a:p>
          <a:p>
            <a:pPr lvl="1"/>
            <a:r>
              <a:rPr lang="en-IN" sz="1400" dirty="0" smtClean="0"/>
              <a:t>To </a:t>
            </a:r>
            <a:r>
              <a:rPr lang="en-IN" sz="1400" dirty="0"/>
              <a:t>retrieve the associated scope in console execute: </a:t>
            </a:r>
            <a:r>
              <a:rPr lang="en-IN" sz="1400" dirty="0" err="1"/>
              <a:t>angular.element</a:t>
            </a:r>
            <a:r>
              <a:rPr lang="en-IN" sz="1400" dirty="0"/>
              <a:t>($0).scope() or just type $scope</a:t>
            </a:r>
          </a:p>
          <a:p>
            <a:endParaRPr lang="en-IN" sz="1800" dirty="0"/>
          </a:p>
        </p:txBody>
      </p:sp>
    </p:spTree>
    <p:extLst>
      <p:ext uri="{BB962C8B-B14F-4D97-AF65-F5344CB8AC3E}">
        <p14:creationId xmlns:p14="http://schemas.microsoft.com/office/powerpoint/2010/main" val="411937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Scope Life Cycle</a:t>
            </a:r>
            <a:br>
              <a:rPr lang="en-IN" dirty="0"/>
            </a:br>
            <a:endParaRPr lang="en-IN" dirty="0"/>
          </a:p>
        </p:txBody>
      </p:sp>
      <p:sp>
        <p:nvSpPr>
          <p:cNvPr id="3" name="Content Placeholder 2"/>
          <p:cNvSpPr>
            <a:spLocks noGrp="1"/>
          </p:cNvSpPr>
          <p:nvPr>
            <p:ph idx="1"/>
          </p:nvPr>
        </p:nvSpPr>
        <p:spPr>
          <a:xfrm>
            <a:off x="457200" y="908720"/>
            <a:ext cx="8229600" cy="5217443"/>
          </a:xfrm>
        </p:spPr>
        <p:txBody>
          <a:bodyPr>
            <a:normAutofit/>
          </a:bodyPr>
          <a:lstStyle/>
          <a:p>
            <a:r>
              <a:rPr lang="en-IN" sz="1800" dirty="0"/>
              <a:t>When the browser calls into JavaScript the code executes outside the Angular execution context, which means that Angular is unaware of model modifications. To properly process model modifications the execution has to enter the Angular execution context using the </a:t>
            </a:r>
            <a:r>
              <a:rPr lang="en-IN" sz="1800" dirty="0">
                <a:hlinkClick r:id="rId2"/>
              </a:rPr>
              <a:t>$</a:t>
            </a:r>
            <a:r>
              <a:rPr lang="en-IN" sz="1800" dirty="0" err="1">
                <a:hlinkClick r:id="rId2"/>
              </a:rPr>
              <a:t>apply</a:t>
            </a:r>
            <a:r>
              <a:rPr lang="en-IN" sz="1800" dirty="0" err="1"/>
              <a:t>method</a:t>
            </a:r>
            <a:r>
              <a:rPr lang="en-IN" sz="1800" dirty="0"/>
              <a:t>. Only model modifications which execute inside the $apply method will be properly accounted for by Angular. For example if a directive listens on DOM events, such as </a:t>
            </a:r>
            <a:r>
              <a:rPr lang="en-IN" sz="1800" dirty="0">
                <a:hlinkClick r:id="rId3"/>
              </a:rPr>
              <a:t>ng-click</a:t>
            </a:r>
            <a:r>
              <a:rPr lang="en-IN" sz="1800" dirty="0"/>
              <a:t> it must evaluate the expression inside the $apply method</a:t>
            </a:r>
            <a:r>
              <a:rPr lang="en-IN" sz="1800" dirty="0" smtClean="0"/>
              <a:t>.</a:t>
            </a:r>
          </a:p>
          <a:p>
            <a:r>
              <a:rPr lang="en-IN" sz="1800" dirty="0"/>
              <a:t>After evaluating the expression, the $apply method performs a </a:t>
            </a:r>
            <a:r>
              <a:rPr lang="en-IN" sz="1800" dirty="0">
                <a:hlinkClick r:id="rId4"/>
              </a:rPr>
              <a:t>$digest</a:t>
            </a:r>
            <a:r>
              <a:rPr lang="en-IN" sz="1800" dirty="0"/>
              <a:t>. </a:t>
            </a:r>
            <a:endParaRPr lang="en-IN" sz="1800" dirty="0" smtClean="0"/>
          </a:p>
          <a:p>
            <a:pPr lvl="1"/>
            <a:r>
              <a:rPr lang="en-IN" sz="1400" dirty="0" smtClean="0"/>
              <a:t>In </a:t>
            </a:r>
            <a:r>
              <a:rPr lang="en-IN" sz="1400" dirty="0"/>
              <a:t>the $digest phase the scope examines all of the $</a:t>
            </a:r>
            <a:r>
              <a:rPr lang="en-IN" sz="1400" dirty="0" err="1"/>
              <a:t>watchexpressions</a:t>
            </a:r>
            <a:r>
              <a:rPr lang="en-IN" sz="1400" dirty="0"/>
              <a:t> and compares them with the previous value. </a:t>
            </a:r>
            <a:endParaRPr lang="en-IN" sz="1400" dirty="0" smtClean="0"/>
          </a:p>
          <a:p>
            <a:pPr lvl="1"/>
            <a:r>
              <a:rPr lang="en-IN" sz="1400" dirty="0" smtClean="0"/>
              <a:t>This </a:t>
            </a:r>
            <a:r>
              <a:rPr lang="en-IN" sz="1400" dirty="0"/>
              <a:t>dirty checking is done asynchronously. This means that assignment such as $</a:t>
            </a:r>
            <a:r>
              <a:rPr lang="en-IN" sz="1400" dirty="0" err="1"/>
              <a:t>scope.username</a:t>
            </a:r>
            <a:r>
              <a:rPr lang="en-IN" sz="1400" dirty="0"/>
              <a:t>="angular" will not immediately cause a $watch to be notified, instead the $watch notification is delayed until </a:t>
            </a:r>
            <a:r>
              <a:rPr lang="en-IN" sz="1400" dirty="0" err="1"/>
              <a:t>the$digest</a:t>
            </a:r>
            <a:r>
              <a:rPr lang="en-IN" sz="1400" dirty="0"/>
              <a:t> phase. </a:t>
            </a:r>
            <a:endParaRPr lang="en-IN" sz="1400" dirty="0" smtClean="0"/>
          </a:p>
          <a:p>
            <a:pPr lvl="1"/>
            <a:r>
              <a:rPr lang="en-IN" sz="1400" dirty="0" smtClean="0"/>
              <a:t>This </a:t>
            </a:r>
            <a:r>
              <a:rPr lang="en-IN" sz="1400" dirty="0"/>
              <a:t>delay is desirable, since it coalesces multiple model updates into one $watch notification as well as guarantees that during the $watch notification no other $watches are running</a:t>
            </a:r>
            <a:r>
              <a:rPr lang="en-IN" sz="1400" dirty="0" smtClean="0"/>
              <a:t>.</a:t>
            </a:r>
          </a:p>
          <a:p>
            <a:pPr lvl="1"/>
            <a:r>
              <a:rPr lang="en-IN" sz="1400" dirty="0" smtClean="0"/>
              <a:t> </a:t>
            </a:r>
            <a:r>
              <a:rPr lang="en-IN" sz="1400" dirty="0"/>
              <a:t>If a $watch changes the value of the model, it will force </a:t>
            </a:r>
            <a:r>
              <a:rPr lang="en-IN" sz="1400" dirty="0" err="1"/>
              <a:t>additional$digest</a:t>
            </a:r>
            <a:r>
              <a:rPr lang="en-IN" sz="1400" dirty="0"/>
              <a:t> cycle.</a:t>
            </a:r>
          </a:p>
        </p:txBody>
      </p:sp>
    </p:spTree>
    <p:extLst>
      <p:ext uri="{BB962C8B-B14F-4D97-AF65-F5344CB8AC3E}">
        <p14:creationId xmlns:p14="http://schemas.microsoft.com/office/powerpoint/2010/main" val="141627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Life Cycle-</a:t>
            </a:r>
            <a:r>
              <a:rPr lang="en-IN" dirty="0" err="1" smtClean="0"/>
              <a:t>Contd</a:t>
            </a:r>
            <a:r>
              <a:rPr lang="en-IN" dirty="0" smtClean="0"/>
              <a:t>…</a:t>
            </a:r>
            <a:br>
              <a:rPr lang="en-IN" dirty="0" smtClean="0"/>
            </a:br>
            <a:endParaRPr lang="en-IN" dirty="0"/>
          </a:p>
        </p:txBody>
      </p:sp>
      <p:sp>
        <p:nvSpPr>
          <p:cNvPr id="3" name="Content Placeholder 2"/>
          <p:cNvSpPr>
            <a:spLocks noGrp="1"/>
          </p:cNvSpPr>
          <p:nvPr>
            <p:ph idx="1"/>
          </p:nvPr>
        </p:nvSpPr>
        <p:spPr>
          <a:xfrm>
            <a:off x="323528" y="908720"/>
            <a:ext cx="8229600" cy="5832648"/>
          </a:xfrm>
        </p:spPr>
        <p:txBody>
          <a:bodyPr>
            <a:normAutofit fontScale="47500" lnSpcReduction="20000"/>
          </a:bodyPr>
          <a:lstStyle/>
          <a:p>
            <a:r>
              <a:rPr lang="en-IN" b="1" dirty="0"/>
              <a:t>Creation</a:t>
            </a:r>
            <a:endParaRPr lang="en-IN" dirty="0"/>
          </a:p>
          <a:p>
            <a:pPr marL="0" indent="0">
              <a:buNone/>
            </a:pPr>
            <a:r>
              <a:rPr lang="en-IN" dirty="0"/>
              <a:t>The </a:t>
            </a:r>
            <a:r>
              <a:rPr lang="en-IN" dirty="0">
                <a:hlinkClick r:id="rId2"/>
              </a:rPr>
              <a:t>root scope</a:t>
            </a:r>
            <a:r>
              <a:rPr lang="en-IN" dirty="0"/>
              <a:t> is created during the application bootstrap by the </a:t>
            </a:r>
            <a:r>
              <a:rPr lang="en-IN" dirty="0">
                <a:hlinkClick r:id="rId3"/>
              </a:rPr>
              <a:t>$injector</a:t>
            </a:r>
            <a:r>
              <a:rPr lang="en-IN" dirty="0"/>
              <a:t>. During template linking, some directives create new child scopes.</a:t>
            </a:r>
          </a:p>
          <a:p>
            <a:endParaRPr lang="en-IN" b="1" dirty="0" smtClean="0"/>
          </a:p>
          <a:p>
            <a:r>
              <a:rPr lang="en-IN" b="1" dirty="0" smtClean="0"/>
              <a:t>Watcher </a:t>
            </a:r>
            <a:r>
              <a:rPr lang="en-IN" b="1" dirty="0"/>
              <a:t>registration</a:t>
            </a:r>
            <a:endParaRPr lang="en-IN" dirty="0"/>
          </a:p>
          <a:p>
            <a:pPr marL="0" indent="0">
              <a:buNone/>
            </a:pPr>
            <a:r>
              <a:rPr lang="en-IN" dirty="0"/>
              <a:t>During template linking, directives register </a:t>
            </a:r>
            <a:r>
              <a:rPr lang="en-IN" dirty="0">
                <a:hlinkClick r:id="rId4"/>
              </a:rPr>
              <a:t>watches</a:t>
            </a:r>
            <a:r>
              <a:rPr lang="en-IN" dirty="0"/>
              <a:t> on the scope. These watches will be used to propagate model values to the DOM.</a:t>
            </a:r>
          </a:p>
          <a:p>
            <a:endParaRPr lang="en-IN" b="1" dirty="0" smtClean="0"/>
          </a:p>
          <a:p>
            <a:r>
              <a:rPr lang="en-IN" b="1" dirty="0" smtClean="0"/>
              <a:t>Model </a:t>
            </a:r>
            <a:r>
              <a:rPr lang="en-IN" b="1" dirty="0"/>
              <a:t>mutation</a:t>
            </a:r>
            <a:endParaRPr lang="en-IN" dirty="0"/>
          </a:p>
          <a:p>
            <a:pPr marL="0" indent="0">
              <a:buNone/>
            </a:pPr>
            <a:r>
              <a:rPr lang="en-IN" dirty="0"/>
              <a:t>For mutations to be properly observed, you should make them only within the </a:t>
            </a:r>
            <a:r>
              <a:rPr lang="en-IN" dirty="0" err="1">
                <a:hlinkClick r:id="rId5"/>
              </a:rPr>
              <a:t>scope.$apply</a:t>
            </a:r>
            <a:r>
              <a:rPr lang="en-IN" dirty="0">
                <a:hlinkClick r:id="rId5"/>
              </a:rPr>
              <a:t>()</a:t>
            </a:r>
            <a:r>
              <a:rPr lang="en-IN" dirty="0"/>
              <a:t>. Angular APIs do this implicitly, so no extra $apply call is needed when doing synchronous work in controllers, or asynchronous work with </a:t>
            </a:r>
            <a:r>
              <a:rPr lang="en-IN" dirty="0">
                <a:hlinkClick r:id="rId6"/>
              </a:rPr>
              <a:t>$http</a:t>
            </a:r>
            <a:r>
              <a:rPr lang="en-IN" dirty="0"/>
              <a:t>, </a:t>
            </a:r>
            <a:r>
              <a:rPr lang="en-IN" dirty="0">
                <a:hlinkClick r:id="rId7"/>
              </a:rPr>
              <a:t>$timeout</a:t>
            </a:r>
            <a:r>
              <a:rPr lang="en-IN" dirty="0"/>
              <a:t> or </a:t>
            </a:r>
            <a:r>
              <a:rPr lang="en-IN" dirty="0">
                <a:hlinkClick r:id="rId8"/>
              </a:rPr>
              <a:t>$</a:t>
            </a:r>
            <a:r>
              <a:rPr lang="en-IN" dirty="0" err="1">
                <a:hlinkClick r:id="rId8"/>
              </a:rPr>
              <a:t>interval</a:t>
            </a:r>
            <a:r>
              <a:rPr lang="en-IN" dirty="0" err="1"/>
              <a:t>services</a:t>
            </a:r>
            <a:r>
              <a:rPr lang="en-IN" dirty="0"/>
              <a:t>.</a:t>
            </a:r>
          </a:p>
          <a:p>
            <a:endParaRPr lang="en-IN" b="1" dirty="0" smtClean="0"/>
          </a:p>
          <a:p>
            <a:r>
              <a:rPr lang="en-IN" b="1" dirty="0" smtClean="0"/>
              <a:t>Mutation </a:t>
            </a:r>
            <a:r>
              <a:rPr lang="en-IN" b="1" dirty="0"/>
              <a:t>observation</a:t>
            </a:r>
            <a:endParaRPr lang="en-IN" dirty="0"/>
          </a:p>
          <a:p>
            <a:pPr marL="0" indent="0">
              <a:buNone/>
            </a:pPr>
            <a:r>
              <a:rPr lang="en-IN" dirty="0"/>
              <a:t>At the end of $apply, Angular performs a </a:t>
            </a:r>
            <a:r>
              <a:rPr lang="en-IN" dirty="0">
                <a:hlinkClick r:id="rId9"/>
              </a:rPr>
              <a:t>$digest</a:t>
            </a:r>
            <a:r>
              <a:rPr lang="en-IN" dirty="0"/>
              <a:t> cycle on the root scope, which then propagates throughout all child scopes. During the $digest cycle, all $watched expressions or functions are checked for model mutation and if a mutation is detected, the $watch listener is called.</a:t>
            </a:r>
          </a:p>
          <a:p>
            <a:endParaRPr lang="en-IN" b="1" dirty="0" smtClean="0"/>
          </a:p>
          <a:p>
            <a:r>
              <a:rPr lang="en-IN" b="1" dirty="0" smtClean="0"/>
              <a:t>Scope </a:t>
            </a:r>
            <a:r>
              <a:rPr lang="en-IN" b="1" dirty="0"/>
              <a:t>destruction</a:t>
            </a:r>
            <a:endParaRPr lang="en-IN" dirty="0"/>
          </a:p>
          <a:p>
            <a:pPr marL="0" indent="0">
              <a:buNone/>
            </a:pPr>
            <a:r>
              <a:rPr lang="en-IN" dirty="0"/>
              <a:t>When child scopes are no longer needed, it is the responsibility of the child scope creator to destroy them via </a:t>
            </a:r>
            <a:r>
              <a:rPr lang="en-IN" dirty="0" err="1">
                <a:hlinkClick r:id="rId10"/>
              </a:rPr>
              <a:t>scope.$destroy</a:t>
            </a:r>
            <a:r>
              <a:rPr lang="en-IN" dirty="0">
                <a:hlinkClick r:id="rId10"/>
              </a:rPr>
              <a:t>()</a:t>
            </a:r>
            <a:r>
              <a:rPr lang="en-IN" dirty="0"/>
              <a:t> API. This will stop propagation of $digest calls into the child scope and allow for memory used by the child scope models to be reclaimed by the garbage collector.</a:t>
            </a:r>
          </a:p>
          <a:p>
            <a:endParaRPr lang="en-IN" dirty="0"/>
          </a:p>
        </p:txBody>
      </p:sp>
    </p:spTree>
    <p:extLst>
      <p:ext uri="{BB962C8B-B14F-4D97-AF65-F5344CB8AC3E}">
        <p14:creationId xmlns:p14="http://schemas.microsoft.com/office/powerpoint/2010/main" val="368002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1143000"/>
          </a:xfrm>
        </p:spPr>
        <p:txBody>
          <a:bodyPr>
            <a:normAutofit fontScale="90000"/>
          </a:bodyPr>
          <a:lstStyle/>
          <a:p>
            <a:r>
              <a:rPr lang="en-IN" sz="4000" dirty="0"/>
              <a:t>Scope $watch Performance Considerations</a:t>
            </a:r>
            <a:r>
              <a:rPr lang="en-IN" dirty="0"/>
              <a:t/>
            </a:r>
            <a:br>
              <a:rPr lang="en-IN" dirty="0"/>
            </a:b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sz="1800" dirty="0"/>
              <a:t>Dirty checking the scope for property changes is a common operation in Angular and for this reason the dirty checking function must be efficient. </a:t>
            </a:r>
            <a:endParaRPr lang="en-IN" sz="1800" dirty="0" smtClean="0"/>
          </a:p>
          <a:p>
            <a:r>
              <a:rPr lang="en-IN" sz="1800" dirty="0" smtClean="0"/>
              <a:t>Care </a:t>
            </a:r>
            <a:r>
              <a:rPr lang="en-IN" sz="1800" dirty="0"/>
              <a:t>should be taken that the dirty checking function does not do any DOM access, as DOM access is orders of magnitude slower than property access on JavaScript object</a:t>
            </a:r>
            <a:r>
              <a:rPr lang="en-IN" sz="1800" dirty="0" smtClean="0"/>
              <a:t>.</a:t>
            </a:r>
          </a:p>
          <a:p>
            <a:r>
              <a:rPr lang="en-IN" sz="1800" dirty="0"/>
              <a:t>Dirty checking can be done with three strategies: </a:t>
            </a:r>
            <a:r>
              <a:rPr lang="en-IN" sz="1800" dirty="0" smtClean="0"/>
              <a:t>-</a:t>
            </a:r>
          </a:p>
          <a:p>
            <a:pPr lvl="1"/>
            <a:r>
              <a:rPr lang="en-IN" sz="1400" dirty="0" smtClean="0"/>
              <a:t>By </a:t>
            </a:r>
            <a:r>
              <a:rPr lang="en-IN" sz="1400" dirty="0"/>
              <a:t>reference, </a:t>
            </a:r>
            <a:endParaRPr lang="en-IN" sz="1400" dirty="0" smtClean="0"/>
          </a:p>
          <a:p>
            <a:pPr lvl="1"/>
            <a:r>
              <a:rPr lang="en-IN" sz="1400" dirty="0" smtClean="0"/>
              <a:t>by </a:t>
            </a:r>
            <a:r>
              <a:rPr lang="en-IN" sz="1400" dirty="0"/>
              <a:t>collection contents, </a:t>
            </a:r>
            <a:endParaRPr lang="en-IN" sz="1400" dirty="0" smtClean="0"/>
          </a:p>
          <a:p>
            <a:pPr lvl="1"/>
            <a:r>
              <a:rPr lang="en-IN" sz="1400" dirty="0" smtClean="0"/>
              <a:t>and </a:t>
            </a:r>
            <a:r>
              <a:rPr lang="en-IN" sz="1400" dirty="0"/>
              <a:t>by value. </a:t>
            </a:r>
          </a:p>
          <a:p>
            <a:pPr lvl="1"/>
            <a:endParaRPr lang="en-IN" sz="1400" dirty="0" smtClean="0"/>
          </a:p>
          <a:p>
            <a:pPr lvl="1"/>
            <a:endParaRPr lang="en-IN" sz="1400" dirty="0"/>
          </a:p>
          <a:p>
            <a:pPr marL="342900" lvl="1" indent="-342900">
              <a:buFont typeface="Arial" panose="020B0604020202020204" pitchFamily="34" charset="0"/>
              <a:buChar char="•"/>
            </a:pPr>
            <a:r>
              <a:rPr lang="en-IN" sz="1800" dirty="0"/>
              <a:t>The strategies differ in the kinds of changes they detect, and in their performance characteristics.</a:t>
            </a:r>
          </a:p>
        </p:txBody>
      </p:sp>
    </p:spTree>
    <p:extLst>
      <p:ext uri="{BB962C8B-B14F-4D97-AF65-F5344CB8AC3E}">
        <p14:creationId xmlns:p14="http://schemas.microsoft.com/office/powerpoint/2010/main" val="345449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90066"/>
          </a:xfrm>
        </p:spPr>
        <p:txBody>
          <a:bodyPr>
            <a:normAutofit fontScale="90000"/>
          </a:bodyPr>
          <a:lstStyle/>
          <a:p>
            <a:r>
              <a:rPr lang="en-IN" dirty="0" smtClean="0"/>
              <a:t>1) Watching </a:t>
            </a:r>
            <a:r>
              <a:rPr lang="en-IN" i="1" dirty="0" smtClean="0"/>
              <a:t>by reference</a:t>
            </a:r>
            <a:endParaRPr lang="en-IN" dirty="0"/>
          </a:p>
        </p:txBody>
      </p:sp>
      <p:sp>
        <p:nvSpPr>
          <p:cNvPr id="3" name="Content Placeholder 2"/>
          <p:cNvSpPr>
            <a:spLocks noGrp="1"/>
          </p:cNvSpPr>
          <p:nvPr>
            <p:ph idx="1"/>
          </p:nvPr>
        </p:nvSpPr>
        <p:spPr>
          <a:xfrm>
            <a:off x="539552" y="620688"/>
            <a:ext cx="8229600" cy="6768752"/>
          </a:xfrm>
        </p:spPr>
        <p:txBody>
          <a:bodyPr>
            <a:normAutofit fontScale="62500" lnSpcReduction="20000"/>
          </a:bodyPr>
          <a:lstStyle/>
          <a:p>
            <a:r>
              <a:rPr lang="en-IN" sz="2400" b="1" dirty="0" err="1" smtClean="0">
                <a:hlinkClick r:id="rId2"/>
              </a:rPr>
              <a:t>scope</a:t>
            </a:r>
            <a:r>
              <a:rPr lang="en-IN" sz="2400" b="1" dirty="0" err="1">
                <a:hlinkClick r:id="rId2"/>
              </a:rPr>
              <a:t>.$watch</a:t>
            </a:r>
            <a:r>
              <a:rPr lang="en-IN" sz="2400" b="1" dirty="0"/>
              <a:t>(</a:t>
            </a:r>
            <a:r>
              <a:rPr lang="en-IN" sz="2400" b="1" dirty="0" err="1"/>
              <a:t>watchExpression</a:t>
            </a:r>
            <a:r>
              <a:rPr lang="en-IN" sz="2400" b="1" dirty="0"/>
              <a:t>, listener</a:t>
            </a:r>
            <a:r>
              <a:rPr lang="en-IN" sz="2400" b="1" dirty="0" smtClean="0"/>
              <a:t>) </a:t>
            </a:r>
          </a:p>
          <a:p>
            <a:pPr marL="0" indent="0">
              <a:buNone/>
            </a:pPr>
            <a:r>
              <a:rPr lang="en-IN" sz="2400" dirty="0" smtClean="0"/>
              <a:t>detects </a:t>
            </a:r>
            <a:r>
              <a:rPr lang="en-IN" sz="2400" dirty="0"/>
              <a:t>a change when the whole value returned by the watch expression switches to a new value. If the value is an array or an object, changes inside it are not detected. This is the most efficient </a:t>
            </a:r>
            <a:r>
              <a:rPr lang="en-IN" sz="2400" dirty="0" smtClean="0"/>
              <a:t>strategy(performance-wise).</a:t>
            </a:r>
          </a:p>
          <a:p>
            <a:pPr marL="0" indent="0">
              <a:buNone/>
            </a:pPr>
            <a:endParaRPr lang="en-IN" sz="2400" dirty="0" smtClean="0"/>
          </a:p>
          <a:p>
            <a:r>
              <a:rPr lang="en-IN" sz="2400" dirty="0"/>
              <a:t>The </a:t>
            </a:r>
            <a:r>
              <a:rPr lang="en-IN" sz="2400" dirty="0" err="1"/>
              <a:t>watchExpression</a:t>
            </a:r>
            <a:r>
              <a:rPr lang="en-IN" sz="2400" dirty="0"/>
              <a:t> is called on every call to </a:t>
            </a:r>
            <a:r>
              <a:rPr lang="en-IN" sz="2400" dirty="0">
                <a:hlinkClick r:id="rId3"/>
              </a:rPr>
              <a:t>$digest()</a:t>
            </a:r>
            <a:r>
              <a:rPr lang="en-IN" sz="2400" dirty="0"/>
              <a:t> and should return the value that will be watched. (</a:t>
            </a:r>
            <a:r>
              <a:rPr lang="en-IN" sz="2400" dirty="0" err="1"/>
              <a:t>watchExpressionshould</a:t>
            </a:r>
            <a:r>
              <a:rPr lang="en-IN" sz="2400" dirty="0"/>
              <a:t> not change its value when executed multiple times with the same input because it may be executed multiple times </a:t>
            </a:r>
            <a:r>
              <a:rPr lang="en-IN" sz="2400" dirty="0" err="1"/>
              <a:t>by</a:t>
            </a:r>
            <a:r>
              <a:rPr lang="en-IN" sz="2400" dirty="0" err="1">
                <a:hlinkClick r:id="rId3"/>
              </a:rPr>
              <a:t>$digest</a:t>
            </a:r>
            <a:r>
              <a:rPr lang="en-IN" sz="2400" dirty="0">
                <a:hlinkClick r:id="rId3"/>
              </a:rPr>
              <a:t>()</a:t>
            </a:r>
            <a:r>
              <a:rPr lang="en-IN" sz="2400" dirty="0"/>
              <a:t>. That is, </a:t>
            </a:r>
            <a:r>
              <a:rPr lang="en-IN" sz="2400" dirty="0" err="1"/>
              <a:t>watchExpression</a:t>
            </a:r>
            <a:r>
              <a:rPr lang="en-IN" sz="2400" dirty="0"/>
              <a:t> should be </a:t>
            </a:r>
            <a:r>
              <a:rPr lang="en-IN" sz="2400" dirty="0">
                <a:hlinkClick r:id="rId4"/>
              </a:rPr>
              <a:t>idempotent</a:t>
            </a:r>
            <a:r>
              <a:rPr lang="en-IN" sz="2400" dirty="0" smtClean="0"/>
              <a:t>.</a:t>
            </a:r>
          </a:p>
          <a:p>
            <a:pPr marL="0" indent="0">
              <a:buNone/>
            </a:pPr>
            <a:endParaRPr lang="en-IN" sz="2400" dirty="0" smtClean="0"/>
          </a:p>
          <a:p>
            <a:r>
              <a:rPr lang="en-IN" sz="2400" dirty="0"/>
              <a:t>The listener is called only when the value from the current </a:t>
            </a:r>
            <a:r>
              <a:rPr lang="en-IN" sz="2400" dirty="0" err="1"/>
              <a:t>watchExpression</a:t>
            </a:r>
            <a:r>
              <a:rPr lang="en-IN" sz="2400" dirty="0"/>
              <a:t> and the previous call to </a:t>
            </a:r>
            <a:r>
              <a:rPr lang="en-IN" sz="2400" dirty="0" err="1"/>
              <a:t>watchExpression</a:t>
            </a:r>
            <a:r>
              <a:rPr lang="en-IN" sz="2400" dirty="0"/>
              <a:t> are not equal (with the exception of the initial run, see below). Inequality is determined according to reference inequality, </a:t>
            </a:r>
            <a:r>
              <a:rPr lang="en-IN" sz="2400" dirty="0">
                <a:hlinkClick r:id="rId5"/>
              </a:rPr>
              <a:t>strict </a:t>
            </a:r>
            <a:r>
              <a:rPr lang="en-IN" sz="2400" dirty="0" smtClean="0">
                <a:hlinkClick r:id="rId5"/>
              </a:rPr>
              <a:t>comparison</a:t>
            </a:r>
            <a:r>
              <a:rPr lang="en-IN" sz="2400" dirty="0" smtClean="0"/>
              <a:t> via </a:t>
            </a:r>
            <a:r>
              <a:rPr lang="en-IN" sz="2400" dirty="0"/>
              <a:t>the !== </a:t>
            </a:r>
            <a:r>
              <a:rPr lang="en-IN" sz="2400" dirty="0" err="1"/>
              <a:t>Javascript</a:t>
            </a:r>
            <a:r>
              <a:rPr lang="en-IN" sz="2400" dirty="0"/>
              <a:t> </a:t>
            </a:r>
            <a:r>
              <a:rPr lang="en-IN" sz="2400" dirty="0" smtClean="0"/>
              <a:t>operator (unless</a:t>
            </a:r>
            <a:r>
              <a:rPr lang="en-IN" sz="2400" dirty="0"/>
              <a:t> </a:t>
            </a:r>
            <a:r>
              <a:rPr lang="en-IN" sz="2400" dirty="0" err="1"/>
              <a:t>objectEquality</a:t>
            </a:r>
            <a:r>
              <a:rPr lang="en-IN" sz="2400" dirty="0"/>
              <a:t> == </a:t>
            </a:r>
            <a:r>
              <a:rPr lang="en-IN" sz="2400" dirty="0" smtClean="0"/>
              <a:t>true…to be discussed in coming slides)</a:t>
            </a:r>
          </a:p>
          <a:p>
            <a:pPr marL="0" indent="0">
              <a:buNone/>
            </a:pPr>
            <a:endParaRPr lang="en-IN" sz="2400" dirty="0" smtClean="0"/>
          </a:p>
          <a:p>
            <a:r>
              <a:rPr lang="en-IN" sz="2400" dirty="0"/>
              <a:t>The watch listener may change the model, which may trigger other listeners to fire. This is achieved by rerunning the watchers until no changes are detected. The rerun iteration limit is 10 to prevent an infinite loop deadlock</a:t>
            </a:r>
            <a:r>
              <a:rPr lang="en-IN" sz="2400" dirty="0" smtClean="0"/>
              <a:t>.</a:t>
            </a:r>
          </a:p>
          <a:p>
            <a:pPr marL="0" indent="0">
              <a:buNone/>
            </a:pPr>
            <a:endParaRPr lang="en-IN" sz="2400" dirty="0"/>
          </a:p>
          <a:p>
            <a:r>
              <a:rPr lang="en-IN" sz="2400" dirty="0"/>
              <a:t>If you want to be notified whenever </a:t>
            </a:r>
            <a:r>
              <a:rPr lang="en-IN" sz="2400" dirty="0">
                <a:hlinkClick r:id="rId3"/>
              </a:rPr>
              <a:t>$digest</a:t>
            </a:r>
            <a:r>
              <a:rPr lang="en-IN" sz="2400" dirty="0"/>
              <a:t> is called, you can register a </a:t>
            </a:r>
            <a:r>
              <a:rPr lang="en-IN" sz="2400" dirty="0" err="1"/>
              <a:t>watchExpression</a:t>
            </a:r>
            <a:r>
              <a:rPr lang="en-IN" sz="2400" dirty="0"/>
              <a:t> function with no listener. (Be prepared for multiple calls to your </a:t>
            </a:r>
            <a:r>
              <a:rPr lang="en-IN" sz="2400" dirty="0" err="1"/>
              <a:t>watchExpression</a:t>
            </a:r>
            <a:r>
              <a:rPr lang="en-IN" sz="2400" dirty="0"/>
              <a:t> because it will execute multiple times in a single </a:t>
            </a:r>
            <a:r>
              <a:rPr lang="en-IN" sz="2400" dirty="0">
                <a:hlinkClick r:id="rId3"/>
              </a:rPr>
              <a:t>$digest</a:t>
            </a:r>
            <a:r>
              <a:rPr lang="en-IN" sz="2400" dirty="0"/>
              <a:t> cycle if a change is detected</a:t>
            </a:r>
            <a:r>
              <a:rPr lang="en-IN" sz="2400" dirty="0" smtClean="0"/>
              <a:t>.)</a:t>
            </a:r>
          </a:p>
          <a:p>
            <a:pPr marL="0" indent="0">
              <a:buNone/>
            </a:pPr>
            <a:endParaRPr lang="en-IN" sz="2400" dirty="0" smtClean="0"/>
          </a:p>
          <a:p>
            <a:r>
              <a:rPr lang="en-IN" sz="2400" dirty="0"/>
              <a:t>After a watcher is registered with the scope, the listener </a:t>
            </a:r>
            <a:r>
              <a:rPr lang="en-IN" sz="2400" dirty="0" err="1"/>
              <a:t>fn</a:t>
            </a:r>
            <a:r>
              <a:rPr lang="en-IN" sz="2400" dirty="0"/>
              <a:t> is called asynchronously (via </a:t>
            </a:r>
            <a:r>
              <a:rPr lang="en-IN" sz="2400" dirty="0">
                <a:hlinkClick r:id="rId6"/>
              </a:rPr>
              <a:t>$</a:t>
            </a:r>
            <a:r>
              <a:rPr lang="en-IN" sz="2400" dirty="0" err="1">
                <a:hlinkClick r:id="rId6"/>
              </a:rPr>
              <a:t>evalAsync</a:t>
            </a:r>
            <a:r>
              <a:rPr lang="en-IN" sz="2400" dirty="0"/>
              <a:t>) to initialize the watcher</a:t>
            </a:r>
            <a:r>
              <a:rPr lang="en-IN" sz="2400" dirty="0" smtClean="0"/>
              <a:t>.</a:t>
            </a:r>
          </a:p>
          <a:p>
            <a:pPr marL="0" indent="0">
              <a:buNone/>
            </a:pPr>
            <a:endParaRPr lang="en-IN" sz="2400" dirty="0" smtClean="0"/>
          </a:p>
          <a:p>
            <a:r>
              <a:rPr lang="en-IN" sz="2400" dirty="0"/>
              <a:t>In rare cases, this is undesirable because the listener is called when the result of </a:t>
            </a:r>
            <a:r>
              <a:rPr lang="en-IN" sz="2400" dirty="0" err="1"/>
              <a:t>watchExpression</a:t>
            </a:r>
            <a:r>
              <a:rPr lang="en-IN" sz="2400" dirty="0"/>
              <a:t> didn't change. To detect this scenario within the listener </a:t>
            </a:r>
            <a:r>
              <a:rPr lang="en-IN" sz="2400" dirty="0" err="1"/>
              <a:t>fn</a:t>
            </a:r>
            <a:r>
              <a:rPr lang="en-IN" sz="2400" dirty="0"/>
              <a:t>, you can compare the </a:t>
            </a:r>
            <a:r>
              <a:rPr lang="en-IN" sz="2400" dirty="0" err="1"/>
              <a:t>newVal</a:t>
            </a:r>
            <a:r>
              <a:rPr lang="en-IN" sz="2400" dirty="0"/>
              <a:t> and </a:t>
            </a:r>
            <a:r>
              <a:rPr lang="en-IN" sz="2400" dirty="0" err="1"/>
              <a:t>oldVal</a:t>
            </a:r>
            <a:r>
              <a:rPr lang="en-IN" sz="2400" dirty="0"/>
              <a:t>. If these two values are identical (===) then the listener was called due to initialization.</a:t>
            </a:r>
            <a:endParaRPr lang="en-IN" sz="2400" dirty="0" smtClean="0"/>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val="310596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410</Words>
  <Application>Microsoft Office PowerPoint</Application>
  <PresentationFormat>On-screen Show (4:3)</PresentationFormat>
  <Paragraphs>151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Angular-js Advanced Day2</vt:lpstr>
      <vt:lpstr>Scope</vt:lpstr>
      <vt:lpstr>Scope characteristics </vt:lpstr>
      <vt:lpstr>PowerPoint Presentation</vt:lpstr>
      <vt:lpstr>Retrieving Scopes from the DOM. </vt:lpstr>
      <vt:lpstr>Scope Life Cycle </vt:lpstr>
      <vt:lpstr>Scope Life Cycle-Contd… </vt:lpstr>
      <vt:lpstr>Scope $watch Performance Considerations </vt:lpstr>
      <vt:lpstr>1) Watching by reference</vt:lpstr>
      <vt:lpstr>Basic Example</vt:lpstr>
      <vt:lpstr>2) Watching collection contents</vt:lpstr>
      <vt:lpstr>Basic Example</vt:lpstr>
      <vt:lpstr>3) Watching by value</vt:lpstr>
      <vt:lpstr>PowerPoint Presentation</vt:lpstr>
      <vt:lpstr>One more Method for collective change detection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Vidhan</dc:creator>
  <cp:lastModifiedBy>Rohan Vidhan</cp:lastModifiedBy>
  <cp:revision>12</cp:revision>
  <dcterms:created xsi:type="dcterms:W3CDTF">2016-06-02T23:08:44Z</dcterms:created>
  <dcterms:modified xsi:type="dcterms:W3CDTF">2016-06-03T01:51:01Z</dcterms:modified>
</cp:coreProperties>
</file>