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5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2DE8C6F-DA3E-4D8C-A355-440F89085FC3}" type="datetimeFigureOut">
              <a:rPr lang="en-IN" smtClean="0"/>
              <a:t>02-06-2016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B2B59-5403-4116-8048-15520FDCFBE5}" type="slidenum">
              <a:rPr lang="en-IN" smtClean="0"/>
              <a:t>‹#›</a:t>
            </a:fld>
            <a:endParaRPr lang="en-IN"/>
          </a:p>
        </p:txBody>
      </p:sp>
    </p:spTree>
    <p:extLst>
      <p:ext uri="{BB962C8B-B14F-4D97-AF65-F5344CB8AC3E}">
        <p14:creationId xmlns:p14="http://schemas.microsoft.com/office/powerpoint/2010/main" val="1715313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DE8C6F-DA3E-4D8C-A355-440F89085FC3}" type="datetimeFigureOut">
              <a:rPr lang="en-IN" smtClean="0"/>
              <a:t>02-06-2016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B2B59-5403-4116-8048-15520FDCFBE5}" type="slidenum">
              <a:rPr lang="en-IN" smtClean="0"/>
              <a:t>‹#›</a:t>
            </a:fld>
            <a:endParaRPr lang="en-IN"/>
          </a:p>
        </p:txBody>
      </p:sp>
    </p:spTree>
    <p:extLst>
      <p:ext uri="{BB962C8B-B14F-4D97-AF65-F5344CB8AC3E}">
        <p14:creationId xmlns:p14="http://schemas.microsoft.com/office/powerpoint/2010/main" val="145160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DE8C6F-DA3E-4D8C-A355-440F89085FC3}" type="datetimeFigureOut">
              <a:rPr lang="en-IN" smtClean="0"/>
              <a:t>02-06-2016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B2B59-5403-4116-8048-15520FDCFBE5}" type="slidenum">
              <a:rPr lang="en-IN" smtClean="0"/>
              <a:t>‹#›</a:t>
            </a:fld>
            <a:endParaRPr lang="en-IN"/>
          </a:p>
        </p:txBody>
      </p:sp>
    </p:spTree>
    <p:extLst>
      <p:ext uri="{BB962C8B-B14F-4D97-AF65-F5344CB8AC3E}">
        <p14:creationId xmlns:p14="http://schemas.microsoft.com/office/powerpoint/2010/main" val="1531700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DE8C6F-DA3E-4D8C-A355-440F89085FC3}" type="datetimeFigureOut">
              <a:rPr lang="en-IN" smtClean="0"/>
              <a:t>02-06-2016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B2B59-5403-4116-8048-15520FDCFBE5}" type="slidenum">
              <a:rPr lang="en-IN" smtClean="0"/>
              <a:t>‹#›</a:t>
            </a:fld>
            <a:endParaRPr lang="en-IN"/>
          </a:p>
        </p:txBody>
      </p:sp>
    </p:spTree>
    <p:extLst>
      <p:ext uri="{BB962C8B-B14F-4D97-AF65-F5344CB8AC3E}">
        <p14:creationId xmlns:p14="http://schemas.microsoft.com/office/powerpoint/2010/main" val="807622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DE8C6F-DA3E-4D8C-A355-440F89085FC3}" type="datetimeFigureOut">
              <a:rPr lang="en-IN" smtClean="0"/>
              <a:t>02-06-2016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B2B59-5403-4116-8048-15520FDCFBE5}" type="slidenum">
              <a:rPr lang="en-IN" smtClean="0"/>
              <a:t>‹#›</a:t>
            </a:fld>
            <a:endParaRPr lang="en-IN"/>
          </a:p>
        </p:txBody>
      </p:sp>
    </p:spTree>
    <p:extLst>
      <p:ext uri="{BB962C8B-B14F-4D97-AF65-F5344CB8AC3E}">
        <p14:creationId xmlns:p14="http://schemas.microsoft.com/office/powerpoint/2010/main" val="590091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2DE8C6F-DA3E-4D8C-A355-440F89085FC3}" type="datetimeFigureOut">
              <a:rPr lang="en-IN" smtClean="0"/>
              <a:t>02-06-2016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DB2B59-5403-4116-8048-15520FDCFBE5}" type="slidenum">
              <a:rPr lang="en-IN" smtClean="0"/>
              <a:t>‹#›</a:t>
            </a:fld>
            <a:endParaRPr lang="en-IN"/>
          </a:p>
        </p:txBody>
      </p:sp>
    </p:spTree>
    <p:extLst>
      <p:ext uri="{BB962C8B-B14F-4D97-AF65-F5344CB8AC3E}">
        <p14:creationId xmlns:p14="http://schemas.microsoft.com/office/powerpoint/2010/main" val="4013650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2DE8C6F-DA3E-4D8C-A355-440F89085FC3}" type="datetimeFigureOut">
              <a:rPr lang="en-IN" smtClean="0"/>
              <a:t>02-06-2016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DB2B59-5403-4116-8048-15520FDCFBE5}" type="slidenum">
              <a:rPr lang="en-IN" smtClean="0"/>
              <a:t>‹#›</a:t>
            </a:fld>
            <a:endParaRPr lang="en-IN"/>
          </a:p>
        </p:txBody>
      </p:sp>
    </p:spTree>
    <p:extLst>
      <p:ext uri="{BB962C8B-B14F-4D97-AF65-F5344CB8AC3E}">
        <p14:creationId xmlns:p14="http://schemas.microsoft.com/office/powerpoint/2010/main" val="105190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2DE8C6F-DA3E-4D8C-A355-440F89085FC3}" type="datetimeFigureOut">
              <a:rPr lang="en-IN" smtClean="0"/>
              <a:t>02-06-2016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DB2B59-5403-4116-8048-15520FDCFBE5}" type="slidenum">
              <a:rPr lang="en-IN" smtClean="0"/>
              <a:t>‹#›</a:t>
            </a:fld>
            <a:endParaRPr lang="en-IN"/>
          </a:p>
        </p:txBody>
      </p:sp>
    </p:spTree>
    <p:extLst>
      <p:ext uri="{BB962C8B-B14F-4D97-AF65-F5344CB8AC3E}">
        <p14:creationId xmlns:p14="http://schemas.microsoft.com/office/powerpoint/2010/main" val="2317952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DE8C6F-DA3E-4D8C-A355-440F89085FC3}" type="datetimeFigureOut">
              <a:rPr lang="en-IN" smtClean="0"/>
              <a:t>02-06-2016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DB2B59-5403-4116-8048-15520FDCFBE5}" type="slidenum">
              <a:rPr lang="en-IN" smtClean="0"/>
              <a:t>‹#›</a:t>
            </a:fld>
            <a:endParaRPr lang="en-IN"/>
          </a:p>
        </p:txBody>
      </p:sp>
    </p:spTree>
    <p:extLst>
      <p:ext uri="{BB962C8B-B14F-4D97-AF65-F5344CB8AC3E}">
        <p14:creationId xmlns:p14="http://schemas.microsoft.com/office/powerpoint/2010/main" val="2326482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DE8C6F-DA3E-4D8C-A355-440F89085FC3}" type="datetimeFigureOut">
              <a:rPr lang="en-IN" smtClean="0"/>
              <a:t>02-06-2016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DB2B59-5403-4116-8048-15520FDCFBE5}" type="slidenum">
              <a:rPr lang="en-IN" smtClean="0"/>
              <a:t>‹#›</a:t>
            </a:fld>
            <a:endParaRPr lang="en-IN"/>
          </a:p>
        </p:txBody>
      </p:sp>
    </p:spTree>
    <p:extLst>
      <p:ext uri="{BB962C8B-B14F-4D97-AF65-F5344CB8AC3E}">
        <p14:creationId xmlns:p14="http://schemas.microsoft.com/office/powerpoint/2010/main" val="3740607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DE8C6F-DA3E-4D8C-A355-440F89085FC3}" type="datetimeFigureOut">
              <a:rPr lang="en-IN" smtClean="0"/>
              <a:t>02-06-2016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DB2B59-5403-4116-8048-15520FDCFBE5}" type="slidenum">
              <a:rPr lang="en-IN" smtClean="0"/>
              <a:t>‹#›</a:t>
            </a:fld>
            <a:endParaRPr lang="en-IN"/>
          </a:p>
        </p:txBody>
      </p:sp>
    </p:spTree>
    <p:extLst>
      <p:ext uri="{BB962C8B-B14F-4D97-AF65-F5344CB8AC3E}">
        <p14:creationId xmlns:p14="http://schemas.microsoft.com/office/powerpoint/2010/main" val="3141154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DE8C6F-DA3E-4D8C-A355-440F89085FC3}" type="datetimeFigureOut">
              <a:rPr lang="en-IN" smtClean="0"/>
              <a:t>02-06-2016</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DB2B59-5403-4116-8048-15520FDCFBE5}" type="slidenum">
              <a:rPr lang="en-IN" smtClean="0"/>
              <a:t>‹#›</a:t>
            </a:fld>
            <a:endParaRPr lang="en-IN"/>
          </a:p>
        </p:txBody>
      </p:sp>
    </p:spTree>
    <p:extLst>
      <p:ext uri="{BB962C8B-B14F-4D97-AF65-F5344CB8AC3E}">
        <p14:creationId xmlns:p14="http://schemas.microsoft.com/office/powerpoint/2010/main" val="191177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angularjs.org/api/ng/type/$rootScope.Scope#$watch"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angularjs.org/api/ng/service/$compil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Letter_case#Computers" TargetMode="External"/><Relationship Id="rId2" Type="http://schemas.openxmlformats.org/officeDocument/2006/relationships/hyperlink" Target="http://en.wikipedia.org/wiki/CamelCas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angularjs.org/api/ng/directive/ngInclude" TargetMode="External"/><Relationship Id="rId2" Type="http://schemas.openxmlformats.org/officeDocument/2006/relationships/hyperlink" Target="https://docs.angularjs.org/api/ng/directive/ngClick"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angular/angular.js/blob/v1.2.0-rc.2/src/ng/directive/ngRepeat.js#L215"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Angular-</a:t>
            </a:r>
            <a:r>
              <a:rPr lang="en-IN" dirty="0" err="1" smtClean="0"/>
              <a:t>Js</a:t>
            </a:r>
            <a:r>
              <a:rPr lang="en-IN" dirty="0" smtClean="0"/>
              <a:t> (Advanced-1)</a:t>
            </a:r>
            <a:endParaRPr lang="en-IN" dirty="0"/>
          </a:p>
        </p:txBody>
      </p:sp>
      <p:sp>
        <p:nvSpPr>
          <p:cNvPr id="3" name="Subtitle 2"/>
          <p:cNvSpPr>
            <a:spLocks noGrp="1"/>
          </p:cNvSpPr>
          <p:nvPr>
            <p:ph type="subTitle" idx="1"/>
          </p:nvPr>
        </p:nvSpPr>
        <p:spPr/>
        <p:txBody>
          <a:bodyPr/>
          <a:lstStyle/>
          <a:p>
            <a:r>
              <a:rPr lang="en-IN" dirty="0" smtClean="0"/>
              <a:t>Directives</a:t>
            </a:r>
            <a:endParaRPr lang="en-IN" dirty="0"/>
          </a:p>
        </p:txBody>
      </p:sp>
    </p:spTree>
    <p:extLst>
      <p:ext uri="{BB962C8B-B14F-4D97-AF65-F5344CB8AC3E}">
        <p14:creationId xmlns:p14="http://schemas.microsoft.com/office/powerpoint/2010/main" val="1536607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1143000"/>
          </a:xfrm>
        </p:spPr>
        <p:txBody>
          <a:bodyPr/>
          <a:lstStyle/>
          <a:p>
            <a:r>
              <a:rPr lang="en-IN" dirty="0" err="1" smtClean="0"/>
              <a:t>IsolatedScope</a:t>
            </a:r>
            <a:r>
              <a:rPr lang="en-IN" dirty="0" smtClean="0"/>
              <a:t> Binding types:-</a:t>
            </a:r>
            <a:endParaRPr lang="en-IN" dirty="0"/>
          </a:p>
        </p:txBody>
      </p:sp>
      <p:sp>
        <p:nvSpPr>
          <p:cNvPr id="3" name="Content Placeholder 2"/>
          <p:cNvSpPr>
            <a:spLocks noGrp="1"/>
          </p:cNvSpPr>
          <p:nvPr>
            <p:ph idx="1"/>
          </p:nvPr>
        </p:nvSpPr>
        <p:spPr>
          <a:xfrm>
            <a:off x="107504" y="1052736"/>
            <a:ext cx="8928992" cy="5688632"/>
          </a:xfrm>
        </p:spPr>
        <p:txBody>
          <a:bodyPr>
            <a:normAutofit/>
          </a:bodyPr>
          <a:lstStyle/>
          <a:p>
            <a:pPr marL="0" indent="0">
              <a:buNone/>
            </a:pPr>
            <a:r>
              <a:rPr lang="en-IN" sz="1800" dirty="0" smtClean="0"/>
              <a:t>1)  @</a:t>
            </a:r>
            <a:r>
              <a:rPr lang="en-IN" sz="1800" dirty="0"/>
              <a:t> or @</a:t>
            </a:r>
            <a:r>
              <a:rPr lang="en-IN" sz="1800" dirty="0" err="1" smtClean="0"/>
              <a:t>attr</a:t>
            </a:r>
            <a:r>
              <a:rPr lang="en-IN" sz="1800" dirty="0" smtClean="0"/>
              <a:t> : </a:t>
            </a:r>
            <a:r>
              <a:rPr lang="en-IN" sz="1800" dirty="0"/>
              <a:t>bind a local scope property to the value of DOM attribute. The result is always a string since DOM attributes are strings</a:t>
            </a:r>
            <a:r>
              <a:rPr lang="en-IN" sz="1800" dirty="0" smtClean="0"/>
              <a:t>.</a:t>
            </a:r>
          </a:p>
          <a:p>
            <a:pPr lvl="1"/>
            <a:r>
              <a:rPr lang="en-IN" sz="1400" dirty="0" smtClean="0"/>
              <a:t>Example:  &lt;my-component</a:t>
            </a:r>
            <a:r>
              <a:rPr lang="en-IN" sz="1400" dirty="0"/>
              <a:t> my-</a:t>
            </a:r>
            <a:r>
              <a:rPr lang="en-IN" sz="1400" dirty="0" err="1"/>
              <a:t>attr</a:t>
            </a:r>
            <a:r>
              <a:rPr lang="en-IN" sz="1400" dirty="0"/>
              <a:t>="hello {{name</a:t>
            </a:r>
            <a:r>
              <a:rPr lang="en-IN" sz="1400" dirty="0" smtClean="0"/>
              <a:t>}}"&gt; </a:t>
            </a:r>
          </a:p>
          <a:p>
            <a:pPr marL="457200" lvl="1" indent="0">
              <a:buNone/>
            </a:pPr>
            <a:r>
              <a:rPr lang="en-IN" sz="1400" dirty="0"/>
              <a:t>and the isolate scope definition </a:t>
            </a:r>
            <a:endParaRPr lang="en-IN" sz="1400" dirty="0" smtClean="0"/>
          </a:p>
          <a:p>
            <a:pPr lvl="1"/>
            <a:r>
              <a:rPr lang="en-IN" sz="1400" dirty="0" smtClean="0"/>
              <a:t>scope</a:t>
            </a:r>
            <a:r>
              <a:rPr lang="en-IN" sz="1400" dirty="0"/>
              <a:t>: { </a:t>
            </a:r>
            <a:r>
              <a:rPr lang="en-IN" sz="1400" dirty="0" err="1"/>
              <a:t>localName</a:t>
            </a:r>
            <a:r>
              <a:rPr lang="en-IN" sz="1400" dirty="0"/>
              <a:t>:'@</a:t>
            </a:r>
            <a:r>
              <a:rPr lang="en-IN" sz="1400" dirty="0" err="1"/>
              <a:t>myAttr</a:t>
            </a:r>
            <a:r>
              <a:rPr lang="en-IN" sz="1400" dirty="0"/>
              <a:t>' }, the directive's scope property </a:t>
            </a:r>
            <a:r>
              <a:rPr lang="en-IN" sz="1400" dirty="0" err="1"/>
              <a:t>localName</a:t>
            </a:r>
            <a:r>
              <a:rPr lang="en-IN" sz="1400" dirty="0"/>
              <a:t> will reflect the interpolated value of hello {{name</a:t>
            </a:r>
            <a:r>
              <a:rPr lang="en-IN" sz="1400" dirty="0" smtClean="0"/>
              <a:t>}}</a:t>
            </a:r>
          </a:p>
          <a:p>
            <a:pPr marL="0" lvl="1" indent="0">
              <a:buNone/>
            </a:pPr>
            <a:r>
              <a:rPr lang="en-IN" sz="1800" dirty="0" smtClean="0"/>
              <a:t>2)  =</a:t>
            </a:r>
            <a:r>
              <a:rPr lang="en-IN" sz="1800" dirty="0"/>
              <a:t> or =</a:t>
            </a:r>
            <a:r>
              <a:rPr lang="en-IN" sz="1800" dirty="0" err="1" smtClean="0"/>
              <a:t>attr</a:t>
            </a:r>
            <a:r>
              <a:rPr lang="en-IN" sz="1800" dirty="0" smtClean="0"/>
              <a:t> : </a:t>
            </a:r>
            <a:r>
              <a:rPr lang="en-IN" sz="1800" dirty="0"/>
              <a:t>set up a bidirectional binding between a local scope property and an expression passed via the attribute </a:t>
            </a:r>
            <a:r>
              <a:rPr lang="en-IN" sz="1800" dirty="0" err="1"/>
              <a:t>attr</a:t>
            </a:r>
            <a:r>
              <a:rPr lang="en-IN" sz="1800" dirty="0"/>
              <a:t>. The expression is evaluated in the context of the parent scope</a:t>
            </a:r>
            <a:r>
              <a:rPr lang="en-IN" sz="1800" dirty="0" smtClean="0"/>
              <a:t>.</a:t>
            </a:r>
          </a:p>
          <a:p>
            <a:pPr marL="0" lvl="1" indent="0">
              <a:buNone/>
            </a:pPr>
            <a:r>
              <a:rPr lang="en-IN" sz="1800" dirty="0" smtClean="0"/>
              <a:t>	(Talk about ? and *)</a:t>
            </a:r>
          </a:p>
          <a:p>
            <a:pPr marL="0" lvl="1" indent="0">
              <a:buNone/>
            </a:pPr>
            <a:r>
              <a:rPr lang="en-IN" sz="1800" dirty="0" smtClean="0"/>
              <a:t>3)  &lt;: </a:t>
            </a:r>
            <a:r>
              <a:rPr lang="en-IN" sz="1800" dirty="0"/>
              <a:t>set up a one-way (one-directional) binding between a local scope property and an expression passed via the attribute </a:t>
            </a:r>
            <a:r>
              <a:rPr lang="en-IN" sz="1800" dirty="0" err="1"/>
              <a:t>attr</a:t>
            </a:r>
            <a:r>
              <a:rPr lang="en-IN" sz="1800" dirty="0" smtClean="0"/>
              <a:t>.</a:t>
            </a:r>
          </a:p>
          <a:p>
            <a:pPr marL="400050" lvl="2" indent="0">
              <a:buNone/>
            </a:pPr>
            <a:r>
              <a:rPr lang="en-IN" sz="1400" dirty="0" smtClean="0"/>
              <a:t>&lt;</a:t>
            </a:r>
            <a:r>
              <a:rPr lang="en-IN" sz="1400" dirty="0"/>
              <a:t>my-component my-</a:t>
            </a:r>
            <a:r>
              <a:rPr lang="en-IN" sz="1400" dirty="0" err="1"/>
              <a:t>attr</a:t>
            </a:r>
            <a:r>
              <a:rPr lang="en-IN" sz="1400" dirty="0"/>
              <a:t>="</a:t>
            </a:r>
            <a:r>
              <a:rPr lang="en-IN" sz="1400" dirty="0" err="1"/>
              <a:t>parentModel</a:t>
            </a:r>
            <a:r>
              <a:rPr lang="en-IN" sz="1400" dirty="0" smtClean="0"/>
              <a:t>"&gt;  and in DDO  </a:t>
            </a:r>
            <a:r>
              <a:rPr lang="en-IN" sz="1400" dirty="0"/>
              <a:t>scope: { </a:t>
            </a:r>
            <a:r>
              <a:rPr lang="en-IN" sz="1400" dirty="0" err="1"/>
              <a:t>localModel</a:t>
            </a:r>
            <a:r>
              <a:rPr lang="en-IN" sz="1400" dirty="0"/>
              <a:t>:'&lt;</a:t>
            </a:r>
            <a:r>
              <a:rPr lang="en-IN" sz="1400" dirty="0" err="1"/>
              <a:t>myAttr</a:t>
            </a:r>
            <a:r>
              <a:rPr lang="en-IN" sz="1400" dirty="0"/>
              <a:t>' </a:t>
            </a:r>
            <a:r>
              <a:rPr lang="en-IN" sz="1400" dirty="0" smtClean="0"/>
              <a:t>}</a:t>
            </a:r>
          </a:p>
          <a:p>
            <a:pPr marL="400050" lvl="2" indent="0">
              <a:buNone/>
            </a:pPr>
            <a:endParaRPr lang="en-IN" sz="1400" dirty="0" smtClean="0"/>
          </a:p>
          <a:p>
            <a:pPr marL="400050" lvl="2" indent="0">
              <a:buNone/>
            </a:pPr>
            <a:r>
              <a:rPr lang="en-IN" sz="1400" dirty="0" smtClean="0"/>
              <a:t>Any </a:t>
            </a:r>
            <a:r>
              <a:rPr lang="en-IN" sz="1400" dirty="0"/>
              <a:t>changes to </a:t>
            </a:r>
            <a:r>
              <a:rPr lang="en-IN" sz="1400" dirty="0" err="1" smtClean="0"/>
              <a:t>parentModel</a:t>
            </a:r>
            <a:r>
              <a:rPr lang="en-IN" sz="1400" dirty="0" smtClean="0"/>
              <a:t> will </a:t>
            </a:r>
            <a:r>
              <a:rPr lang="en-IN" sz="1400" dirty="0"/>
              <a:t>be reflected in </a:t>
            </a:r>
            <a:r>
              <a:rPr lang="en-IN" sz="1400" dirty="0" err="1"/>
              <a:t>localModel</a:t>
            </a:r>
            <a:r>
              <a:rPr lang="en-IN" sz="1400" dirty="0"/>
              <a:t>, but changes in </a:t>
            </a:r>
            <a:r>
              <a:rPr lang="en-IN" sz="1400" dirty="0" err="1"/>
              <a:t>localModel</a:t>
            </a:r>
            <a:r>
              <a:rPr lang="en-IN" sz="1400" dirty="0"/>
              <a:t> will not reflect in </a:t>
            </a:r>
            <a:r>
              <a:rPr lang="en-IN" sz="1400" dirty="0" err="1"/>
              <a:t>parentModel</a:t>
            </a:r>
            <a:endParaRPr lang="en-IN" sz="1400" dirty="0" smtClean="0"/>
          </a:p>
          <a:p>
            <a:pPr marL="400050" lvl="2" indent="0">
              <a:buNone/>
            </a:pPr>
            <a:endParaRPr lang="en-IN" sz="1400" dirty="0" smtClean="0"/>
          </a:p>
        </p:txBody>
      </p:sp>
    </p:spTree>
    <p:extLst>
      <p:ext uri="{BB962C8B-B14F-4D97-AF65-F5344CB8AC3E}">
        <p14:creationId xmlns:p14="http://schemas.microsoft.com/office/powerpoint/2010/main" val="4082395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1143000"/>
          </a:xfrm>
        </p:spPr>
        <p:txBody>
          <a:bodyPr>
            <a:normAutofit/>
          </a:bodyPr>
          <a:lstStyle/>
          <a:p>
            <a:r>
              <a:rPr lang="en-IN" sz="3600" dirty="0" smtClean="0"/>
              <a:t>Understand &lt; well</a:t>
            </a:r>
            <a:endParaRPr lang="en-IN" sz="3600" dirty="0"/>
          </a:p>
        </p:txBody>
      </p:sp>
      <p:sp>
        <p:nvSpPr>
          <p:cNvPr id="3" name="Content Placeholder 2"/>
          <p:cNvSpPr>
            <a:spLocks noGrp="1"/>
          </p:cNvSpPr>
          <p:nvPr>
            <p:ph idx="1"/>
          </p:nvPr>
        </p:nvSpPr>
        <p:spPr>
          <a:xfrm>
            <a:off x="395536" y="1268760"/>
            <a:ext cx="8229600" cy="4525963"/>
          </a:xfrm>
        </p:spPr>
        <p:txBody>
          <a:bodyPr>
            <a:normAutofit fontScale="92500" lnSpcReduction="10000"/>
          </a:bodyPr>
          <a:lstStyle/>
          <a:p>
            <a:r>
              <a:rPr lang="en-IN" sz="1800" dirty="0"/>
              <a:t>one-way binding does not copy the value from the parent to the isolate scope, it simply sets the same value. That means if your bound value is an object, changes to its properties in the isolated scope will be reflected in the parent scope (because both reference the same object).</a:t>
            </a:r>
          </a:p>
          <a:p>
            <a:r>
              <a:rPr lang="en-IN" sz="1800" dirty="0"/>
              <a:t>one-way binding watches changes to the </a:t>
            </a:r>
            <a:r>
              <a:rPr lang="en-IN" sz="1800" b="1" dirty="0"/>
              <a:t>identity</a:t>
            </a:r>
            <a:r>
              <a:rPr lang="en-IN" sz="1800" dirty="0"/>
              <a:t> of the parent value. That means the </a:t>
            </a:r>
            <a:r>
              <a:rPr lang="en-IN" sz="1800" dirty="0">
                <a:hlinkClick r:id="rId2"/>
              </a:rPr>
              <a:t>$watch</a:t>
            </a:r>
            <a:r>
              <a:rPr lang="en-IN" sz="1800" dirty="0"/>
              <a:t> on the parent value only fires if the reference to the value has changed</a:t>
            </a:r>
            <a:r>
              <a:rPr lang="en-IN" sz="1800" dirty="0" smtClean="0"/>
              <a:t>.</a:t>
            </a:r>
            <a:r>
              <a:rPr lang="en-IN" sz="1800" dirty="0"/>
              <a:t> if you one-way bind to an object, and then replace that object in the isolated scope. If you now change a property of the object in your parent scope, the change will not be propagated to the isolated scope, because the identity of the object on the parent scope has not changed</a:t>
            </a:r>
            <a:r>
              <a:rPr lang="en-IN" sz="1800" dirty="0" smtClean="0"/>
              <a:t>.</a:t>
            </a:r>
          </a:p>
          <a:p>
            <a:pPr marL="0" indent="0">
              <a:buNone/>
            </a:pPr>
            <a:r>
              <a:rPr lang="en-IN" sz="1800" dirty="0" smtClean="0"/>
              <a:t>-------------------------------------------------------------------------------------------------------------</a:t>
            </a:r>
          </a:p>
          <a:p>
            <a:pPr marL="0" indent="0">
              <a:buNone/>
            </a:pPr>
            <a:endParaRPr lang="en-IN" sz="1800" dirty="0"/>
          </a:p>
          <a:p>
            <a:pPr marL="0" indent="0">
              <a:buNone/>
            </a:pPr>
            <a:r>
              <a:rPr lang="en-IN" sz="1800" dirty="0" smtClean="0"/>
              <a:t>4) </a:t>
            </a:r>
            <a:r>
              <a:rPr lang="en-IN" sz="1800" dirty="0"/>
              <a:t>&amp; or &amp;</a:t>
            </a:r>
            <a:r>
              <a:rPr lang="en-IN" sz="1800" dirty="0" err="1"/>
              <a:t>attr</a:t>
            </a:r>
            <a:r>
              <a:rPr lang="en-IN" sz="1800" dirty="0"/>
              <a:t> </a:t>
            </a:r>
            <a:r>
              <a:rPr lang="en-IN" sz="1800" dirty="0" smtClean="0"/>
              <a:t>: </a:t>
            </a:r>
            <a:r>
              <a:rPr lang="en-IN" sz="1800" dirty="0"/>
              <a:t>provides a way to execute an expression in the context of the parent scope. </a:t>
            </a:r>
            <a:endParaRPr lang="en-IN" sz="1800" dirty="0" smtClean="0"/>
          </a:p>
          <a:p>
            <a:pPr marL="0" indent="0">
              <a:buNone/>
            </a:pPr>
            <a:endParaRPr lang="en-IN" sz="1800" dirty="0"/>
          </a:p>
          <a:p>
            <a:pPr marL="0" indent="0">
              <a:buNone/>
            </a:pPr>
            <a:r>
              <a:rPr lang="en-IN" sz="1800" dirty="0" smtClean="0"/>
              <a:t>Given</a:t>
            </a:r>
            <a:r>
              <a:rPr lang="en-IN" sz="1800" dirty="0"/>
              <a:t> &lt;my-component my-</a:t>
            </a:r>
            <a:r>
              <a:rPr lang="en-IN" sz="1800" dirty="0" err="1"/>
              <a:t>attr</a:t>
            </a:r>
            <a:r>
              <a:rPr lang="en-IN" sz="1800" dirty="0"/>
              <a:t>="count = count + value"&gt; and the isolate scope definition scope: { </a:t>
            </a:r>
            <a:r>
              <a:rPr lang="en-IN" sz="1800" dirty="0" err="1"/>
              <a:t>localFn</a:t>
            </a:r>
            <a:r>
              <a:rPr lang="en-IN" sz="1800" dirty="0"/>
              <a:t>:'&amp;</a:t>
            </a:r>
            <a:r>
              <a:rPr lang="en-IN" sz="1800" dirty="0" err="1"/>
              <a:t>myAttr</a:t>
            </a:r>
            <a:r>
              <a:rPr lang="en-IN" sz="1800" dirty="0"/>
              <a:t>' }, the isolate scope property </a:t>
            </a:r>
            <a:r>
              <a:rPr lang="en-IN" sz="1800" dirty="0" err="1"/>
              <a:t>localFn</a:t>
            </a:r>
            <a:r>
              <a:rPr lang="en-IN" sz="1800" dirty="0"/>
              <a:t> will point to a function wrapper for </a:t>
            </a:r>
            <a:r>
              <a:rPr lang="en-IN" sz="1800" dirty="0" err="1"/>
              <a:t>thecount</a:t>
            </a:r>
            <a:r>
              <a:rPr lang="en-IN" sz="1800" dirty="0"/>
              <a:t> = count + value expression. </a:t>
            </a:r>
            <a:endParaRPr lang="en-IN" sz="1800" dirty="0" smtClean="0"/>
          </a:p>
          <a:p>
            <a:pPr marL="0" indent="0">
              <a:buNone/>
            </a:pPr>
            <a:endParaRPr lang="en-IN" sz="1800" dirty="0"/>
          </a:p>
        </p:txBody>
      </p:sp>
    </p:spTree>
    <p:extLst>
      <p:ext uri="{BB962C8B-B14F-4D97-AF65-F5344CB8AC3E}">
        <p14:creationId xmlns:p14="http://schemas.microsoft.com/office/powerpoint/2010/main" val="1138960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640960" cy="1143000"/>
          </a:xfrm>
        </p:spPr>
        <p:txBody>
          <a:bodyPr>
            <a:normAutofit fontScale="90000"/>
          </a:bodyPr>
          <a:lstStyle/>
          <a:p>
            <a:r>
              <a:rPr lang="en-IN" dirty="0" smtClean="0"/>
              <a:t>In case of more than One directive on 1 element</a:t>
            </a:r>
            <a:endParaRPr lang="en-IN" dirty="0"/>
          </a:p>
        </p:txBody>
      </p:sp>
      <p:sp>
        <p:nvSpPr>
          <p:cNvPr id="3" name="Content Placeholder 2"/>
          <p:cNvSpPr>
            <a:spLocks noGrp="1"/>
          </p:cNvSpPr>
          <p:nvPr>
            <p:ph idx="1"/>
          </p:nvPr>
        </p:nvSpPr>
        <p:spPr/>
        <p:txBody>
          <a:bodyPr>
            <a:normAutofit fontScale="70000" lnSpcReduction="20000"/>
          </a:bodyPr>
          <a:lstStyle/>
          <a:p>
            <a:r>
              <a:rPr lang="en-IN" b="1" dirty="0"/>
              <a:t>no scope</a:t>
            </a:r>
            <a:r>
              <a:rPr lang="en-IN" dirty="0"/>
              <a:t> + </a:t>
            </a:r>
            <a:r>
              <a:rPr lang="en-IN" b="1" dirty="0"/>
              <a:t>no scope</a:t>
            </a:r>
            <a:r>
              <a:rPr lang="en-IN" dirty="0"/>
              <a:t> =&gt; Two directives which don't require their own scope will use their parent's scope</a:t>
            </a:r>
          </a:p>
          <a:p>
            <a:r>
              <a:rPr lang="en-IN" b="1" dirty="0"/>
              <a:t>child scope</a:t>
            </a:r>
            <a:r>
              <a:rPr lang="en-IN" dirty="0"/>
              <a:t> + </a:t>
            </a:r>
            <a:r>
              <a:rPr lang="en-IN" b="1" dirty="0"/>
              <a:t>no scope</a:t>
            </a:r>
            <a:r>
              <a:rPr lang="en-IN" dirty="0"/>
              <a:t> =&gt; Both directives will share one single child scope</a:t>
            </a:r>
          </a:p>
          <a:p>
            <a:r>
              <a:rPr lang="en-IN" b="1" dirty="0"/>
              <a:t>child scope</a:t>
            </a:r>
            <a:r>
              <a:rPr lang="en-IN" dirty="0"/>
              <a:t> + </a:t>
            </a:r>
            <a:r>
              <a:rPr lang="en-IN" b="1" dirty="0"/>
              <a:t>child scope</a:t>
            </a:r>
            <a:r>
              <a:rPr lang="en-IN" dirty="0"/>
              <a:t> =&gt; Both directives will share one single child scope</a:t>
            </a:r>
          </a:p>
          <a:p>
            <a:r>
              <a:rPr lang="en-IN" b="1" dirty="0"/>
              <a:t>isolated scope</a:t>
            </a:r>
            <a:r>
              <a:rPr lang="en-IN" dirty="0"/>
              <a:t> + </a:t>
            </a:r>
            <a:r>
              <a:rPr lang="en-IN" b="1" dirty="0"/>
              <a:t>no scope</a:t>
            </a:r>
            <a:r>
              <a:rPr lang="en-IN" dirty="0"/>
              <a:t> =&gt; The isolated directive will use it's own created isolated scope. The other directive will use its parent's scope</a:t>
            </a:r>
          </a:p>
          <a:p>
            <a:r>
              <a:rPr lang="en-IN" b="1" dirty="0"/>
              <a:t>isolated scope</a:t>
            </a:r>
            <a:r>
              <a:rPr lang="en-IN" dirty="0"/>
              <a:t> + </a:t>
            </a:r>
            <a:r>
              <a:rPr lang="en-IN" b="1" dirty="0"/>
              <a:t>child scope</a:t>
            </a:r>
            <a:r>
              <a:rPr lang="en-IN" dirty="0"/>
              <a:t> =&gt; </a:t>
            </a:r>
            <a:r>
              <a:rPr lang="en-IN" b="1" dirty="0"/>
              <a:t>Won't work!</a:t>
            </a:r>
            <a:r>
              <a:rPr lang="en-IN" dirty="0"/>
              <a:t> Only one scope can be related to one element. Therefore these directives cannot be applied to the same element.</a:t>
            </a:r>
          </a:p>
          <a:p>
            <a:r>
              <a:rPr lang="en-IN" b="1" dirty="0"/>
              <a:t>isolated scope</a:t>
            </a:r>
            <a:r>
              <a:rPr lang="en-IN" dirty="0"/>
              <a:t> + </a:t>
            </a:r>
            <a:r>
              <a:rPr lang="en-IN" b="1" dirty="0"/>
              <a:t>isolated scope</a:t>
            </a:r>
            <a:r>
              <a:rPr lang="en-IN" dirty="0"/>
              <a:t> =&gt; </a:t>
            </a:r>
            <a:r>
              <a:rPr lang="en-IN" b="1" dirty="0"/>
              <a:t>Won't work!</a:t>
            </a:r>
            <a:r>
              <a:rPr lang="en-IN" dirty="0"/>
              <a:t> Only one scope can be related to one element. Therefore these directives cannot be applied to the same element.</a:t>
            </a:r>
          </a:p>
          <a:p>
            <a:pPr marL="0" indent="0">
              <a:buNone/>
            </a:pPr>
            <a:endParaRPr lang="en-IN" dirty="0"/>
          </a:p>
        </p:txBody>
      </p:sp>
    </p:spTree>
    <p:extLst>
      <p:ext uri="{BB962C8B-B14F-4D97-AF65-F5344CB8AC3E}">
        <p14:creationId xmlns:p14="http://schemas.microsoft.com/office/powerpoint/2010/main" val="2539499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require</a:t>
            </a:r>
            <a:endParaRPr lang="en-IN" dirty="0"/>
          </a:p>
        </p:txBody>
      </p:sp>
      <p:sp>
        <p:nvSpPr>
          <p:cNvPr id="3" name="Content Placeholder 2"/>
          <p:cNvSpPr>
            <a:spLocks noGrp="1"/>
          </p:cNvSpPr>
          <p:nvPr>
            <p:ph idx="1"/>
          </p:nvPr>
        </p:nvSpPr>
        <p:spPr/>
        <p:txBody>
          <a:bodyPr>
            <a:normAutofit fontScale="77500" lnSpcReduction="20000"/>
          </a:bodyPr>
          <a:lstStyle/>
          <a:p>
            <a:r>
              <a:rPr lang="en-IN" dirty="0"/>
              <a:t>Require another directive and inject its controller as the fourth argument to the linking function. The require property can be a string, an array or an object</a:t>
            </a:r>
            <a:r>
              <a:rPr lang="en-IN" dirty="0" smtClean="0"/>
              <a:t>:</a:t>
            </a:r>
          </a:p>
          <a:p>
            <a:pPr marL="0" indent="0">
              <a:buNone/>
            </a:pPr>
            <a:endParaRPr lang="en-IN" dirty="0"/>
          </a:p>
          <a:p>
            <a:pPr lvl="1"/>
            <a:r>
              <a:rPr lang="en-IN" dirty="0"/>
              <a:t>a </a:t>
            </a:r>
            <a:r>
              <a:rPr lang="en-IN" b="1" dirty="0"/>
              <a:t>string</a:t>
            </a:r>
            <a:r>
              <a:rPr lang="en-IN" dirty="0"/>
              <a:t> containing the name of the directive to pass to the linking function</a:t>
            </a:r>
          </a:p>
          <a:p>
            <a:pPr lvl="1"/>
            <a:r>
              <a:rPr lang="en-IN" dirty="0"/>
              <a:t>an </a:t>
            </a:r>
            <a:r>
              <a:rPr lang="en-IN" b="1" dirty="0"/>
              <a:t>array</a:t>
            </a:r>
            <a:r>
              <a:rPr lang="en-IN" dirty="0"/>
              <a:t> containing the names of directives to pass to the linking function. The argument passed to the linking function will be an array of controllers in the same order as the names in the require property</a:t>
            </a:r>
          </a:p>
          <a:p>
            <a:pPr lvl="1"/>
            <a:r>
              <a:rPr lang="en-IN" dirty="0"/>
              <a:t>an </a:t>
            </a:r>
            <a:r>
              <a:rPr lang="en-IN" b="1" dirty="0"/>
              <a:t>object</a:t>
            </a:r>
            <a:r>
              <a:rPr lang="en-IN" dirty="0"/>
              <a:t> whose property values are the names of the directives to pass to the linking function. The argument passed to the linking function will also be an object with matching keys, whose values will hold the corresponding controllers.</a:t>
            </a:r>
          </a:p>
          <a:p>
            <a:pPr marL="0" indent="0">
              <a:buNone/>
            </a:pPr>
            <a:endParaRPr lang="en-IN" dirty="0"/>
          </a:p>
        </p:txBody>
      </p:sp>
    </p:spTree>
    <p:extLst>
      <p:ext uri="{BB962C8B-B14F-4D97-AF65-F5344CB8AC3E}">
        <p14:creationId xmlns:p14="http://schemas.microsoft.com/office/powerpoint/2010/main" val="4278806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a:t>controllerAs</a:t>
            </a:r>
            <a:r>
              <a:rPr lang="en-IN" dirty="0"/>
              <a:t/>
            </a:r>
            <a:br>
              <a:rPr lang="en-IN" dirty="0"/>
            </a:br>
            <a:endParaRPr lang="en-IN" dirty="0"/>
          </a:p>
        </p:txBody>
      </p:sp>
      <p:sp>
        <p:nvSpPr>
          <p:cNvPr id="3" name="Content Placeholder 2"/>
          <p:cNvSpPr>
            <a:spLocks noGrp="1"/>
          </p:cNvSpPr>
          <p:nvPr>
            <p:ph idx="1"/>
          </p:nvPr>
        </p:nvSpPr>
        <p:spPr/>
        <p:txBody>
          <a:bodyPr>
            <a:normAutofit fontScale="92500"/>
          </a:bodyPr>
          <a:lstStyle/>
          <a:p>
            <a:r>
              <a:rPr lang="en-IN" dirty="0"/>
              <a:t>Identifier name for a reference to the controller in the directive's scope. This allows the controller to be referenced from the directive template. This is especially useful when a directive is used as component, i.e. with an isolate scope. It's also possible to use it in a directive without an isolate / new scope, but you need to be aware that the </a:t>
            </a:r>
            <a:r>
              <a:rPr lang="en-IN" dirty="0" err="1"/>
              <a:t>controllerAs</a:t>
            </a:r>
            <a:r>
              <a:rPr lang="en-IN" dirty="0"/>
              <a:t> reference might overwrite a property that already exists on the parent scope.</a:t>
            </a:r>
          </a:p>
        </p:txBody>
      </p:sp>
    </p:spTree>
    <p:extLst>
      <p:ext uri="{BB962C8B-B14F-4D97-AF65-F5344CB8AC3E}">
        <p14:creationId xmlns:p14="http://schemas.microsoft.com/office/powerpoint/2010/main" val="1102902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a:t>bindToController</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IN" sz="1800" dirty="0"/>
              <a:t>This property is used to bind scope properties directly to the controller. It can be either true or an object hash with the same format as the scope property. Additionally, a controller alias must be set, either by using </a:t>
            </a:r>
            <a:r>
              <a:rPr lang="en-IN" sz="1800" dirty="0" err="1"/>
              <a:t>controllerAs</a:t>
            </a:r>
            <a:r>
              <a:rPr lang="en-IN" sz="1800" dirty="0"/>
              <a:t>: '</a:t>
            </a:r>
            <a:r>
              <a:rPr lang="en-IN" sz="1800" dirty="0" err="1"/>
              <a:t>myAlias</a:t>
            </a:r>
            <a:r>
              <a:rPr lang="en-IN" sz="1800" dirty="0"/>
              <a:t>' or by specifying the alias in the controller definition: controller: '</a:t>
            </a:r>
            <a:r>
              <a:rPr lang="en-IN" sz="1800" dirty="0" err="1"/>
              <a:t>myCtrl</a:t>
            </a:r>
            <a:r>
              <a:rPr lang="en-IN" sz="1800" dirty="0"/>
              <a:t> as </a:t>
            </a:r>
            <a:r>
              <a:rPr lang="en-IN" sz="1800" dirty="0" err="1"/>
              <a:t>myAlias</a:t>
            </a:r>
            <a:r>
              <a:rPr lang="en-IN" sz="1800" dirty="0" smtClean="0"/>
              <a:t>'.</a:t>
            </a:r>
          </a:p>
          <a:p>
            <a:pPr marL="0" indent="0">
              <a:buNone/>
            </a:pPr>
            <a:endParaRPr lang="en-IN" sz="1800" dirty="0" smtClean="0"/>
          </a:p>
          <a:p>
            <a:r>
              <a:rPr lang="en-IN" sz="1800" dirty="0"/>
              <a:t>When an isolate scope is used for a directive (see above), </a:t>
            </a:r>
            <a:r>
              <a:rPr lang="en-IN" sz="1800" dirty="0" err="1"/>
              <a:t>bindToController</a:t>
            </a:r>
            <a:r>
              <a:rPr lang="en-IN" sz="1800" dirty="0"/>
              <a:t>: true will allow a component to have its properties bound to the controller, rather than to scope</a:t>
            </a:r>
            <a:r>
              <a:rPr lang="en-IN" sz="1800" dirty="0" smtClean="0"/>
              <a:t>.</a:t>
            </a:r>
          </a:p>
          <a:p>
            <a:endParaRPr lang="en-IN" sz="1800" dirty="0"/>
          </a:p>
          <a:p>
            <a:r>
              <a:rPr lang="en-IN" sz="1800" dirty="0"/>
              <a:t>If both </a:t>
            </a:r>
            <a:r>
              <a:rPr lang="en-IN" sz="1800" dirty="0" err="1"/>
              <a:t>bindToController</a:t>
            </a:r>
            <a:r>
              <a:rPr lang="en-IN" sz="1800" dirty="0"/>
              <a:t> and scope are defined and have object hashes, </a:t>
            </a:r>
            <a:r>
              <a:rPr lang="en-IN" sz="1800" dirty="0" err="1"/>
              <a:t>bindToController</a:t>
            </a:r>
            <a:r>
              <a:rPr lang="en-IN" sz="1800" dirty="0"/>
              <a:t> overrides scope.</a:t>
            </a:r>
          </a:p>
        </p:txBody>
      </p:sp>
    </p:spTree>
    <p:extLst>
      <p:ext uri="{BB962C8B-B14F-4D97-AF65-F5344CB8AC3E}">
        <p14:creationId xmlns:p14="http://schemas.microsoft.com/office/powerpoint/2010/main" val="2159315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1143000"/>
          </a:xfrm>
        </p:spPr>
        <p:txBody>
          <a:bodyPr>
            <a:normAutofit fontScale="90000"/>
          </a:bodyPr>
          <a:lstStyle/>
          <a:p>
            <a:r>
              <a:rPr lang="en-IN" dirty="0" err="1"/>
              <a:t>templateNamespace</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IN" sz="1800" dirty="0"/>
              <a:t>String representing the document type used by the </a:t>
            </a:r>
            <a:r>
              <a:rPr lang="en-IN" sz="1800" dirty="0" err="1"/>
              <a:t>markup</a:t>
            </a:r>
            <a:r>
              <a:rPr lang="en-IN" sz="1800" dirty="0"/>
              <a:t> in the template. AngularJS needs this information as those elements need to be created and cloned in a special way when they are defined outside their usual containers like &lt;</a:t>
            </a:r>
            <a:r>
              <a:rPr lang="en-IN" sz="1800" dirty="0" err="1"/>
              <a:t>svg</a:t>
            </a:r>
            <a:r>
              <a:rPr lang="en-IN" sz="1800" dirty="0"/>
              <a:t>&gt; and &lt;math&gt;.</a:t>
            </a:r>
          </a:p>
          <a:p>
            <a:r>
              <a:rPr lang="en-IN" sz="1800" dirty="0"/>
              <a:t>html - All root nodes in the template are HTML. Root nodes may also be top-level elements such as &lt;</a:t>
            </a:r>
            <a:r>
              <a:rPr lang="en-IN" sz="1800" dirty="0" err="1"/>
              <a:t>svg</a:t>
            </a:r>
            <a:r>
              <a:rPr lang="en-IN" sz="1800" dirty="0"/>
              <a:t>&gt; or &lt;math&gt;.</a:t>
            </a:r>
          </a:p>
          <a:p>
            <a:r>
              <a:rPr lang="en-IN" sz="1800" dirty="0" err="1"/>
              <a:t>svg</a:t>
            </a:r>
            <a:r>
              <a:rPr lang="en-IN" sz="1800" dirty="0"/>
              <a:t> - The root nodes in the template are SVG elements (excluding &lt;math&gt;).</a:t>
            </a:r>
          </a:p>
          <a:p>
            <a:r>
              <a:rPr lang="en-IN" sz="1800" dirty="0"/>
              <a:t>math - The root nodes in the template are MathML elements (excluding &lt;</a:t>
            </a:r>
            <a:r>
              <a:rPr lang="en-IN" sz="1800" dirty="0" err="1"/>
              <a:t>svg</a:t>
            </a:r>
            <a:r>
              <a:rPr lang="en-IN" sz="1800" dirty="0"/>
              <a:t>&gt;).</a:t>
            </a:r>
          </a:p>
          <a:p>
            <a:r>
              <a:rPr lang="en-IN" sz="1800" dirty="0"/>
              <a:t>If no </a:t>
            </a:r>
            <a:r>
              <a:rPr lang="en-IN" sz="1800" dirty="0" err="1"/>
              <a:t>templateNamespace</a:t>
            </a:r>
            <a:r>
              <a:rPr lang="en-IN" sz="1800" dirty="0"/>
              <a:t> is specified, then the namespace is considered to be html.</a:t>
            </a:r>
          </a:p>
          <a:p>
            <a:endParaRPr lang="en-IN" dirty="0"/>
          </a:p>
        </p:txBody>
      </p:sp>
    </p:spTree>
    <p:extLst>
      <p:ext uri="{BB962C8B-B14F-4D97-AF65-F5344CB8AC3E}">
        <p14:creationId xmlns:p14="http://schemas.microsoft.com/office/powerpoint/2010/main" val="3423761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compile</a:t>
            </a:r>
            <a:br>
              <a:rPr lang="en-IN" dirty="0" smtClean="0"/>
            </a:b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dirty="0" smtClean="0"/>
              <a:t>function compile(</a:t>
            </a:r>
            <a:r>
              <a:rPr lang="en-IN" dirty="0" err="1" smtClean="0"/>
              <a:t>tElement</a:t>
            </a:r>
            <a:r>
              <a:rPr lang="en-IN" dirty="0" smtClean="0"/>
              <a:t>, </a:t>
            </a:r>
            <a:r>
              <a:rPr lang="en-IN" dirty="0" err="1" smtClean="0"/>
              <a:t>tAttrs</a:t>
            </a:r>
            <a:r>
              <a:rPr lang="en-IN" dirty="0" smtClean="0"/>
              <a:t>, </a:t>
            </a:r>
            <a:r>
              <a:rPr lang="en-IN" dirty="0" err="1" smtClean="0"/>
              <a:t>transclude</a:t>
            </a:r>
            <a:r>
              <a:rPr lang="en-IN" dirty="0" smtClean="0"/>
              <a:t>) { ... }</a:t>
            </a:r>
          </a:p>
          <a:p>
            <a:r>
              <a:rPr lang="en-IN" dirty="0" smtClean="0"/>
              <a:t>A compile function can have a return value which can be either a function or an object.</a:t>
            </a:r>
          </a:p>
          <a:p>
            <a:r>
              <a:rPr lang="en-IN" dirty="0" smtClean="0"/>
              <a:t>returning a (post-link) function - is equivalent to registering the linking function via the link property of the </a:t>
            </a:r>
            <a:r>
              <a:rPr lang="en-IN" dirty="0" err="1" smtClean="0"/>
              <a:t>config</a:t>
            </a:r>
            <a:r>
              <a:rPr lang="en-IN" dirty="0" smtClean="0"/>
              <a:t> object when the compile function is empty.</a:t>
            </a:r>
          </a:p>
          <a:p>
            <a:r>
              <a:rPr lang="en-IN" dirty="0" smtClean="0"/>
              <a:t>returning an object with function(s) registered via pre and post properties - allows you to control when a linking function should be called during the linking phase. </a:t>
            </a:r>
          </a:p>
          <a:p>
            <a:endParaRPr lang="en-IN" dirty="0"/>
          </a:p>
        </p:txBody>
      </p:sp>
    </p:spTree>
    <p:extLst>
      <p:ext uri="{BB962C8B-B14F-4D97-AF65-F5344CB8AC3E}">
        <p14:creationId xmlns:p14="http://schemas.microsoft.com/office/powerpoint/2010/main" val="3691218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link</a:t>
            </a:r>
            <a:br>
              <a:rPr lang="en-IN" dirty="0"/>
            </a:br>
            <a:endParaRPr lang="en-IN" dirty="0"/>
          </a:p>
        </p:txBody>
      </p:sp>
      <p:sp>
        <p:nvSpPr>
          <p:cNvPr id="3" name="Content Placeholder 2"/>
          <p:cNvSpPr>
            <a:spLocks noGrp="1"/>
          </p:cNvSpPr>
          <p:nvPr>
            <p:ph idx="1"/>
          </p:nvPr>
        </p:nvSpPr>
        <p:spPr>
          <a:xfrm>
            <a:off x="179512" y="1124744"/>
            <a:ext cx="8784976" cy="4525963"/>
          </a:xfrm>
        </p:spPr>
        <p:txBody>
          <a:bodyPr/>
          <a:lstStyle/>
          <a:p>
            <a:r>
              <a:rPr lang="en-IN" dirty="0"/>
              <a:t>This property is used only if the compile property is not defined.</a:t>
            </a:r>
          </a:p>
          <a:p>
            <a:r>
              <a:rPr lang="en-IN" dirty="0"/>
              <a:t>function link(scope, </a:t>
            </a:r>
            <a:r>
              <a:rPr lang="en-IN" dirty="0" err="1"/>
              <a:t>iElement</a:t>
            </a:r>
            <a:r>
              <a:rPr lang="en-IN" dirty="0"/>
              <a:t>, </a:t>
            </a:r>
            <a:r>
              <a:rPr lang="en-IN" dirty="0" err="1"/>
              <a:t>iAttrs</a:t>
            </a:r>
            <a:r>
              <a:rPr lang="en-IN" dirty="0"/>
              <a:t>, controller, </a:t>
            </a:r>
            <a:r>
              <a:rPr lang="en-IN" dirty="0" err="1"/>
              <a:t>transcludeFn</a:t>
            </a:r>
            <a:r>
              <a:rPr lang="en-IN" dirty="0"/>
              <a:t>) </a:t>
            </a:r>
            <a:r>
              <a:rPr lang="en-IN" dirty="0" smtClean="0"/>
              <a:t>{ </a:t>
            </a:r>
            <a:r>
              <a:rPr lang="en-IN" dirty="0"/>
              <a:t>... </a:t>
            </a:r>
            <a:r>
              <a:rPr lang="en-IN" dirty="0" smtClean="0"/>
              <a:t>}</a:t>
            </a:r>
          </a:p>
          <a:p>
            <a:endParaRPr lang="en-IN" dirty="0"/>
          </a:p>
        </p:txBody>
      </p:sp>
    </p:spTree>
    <p:extLst>
      <p:ext uri="{BB962C8B-B14F-4D97-AF65-F5344CB8AC3E}">
        <p14:creationId xmlns:p14="http://schemas.microsoft.com/office/powerpoint/2010/main" val="2764923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lstStyle/>
          <a:p>
            <a:r>
              <a:rPr lang="en-IN" dirty="0" err="1" smtClean="0"/>
              <a:t>transclude</a:t>
            </a:r>
            <a:endParaRPr lang="en-IN" dirty="0"/>
          </a:p>
        </p:txBody>
      </p:sp>
      <p:sp>
        <p:nvSpPr>
          <p:cNvPr id="3" name="Content Placeholder 2"/>
          <p:cNvSpPr>
            <a:spLocks noGrp="1"/>
          </p:cNvSpPr>
          <p:nvPr>
            <p:ph idx="1"/>
          </p:nvPr>
        </p:nvSpPr>
        <p:spPr>
          <a:xfrm>
            <a:off x="467544" y="1124744"/>
            <a:ext cx="8424936" cy="5400600"/>
          </a:xfrm>
        </p:spPr>
        <p:txBody>
          <a:bodyPr>
            <a:normAutofit/>
          </a:bodyPr>
          <a:lstStyle/>
          <a:p>
            <a:r>
              <a:rPr lang="en-IN" sz="1800" dirty="0" err="1"/>
              <a:t>Transclusion</a:t>
            </a:r>
            <a:r>
              <a:rPr lang="en-IN" sz="1800" dirty="0"/>
              <a:t> is the process of extracting a collection of DOM elements from one part of the DOM and copying them to another part of the DOM, while maintaining their connection to the original AngularJS scope from </a:t>
            </a:r>
            <a:r>
              <a:rPr lang="en-IN" sz="1800" dirty="0" smtClean="0"/>
              <a:t>where </a:t>
            </a:r>
            <a:r>
              <a:rPr lang="en-IN" sz="1800" dirty="0"/>
              <a:t>they were taken</a:t>
            </a:r>
            <a:r>
              <a:rPr lang="en-IN" sz="1800" dirty="0" smtClean="0"/>
              <a:t>.</a:t>
            </a:r>
          </a:p>
          <a:p>
            <a:endParaRPr lang="en-IN" sz="1800" dirty="0" smtClean="0"/>
          </a:p>
          <a:p>
            <a:r>
              <a:rPr lang="en-IN" sz="1800" dirty="0" smtClean="0"/>
              <a:t>The </a:t>
            </a:r>
            <a:r>
              <a:rPr lang="en-IN" sz="1800" dirty="0"/>
              <a:t>benefit of </a:t>
            </a:r>
            <a:r>
              <a:rPr lang="en-IN" sz="1800" dirty="0" err="1"/>
              <a:t>transclusion</a:t>
            </a:r>
            <a:r>
              <a:rPr lang="en-IN" sz="1800" dirty="0"/>
              <a:t>, over simply moving the DOM elements manually, is that the </a:t>
            </a:r>
            <a:r>
              <a:rPr lang="en-IN" sz="1800" dirty="0" err="1"/>
              <a:t>transcluded</a:t>
            </a:r>
            <a:r>
              <a:rPr lang="en-IN" sz="1800" dirty="0"/>
              <a:t> content has access to the properties on the scope from which it was taken, even if the directive has isolated scope</a:t>
            </a:r>
            <a:r>
              <a:rPr lang="en-IN" sz="1800" dirty="0" smtClean="0"/>
              <a:t>.</a:t>
            </a:r>
          </a:p>
          <a:p>
            <a:endParaRPr lang="en-IN" sz="1800" dirty="0" smtClean="0"/>
          </a:p>
          <a:p>
            <a:r>
              <a:rPr lang="en-IN" sz="1800" dirty="0"/>
              <a:t>There are three kinds of </a:t>
            </a:r>
            <a:r>
              <a:rPr lang="en-IN" sz="1800" dirty="0" err="1"/>
              <a:t>transclusion</a:t>
            </a:r>
            <a:r>
              <a:rPr lang="en-IN" sz="1800" dirty="0"/>
              <a:t> depending upon whether you want to </a:t>
            </a:r>
            <a:r>
              <a:rPr lang="en-IN" sz="1800" dirty="0" err="1"/>
              <a:t>transclude</a:t>
            </a:r>
            <a:r>
              <a:rPr lang="en-IN" sz="1800" dirty="0"/>
              <a:t> just the contents of the directive's element, the entire element or multiple parts of the element contents:</a:t>
            </a:r>
          </a:p>
          <a:p>
            <a:pPr lvl="1"/>
            <a:r>
              <a:rPr lang="en-IN" sz="1400" dirty="0"/>
              <a:t>true - </a:t>
            </a:r>
            <a:r>
              <a:rPr lang="en-IN" sz="1400" dirty="0" err="1"/>
              <a:t>transclude</a:t>
            </a:r>
            <a:r>
              <a:rPr lang="en-IN" sz="1400" dirty="0"/>
              <a:t> the content (i.e. the child nodes) of the directive's element.</a:t>
            </a:r>
          </a:p>
          <a:p>
            <a:pPr lvl="1"/>
            <a:r>
              <a:rPr lang="en-IN" sz="1400" dirty="0"/>
              <a:t>'element' - </a:t>
            </a:r>
            <a:r>
              <a:rPr lang="en-IN" sz="1400" dirty="0" err="1"/>
              <a:t>transclude</a:t>
            </a:r>
            <a:r>
              <a:rPr lang="en-IN" sz="1400" dirty="0"/>
              <a:t> the whole of the directive's element including any directives on this element that defined at a lower priority than this directive. When used, the template property is ignored.</a:t>
            </a:r>
          </a:p>
          <a:p>
            <a:pPr lvl="1"/>
            <a:r>
              <a:rPr lang="en-IN" sz="1400" b="1" dirty="0"/>
              <a:t>{...} (an object hash):</a:t>
            </a:r>
            <a:r>
              <a:rPr lang="en-IN" sz="1400" dirty="0"/>
              <a:t> - map elements of the content onto </a:t>
            </a:r>
            <a:r>
              <a:rPr lang="en-IN" sz="1400" dirty="0" err="1"/>
              <a:t>transclusion</a:t>
            </a:r>
            <a:r>
              <a:rPr lang="en-IN" sz="1400" dirty="0"/>
              <a:t> "slots" in the template.</a:t>
            </a:r>
          </a:p>
          <a:p>
            <a:endParaRPr lang="en-IN" sz="1800" dirty="0"/>
          </a:p>
          <a:p>
            <a:endParaRPr lang="en-IN" sz="1800" dirty="0" smtClean="0"/>
          </a:p>
          <a:p>
            <a:endParaRPr lang="en-IN" sz="1800" dirty="0"/>
          </a:p>
        </p:txBody>
      </p:sp>
    </p:spTree>
    <p:extLst>
      <p:ext uri="{BB962C8B-B14F-4D97-AF65-F5344CB8AC3E}">
        <p14:creationId xmlns:p14="http://schemas.microsoft.com/office/powerpoint/2010/main" val="1620769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At a high level, directives are markers on a DOM element (such as an attribute, element name, comment or CSS class) that tell AngularJS's </a:t>
            </a:r>
            <a:r>
              <a:rPr lang="en-IN" b="1" dirty="0"/>
              <a:t>HTML compiler</a:t>
            </a:r>
            <a:r>
              <a:rPr lang="en-IN" dirty="0"/>
              <a:t> (</a:t>
            </a:r>
            <a:r>
              <a:rPr lang="en-IN" dirty="0">
                <a:hlinkClick r:id="rId2"/>
              </a:rPr>
              <a:t>$compile</a:t>
            </a:r>
            <a:r>
              <a:rPr lang="en-IN" dirty="0"/>
              <a:t>) to attach a specified </a:t>
            </a:r>
            <a:r>
              <a:rPr lang="en-IN" dirty="0" err="1"/>
              <a:t>behavior</a:t>
            </a:r>
            <a:r>
              <a:rPr lang="en-IN" dirty="0"/>
              <a:t> to that DOM element (e.g. via event listeners), or even to transform the DOM element and its children.</a:t>
            </a:r>
          </a:p>
        </p:txBody>
      </p:sp>
    </p:spTree>
    <p:extLst>
      <p:ext uri="{BB962C8B-B14F-4D97-AF65-F5344CB8AC3E}">
        <p14:creationId xmlns:p14="http://schemas.microsoft.com/office/powerpoint/2010/main" val="4126224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08720"/>
            <a:ext cx="8229600" cy="4525963"/>
          </a:xfrm>
        </p:spPr>
        <p:txBody>
          <a:bodyPr>
            <a:normAutofit fontScale="77500" lnSpcReduction="20000"/>
          </a:bodyPr>
          <a:lstStyle/>
          <a:p>
            <a:r>
              <a:rPr lang="en-IN" sz="4600" b="1" dirty="0"/>
              <a:t>Normalization</a:t>
            </a:r>
          </a:p>
          <a:p>
            <a:pPr marL="0" indent="0">
              <a:buNone/>
            </a:pPr>
            <a:r>
              <a:rPr lang="en-IN" dirty="0"/>
              <a:t>Angular </a:t>
            </a:r>
            <a:r>
              <a:rPr lang="en-IN" b="1" dirty="0"/>
              <a:t>normalizes</a:t>
            </a:r>
            <a:r>
              <a:rPr lang="en-IN" dirty="0"/>
              <a:t> an element's tag and attribute name to determine which elements match which directives. We typically refer to directives by their case-sensitive </a:t>
            </a:r>
            <a:r>
              <a:rPr lang="en-IN" dirty="0" err="1">
                <a:hlinkClick r:id="rId2"/>
              </a:rPr>
              <a:t>camelCase</a:t>
            </a:r>
            <a:r>
              <a:rPr lang="en-IN" dirty="0"/>
              <a:t> </a:t>
            </a:r>
            <a:r>
              <a:rPr lang="en-IN" b="1" dirty="0"/>
              <a:t>normalized</a:t>
            </a:r>
            <a:r>
              <a:rPr lang="en-IN" dirty="0"/>
              <a:t> name (e.g. </a:t>
            </a:r>
            <a:r>
              <a:rPr lang="en-IN" dirty="0" err="1"/>
              <a:t>ngModel</a:t>
            </a:r>
            <a:r>
              <a:rPr lang="en-IN" dirty="0"/>
              <a:t>). However, since HTML is case-insensitive, we refer to directives in the DOM by lower-case forms, typically using </a:t>
            </a:r>
            <a:r>
              <a:rPr lang="en-IN" dirty="0">
                <a:hlinkClick r:id="rId3"/>
              </a:rPr>
              <a:t>dash-delimited</a:t>
            </a:r>
            <a:r>
              <a:rPr lang="en-IN" dirty="0"/>
              <a:t> attributes on DOM elements (e.g. ng-model).</a:t>
            </a:r>
          </a:p>
          <a:p>
            <a:pPr marL="0" indent="0">
              <a:buNone/>
            </a:pPr>
            <a:r>
              <a:rPr lang="en-IN" dirty="0"/>
              <a:t>The </a:t>
            </a:r>
            <a:r>
              <a:rPr lang="en-IN" b="1" dirty="0"/>
              <a:t>normalization</a:t>
            </a:r>
            <a:r>
              <a:rPr lang="en-IN" dirty="0"/>
              <a:t> process is as follows:</a:t>
            </a:r>
          </a:p>
          <a:p>
            <a:r>
              <a:rPr lang="en-IN" dirty="0"/>
              <a:t>Strip x- and data- from the front of the element/attributes.</a:t>
            </a:r>
          </a:p>
          <a:p>
            <a:r>
              <a:rPr lang="en-IN" dirty="0"/>
              <a:t>Convert the :, -, or _-delimited name to </a:t>
            </a:r>
            <a:r>
              <a:rPr lang="en-IN" dirty="0" err="1"/>
              <a:t>camelCase</a:t>
            </a:r>
            <a:r>
              <a:rPr lang="en-IN" dirty="0"/>
              <a:t>.</a:t>
            </a:r>
          </a:p>
          <a:p>
            <a:endParaRPr lang="en-IN" dirty="0"/>
          </a:p>
        </p:txBody>
      </p:sp>
    </p:spTree>
    <p:extLst>
      <p:ext uri="{BB962C8B-B14F-4D97-AF65-F5344CB8AC3E}">
        <p14:creationId xmlns:p14="http://schemas.microsoft.com/office/powerpoint/2010/main" val="1716289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Directive types</a:t>
            </a:r>
            <a:br>
              <a:rPr lang="en-IN" dirty="0"/>
            </a:br>
            <a:endParaRPr lang="en-IN" dirty="0"/>
          </a:p>
        </p:txBody>
      </p:sp>
      <p:sp>
        <p:nvSpPr>
          <p:cNvPr id="3" name="Content Placeholder 2"/>
          <p:cNvSpPr>
            <a:spLocks noGrp="1"/>
          </p:cNvSpPr>
          <p:nvPr>
            <p:ph idx="1"/>
          </p:nvPr>
        </p:nvSpPr>
        <p:spPr>
          <a:xfrm>
            <a:off x="457200" y="1124744"/>
            <a:ext cx="8229600" cy="5001419"/>
          </a:xfrm>
        </p:spPr>
        <p:txBody>
          <a:bodyPr>
            <a:normAutofit fontScale="92500" lnSpcReduction="20000"/>
          </a:bodyPr>
          <a:lstStyle/>
          <a:p>
            <a:pPr marL="0" indent="0">
              <a:buNone/>
            </a:pPr>
            <a:r>
              <a:rPr lang="en-IN" dirty="0"/>
              <a:t>$compile can match directives based on element names, attributes, class names, as well as comments.</a:t>
            </a:r>
          </a:p>
          <a:p>
            <a:pPr marL="0" indent="0">
              <a:buNone/>
            </a:pPr>
            <a:r>
              <a:rPr lang="en-IN" dirty="0"/>
              <a:t>All of the Angular-provided directives match attribute name, tag name, comments, or class name. The following demonstrates the various ways a directive (</a:t>
            </a:r>
            <a:r>
              <a:rPr lang="en-IN" dirty="0" err="1"/>
              <a:t>myDir</a:t>
            </a:r>
            <a:r>
              <a:rPr lang="en-IN" dirty="0"/>
              <a:t> in this case) can be referenced from within a template:</a:t>
            </a:r>
          </a:p>
          <a:p>
            <a:r>
              <a:rPr lang="en-IN" dirty="0"/>
              <a:t>&lt;my-</a:t>
            </a:r>
            <a:r>
              <a:rPr lang="en-IN" dirty="0" err="1"/>
              <a:t>dir</a:t>
            </a:r>
            <a:r>
              <a:rPr lang="en-IN" dirty="0"/>
              <a:t>&gt;&lt;/my-</a:t>
            </a:r>
            <a:r>
              <a:rPr lang="en-IN" dirty="0" err="1"/>
              <a:t>dir</a:t>
            </a:r>
            <a:r>
              <a:rPr lang="en-IN" dirty="0"/>
              <a:t>&gt; </a:t>
            </a:r>
            <a:endParaRPr lang="en-IN" dirty="0" smtClean="0"/>
          </a:p>
          <a:p>
            <a:r>
              <a:rPr lang="en-IN" dirty="0" smtClean="0"/>
              <a:t>&lt;</a:t>
            </a:r>
            <a:r>
              <a:rPr lang="en-IN" dirty="0"/>
              <a:t>span my-</a:t>
            </a:r>
            <a:r>
              <a:rPr lang="en-IN" dirty="0" err="1"/>
              <a:t>dir</a:t>
            </a:r>
            <a:r>
              <a:rPr lang="en-IN" dirty="0"/>
              <a:t>="</a:t>
            </a:r>
            <a:r>
              <a:rPr lang="en-IN" dirty="0" err="1"/>
              <a:t>exp</a:t>
            </a:r>
            <a:r>
              <a:rPr lang="en-IN" dirty="0"/>
              <a:t>"&gt;&lt;/span&gt; </a:t>
            </a:r>
            <a:endParaRPr lang="en-IN" dirty="0" smtClean="0"/>
          </a:p>
          <a:p>
            <a:r>
              <a:rPr lang="en-IN" dirty="0" smtClean="0"/>
              <a:t>&lt;!-- </a:t>
            </a:r>
            <a:r>
              <a:rPr lang="en-IN" dirty="0"/>
              <a:t>directive: my-</a:t>
            </a:r>
            <a:r>
              <a:rPr lang="en-IN" dirty="0" err="1"/>
              <a:t>dir</a:t>
            </a:r>
            <a:r>
              <a:rPr lang="en-IN" dirty="0"/>
              <a:t> </a:t>
            </a:r>
            <a:r>
              <a:rPr lang="en-IN" dirty="0" err="1"/>
              <a:t>exp</a:t>
            </a:r>
            <a:r>
              <a:rPr lang="en-IN" dirty="0"/>
              <a:t> --&gt; </a:t>
            </a:r>
            <a:endParaRPr lang="en-IN" dirty="0" smtClean="0"/>
          </a:p>
          <a:p>
            <a:r>
              <a:rPr lang="en-IN" dirty="0" smtClean="0"/>
              <a:t>&lt;</a:t>
            </a:r>
            <a:r>
              <a:rPr lang="en-IN" dirty="0"/>
              <a:t>span class="my-</a:t>
            </a:r>
            <a:r>
              <a:rPr lang="en-IN" dirty="0" err="1"/>
              <a:t>dir</a:t>
            </a:r>
            <a:r>
              <a:rPr lang="en-IN" dirty="0"/>
              <a:t>: </a:t>
            </a:r>
            <a:r>
              <a:rPr lang="en-IN" dirty="0" err="1"/>
              <a:t>exp</a:t>
            </a:r>
            <a:r>
              <a:rPr lang="en-IN" dirty="0"/>
              <a:t>;"&gt;&lt;/span&gt;</a:t>
            </a:r>
          </a:p>
        </p:txBody>
      </p:sp>
    </p:spTree>
    <p:extLst>
      <p:ext uri="{BB962C8B-B14F-4D97-AF65-F5344CB8AC3E}">
        <p14:creationId xmlns:p14="http://schemas.microsoft.com/office/powerpoint/2010/main" val="4221544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71400"/>
            <a:ext cx="8229600" cy="1143000"/>
          </a:xfrm>
        </p:spPr>
        <p:txBody>
          <a:bodyPr/>
          <a:lstStyle/>
          <a:p>
            <a:r>
              <a:rPr lang="en-IN" dirty="0" smtClean="0"/>
              <a:t>restrict</a:t>
            </a:r>
            <a:endParaRPr lang="en-IN" dirty="0"/>
          </a:p>
        </p:txBody>
      </p:sp>
      <p:sp>
        <p:nvSpPr>
          <p:cNvPr id="3" name="Content Placeholder 2"/>
          <p:cNvSpPr>
            <a:spLocks noGrp="1"/>
          </p:cNvSpPr>
          <p:nvPr>
            <p:ph idx="1"/>
          </p:nvPr>
        </p:nvSpPr>
        <p:spPr>
          <a:xfrm>
            <a:off x="215008" y="1052736"/>
            <a:ext cx="8928992" cy="4525963"/>
          </a:xfrm>
        </p:spPr>
        <p:txBody>
          <a:bodyPr>
            <a:normAutofit/>
          </a:bodyPr>
          <a:lstStyle/>
          <a:p>
            <a:r>
              <a:rPr lang="en-IN" sz="1800" dirty="0"/>
              <a:t>When you create a directive, it is restricted to attribute and elements only by default. In order to create directives that are triggered by class name, you need to use the restrict option</a:t>
            </a:r>
            <a:r>
              <a:rPr lang="en-IN" sz="1800" dirty="0" smtClean="0"/>
              <a:t>.</a:t>
            </a:r>
          </a:p>
          <a:p>
            <a:r>
              <a:rPr lang="en-IN" sz="1800" dirty="0"/>
              <a:t>The restrict option is typically set to:</a:t>
            </a:r>
          </a:p>
          <a:p>
            <a:pPr lvl="1"/>
            <a:r>
              <a:rPr lang="en-IN" sz="1400" dirty="0"/>
              <a:t>'A' - only matches attribute name</a:t>
            </a:r>
          </a:p>
          <a:p>
            <a:pPr lvl="1"/>
            <a:r>
              <a:rPr lang="en-IN" sz="1400" dirty="0"/>
              <a:t>'E' - only matches element name</a:t>
            </a:r>
          </a:p>
          <a:p>
            <a:pPr lvl="1"/>
            <a:r>
              <a:rPr lang="en-IN" sz="1400" dirty="0"/>
              <a:t>'C' - only matches class name</a:t>
            </a:r>
          </a:p>
          <a:p>
            <a:pPr lvl="1"/>
            <a:r>
              <a:rPr lang="en-IN" sz="1400" dirty="0"/>
              <a:t>'M' - only matches comment</a:t>
            </a:r>
          </a:p>
          <a:p>
            <a:r>
              <a:rPr lang="en-IN" sz="1800" dirty="0"/>
              <a:t>These restrictions can all be combined as needed:</a:t>
            </a:r>
          </a:p>
          <a:p>
            <a:pPr lvl="1"/>
            <a:r>
              <a:rPr lang="en-IN" sz="1400" dirty="0"/>
              <a:t>'AEC' - matches either attribute or element or class name</a:t>
            </a:r>
          </a:p>
          <a:p>
            <a:r>
              <a:rPr lang="en-IN" sz="1800" dirty="0" smtClean="0"/>
              <a:t>(comment based directives-discuss)</a:t>
            </a:r>
          </a:p>
          <a:p>
            <a:r>
              <a:rPr lang="en-IN" sz="1800" b="1" dirty="0"/>
              <a:t>When should I use an attribute versus an element?</a:t>
            </a:r>
            <a:r>
              <a:rPr lang="en-IN" sz="1800" dirty="0"/>
              <a:t> </a:t>
            </a:r>
            <a:endParaRPr lang="en-IN" sz="1800" dirty="0" smtClean="0"/>
          </a:p>
          <a:p>
            <a:pPr lvl="1"/>
            <a:r>
              <a:rPr lang="en-IN" sz="1400" dirty="0" smtClean="0"/>
              <a:t>Use </a:t>
            </a:r>
            <a:r>
              <a:rPr lang="en-IN" sz="1400" dirty="0"/>
              <a:t>an element when you are creating a component that is in control of the template. The common case for this is when you are creating a Domain-Specific Language for parts of your template. Use an attribute when you are decorating an existing element with new functionality</a:t>
            </a:r>
          </a:p>
        </p:txBody>
      </p:sp>
    </p:spTree>
    <p:extLst>
      <p:ext uri="{BB962C8B-B14F-4D97-AF65-F5344CB8AC3E}">
        <p14:creationId xmlns:p14="http://schemas.microsoft.com/office/powerpoint/2010/main" val="1931488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a:t>multiElement</a:t>
            </a:r>
            <a:r>
              <a:rPr lang="en-IN" dirty="0"/>
              <a:t/>
            </a:r>
            <a:br>
              <a:rPr lang="en-IN" dirty="0"/>
            </a:br>
            <a:endParaRPr lang="en-IN" dirty="0"/>
          </a:p>
        </p:txBody>
      </p:sp>
      <p:sp>
        <p:nvSpPr>
          <p:cNvPr id="3" name="Content Placeholder 2"/>
          <p:cNvSpPr>
            <a:spLocks noGrp="1"/>
          </p:cNvSpPr>
          <p:nvPr>
            <p:ph idx="1"/>
          </p:nvPr>
        </p:nvSpPr>
        <p:spPr>
          <a:xfrm>
            <a:off x="467544" y="908720"/>
            <a:ext cx="8229600" cy="5544616"/>
          </a:xfrm>
        </p:spPr>
        <p:txBody>
          <a:bodyPr>
            <a:normAutofit fontScale="85000" lnSpcReduction="20000"/>
          </a:bodyPr>
          <a:lstStyle/>
          <a:p>
            <a:r>
              <a:rPr lang="en-IN" sz="2400" dirty="0"/>
              <a:t>When this property is set to true, the HTML compiler will collect DOM nodes between nodes with the attributes </a:t>
            </a:r>
            <a:r>
              <a:rPr lang="en-IN" sz="2400" dirty="0" smtClean="0"/>
              <a:t>directive-name-start and</a:t>
            </a:r>
            <a:r>
              <a:rPr lang="en-IN" sz="2400" dirty="0"/>
              <a:t> directive-name-end, and group them together as the directive elements. It is recommended that this feature be used on directives which are not strictly </a:t>
            </a:r>
            <a:r>
              <a:rPr lang="en-IN" sz="2400" dirty="0" err="1"/>
              <a:t>behavioral</a:t>
            </a:r>
            <a:r>
              <a:rPr lang="en-IN" sz="2400" dirty="0"/>
              <a:t> (such as </a:t>
            </a:r>
            <a:r>
              <a:rPr lang="en-IN" sz="2400" dirty="0" err="1">
                <a:hlinkClick r:id="rId2"/>
              </a:rPr>
              <a:t>ngClick</a:t>
            </a:r>
            <a:r>
              <a:rPr lang="en-IN" sz="2400" dirty="0"/>
              <a:t>), and which do not manipulate or replace child nodes (such as </a:t>
            </a:r>
            <a:r>
              <a:rPr lang="en-IN" sz="2400" dirty="0" err="1">
                <a:hlinkClick r:id="rId3"/>
              </a:rPr>
              <a:t>ngInclude</a:t>
            </a:r>
            <a:r>
              <a:rPr lang="en-IN" sz="2400" dirty="0" smtClean="0"/>
              <a:t>).</a:t>
            </a:r>
          </a:p>
          <a:p>
            <a:r>
              <a:rPr lang="en-IN" sz="2400" dirty="0" smtClean="0"/>
              <a:t>Discuss about Changes in 1.2 and 1.3</a:t>
            </a:r>
          </a:p>
          <a:p>
            <a:r>
              <a:rPr lang="en-IN" sz="2400" dirty="0"/>
              <a:t>Error: [$</a:t>
            </a:r>
            <a:r>
              <a:rPr lang="en-IN" sz="2400" dirty="0" err="1"/>
              <a:t>compile:uterdir</a:t>
            </a:r>
            <a:r>
              <a:rPr lang="en-IN" sz="2400" dirty="0"/>
              <a:t>] Unterminated attribute, found 'on-touch-start' but no matching 'on-touch-end' found</a:t>
            </a:r>
            <a:r>
              <a:rPr lang="en-IN" sz="2400" dirty="0" smtClean="0"/>
              <a:t>.</a:t>
            </a:r>
          </a:p>
          <a:p>
            <a:r>
              <a:rPr lang="en-IN" sz="2400" dirty="0"/>
              <a:t>This has a couple of implications:</a:t>
            </a:r>
          </a:p>
          <a:p>
            <a:pPr lvl="1"/>
            <a:r>
              <a:rPr lang="en-IN" sz="2000" dirty="0"/>
              <a:t>With AngularJS 1.3 you are now free to name your directives anything you like, and they will work.</a:t>
            </a:r>
          </a:p>
          <a:p>
            <a:pPr lvl="1"/>
            <a:r>
              <a:rPr lang="en-IN" sz="2000" dirty="0"/>
              <a:t>If you are writing multi-element directives for an Angular 1.2 app, you should still </a:t>
            </a:r>
            <a:r>
              <a:rPr lang="en-IN" sz="2000" dirty="0" err="1"/>
              <a:t>setmultiElement</a:t>
            </a:r>
            <a:r>
              <a:rPr lang="en-IN" sz="2000" dirty="0"/>
              <a:t>: true, to make your directive future-proof. The definition will be ignored in 1.2, so there is no harm in putting it there</a:t>
            </a:r>
            <a:r>
              <a:rPr lang="en-IN" sz="2000" dirty="0" smtClean="0"/>
              <a:t>.</a:t>
            </a:r>
          </a:p>
          <a:p>
            <a:pPr lvl="1"/>
            <a:endParaRPr lang="en-IN" sz="2000" dirty="0"/>
          </a:p>
          <a:p>
            <a:r>
              <a:rPr lang="en-IN" sz="2400" dirty="0" err="1" smtClean="0"/>
              <a:t>Intresting</a:t>
            </a:r>
            <a:r>
              <a:rPr lang="en-IN" sz="2400" dirty="0" smtClean="0"/>
              <a:t> Note : Search </a:t>
            </a:r>
            <a:r>
              <a:rPr lang="en-IN" sz="2400" dirty="0" err="1" smtClean="0"/>
              <a:t>github</a:t>
            </a:r>
            <a:r>
              <a:rPr lang="en-IN" sz="2400" dirty="0" smtClean="0"/>
              <a:t> for </a:t>
            </a:r>
            <a:r>
              <a:rPr lang="en-IN" sz="2400" dirty="0" err="1" smtClean="0"/>
              <a:t>multiElement</a:t>
            </a:r>
            <a:endParaRPr lang="en-IN" sz="2400" dirty="0" smtClean="0"/>
          </a:p>
          <a:p>
            <a:pPr marL="0" indent="0">
              <a:buNone/>
            </a:pPr>
            <a:r>
              <a:rPr lang="en-IN" sz="2400" dirty="0" smtClean="0"/>
              <a:t>https://github.com/angular/angular.js/search?utf8=%E2%9C%93&amp;q=multiElement</a:t>
            </a:r>
            <a:endParaRPr lang="en-IN" sz="2400" dirty="0"/>
          </a:p>
          <a:p>
            <a:pPr marL="0" indent="0">
              <a:buNone/>
            </a:pPr>
            <a:r>
              <a:rPr lang="en-IN" sz="2400" dirty="0"/>
              <a:t>	</a:t>
            </a:r>
          </a:p>
        </p:txBody>
      </p:sp>
    </p:spTree>
    <p:extLst>
      <p:ext uri="{BB962C8B-B14F-4D97-AF65-F5344CB8AC3E}">
        <p14:creationId xmlns:p14="http://schemas.microsoft.com/office/powerpoint/2010/main" val="3340241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priority</a:t>
            </a:r>
            <a:br>
              <a:rPr lang="en-IN" dirty="0"/>
            </a:br>
            <a:endParaRPr lang="en-IN" dirty="0"/>
          </a:p>
        </p:txBody>
      </p:sp>
      <p:sp>
        <p:nvSpPr>
          <p:cNvPr id="3" name="Content Placeholder 2"/>
          <p:cNvSpPr>
            <a:spLocks noGrp="1"/>
          </p:cNvSpPr>
          <p:nvPr>
            <p:ph idx="1"/>
          </p:nvPr>
        </p:nvSpPr>
        <p:spPr>
          <a:xfrm>
            <a:off x="467544" y="1196752"/>
            <a:ext cx="8229600" cy="4968552"/>
          </a:xfrm>
        </p:spPr>
        <p:txBody>
          <a:bodyPr>
            <a:normAutofit/>
          </a:bodyPr>
          <a:lstStyle/>
          <a:p>
            <a:r>
              <a:rPr lang="en-IN" sz="1800" dirty="0"/>
              <a:t>When there are multiple directives defined on a single DOM element, sometimes it is necessary to specify the order in which the directives are applied. The priority is used to sort the directives before their compile functions get called. Priority is defined as a number. Directives with greater numerical priority are compiled first. Pre-link functions are also run in priority order, but post-link functions are run in reverse order. The order of directives with the same priority is undefined. The default priority is 0</a:t>
            </a:r>
            <a:r>
              <a:rPr lang="en-IN" sz="1800" dirty="0" smtClean="0"/>
              <a:t>.</a:t>
            </a:r>
          </a:p>
          <a:p>
            <a:r>
              <a:rPr lang="en-IN" sz="1800" dirty="0" smtClean="0"/>
              <a:t>Discuss</a:t>
            </a:r>
          </a:p>
          <a:p>
            <a:pPr lvl="1"/>
            <a:r>
              <a:rPr lang="en-IN" sz="1400" b="1" dirty="0"/>
              <a:t>Processing Multiple Directives on a Single DOM </a:t>
            </a:r>
            <a:r>
              <a:rPr lang="en-IN" sz="1400" b="1" dirty="0" smtClean="0"/>
              <a:t>Element(How they are ordered?)</a:t>
            </a:r>
            <a:endParaRPr lang="en-IN" sz="1400" dirty="0"/>
          </a:p>
          <a:p>
            <a:pPr lvl="1"/>
            <a:r>
              <a:rPr lang="en-IN" sz="1400" b="1" dirty="0" smtClean="0"/>
              <a:t>Solution to the </a:t>
            </a:r>
            <a:r>
              <a:rPr lang="en-IN" sz="1400" b="1" dirty="0"/>
              <a:t> problem if some of your directives are dependent on other directives on the same </a:t>
            </a:r>
            <a:r>
              <a:rPr lang="en-IN" sz="1400" b="1" dirty="0" smtClean="0"/>
              <a:t>element</a:t>
            </a:r>
          </a:p>
          <a:p>
            <a:pPr lvl="1"/>
            <a:r>
              <a:rPr lang="en-IN" sz="1400" b="1" dirty="0" smtClean="0"/>
              <a:t>Most core Angular directives have a priority of 0 which means if you want to process your directive after a core angular directive (or any other directive with a priority of 0) then you need to supply a negative number.</a:t>
            </a:r>
          </a:p>
          <a:p>
            <a:pPr marL="342900" lvl="1" indent="-342900">
              <a:buFont typeface="Arial" panose="020B0604020202020204" pitchFamily="34" charset="0"/>
              <a:buChar char="•"/>
            </a:pPr>
            <a:r>
              <a:rPr lang="en-IN" sz="1800" dirty="0"/>
              <a:t>ng-repeat has a priority of </a:t>
            </a:r>
            <a:r>
              <a:rPr lang="en-IN" sz="1800" dirty="0" smtClean="0">
                <a:hlinkClick r:id="rId2"/>
              </a:rPr>
              <a:t>1000</a:t>
            </a:r>
            <a:r>
              <a:rPr lang="en-IN" sz="1800" dirty="0" smtClean="0"/>
              <a:t>, </a:t>
            </a:r>
            <a:r>
              <a:rPr lang="en-IN" sz="1800" dirty="0"/>
              <a:t>which is actually higher than custom directives (default priority is 0). You can use this number as a guide for how to set your own priority on your directives in relation to it</a:t>
            </a:r>
            <a:r>
              <a:rPr lang="en-IN" sz="1800" dirty="0" smtClean="0"/>
              <a:t>.</a:t>
            </a:r>
          </a:p>
          <a:p>
            <a:pPr marL="742950" lvl="2" indent="-342900"/>
            <a:r>
              <a:rPr lang="en-IN" sz="1400" dirty="0" smtClean="0"/>
              <a:t>Why ng-repeat has highest priority among other built-in directives?? Any guess….Hint-P-factor</a:t>
            </a:r>
          </a:p>
          <a:p>
            <a:pPr marL="0" lvl="1" indent="0">
              <a:buNone/>
            </a:pPr>
            <a:endParaRPr lang="en-IN" sz="1800" dirty="0"/>
          </a:p>
        </p:txBody>
      </p:sp>
    </p:spTree>
    <p:extLst>
      <p:ext uri="{BB962C8B-B14F-4D97-AF65-F5344CB8AC3E}">
        <p14:creationId xmlns:p14="http://schemas.microsoft.com/office/powerpoint/2010/main" val="3150631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792088"/>
          </a:xfrm>
        </p:spPr>
        <p:txBody>
          <a:bodyPr>
            <a:normAutofit fontScale="90000"/>
          </a:bodyPr>
          <a:lstStyle/>
          <a:p>
            <a:r>
              <a:rPr lang="en-IN" dirty="0"/>
              <a:t>terminal</a:t>
            </a:r>
            <a:br>
              <a:rPr lang="en-IN" dirty="0"/>
            </a:br>
            <a:endParaRPr lang="en-IN" dirty="0"/>
          </a:p>
        </p:txBody>
      </p:sp>
      <p:sp>
        <p:nvSpPr>
          <p:cNvPr id="3" name="Content Placeholder 2"/>
          <p:cNvSpPr>
            <a:spLocks noGrp="1"/>
          </p:cNvSpPr>
          <p:nvPr>
            <p:ph idx="1"/>
          </p:nvPr>
        </p:nvSpPr>
        <p:spPr/>
        <p:txBody>
          <a:bodyPr>
            <a:normAutofit fontScale="92500"/>
          </a:bodyPr>
          <a:lstStyle/>
          <a:p>
            <a:r>
              <a:rPr lang="en-IN" dirty="0"/>
              <a:t>If set to true then the current priority will be the last set of directives which will execute (any directives at the current priority will still execute as the order of execution on same priority is undefined). Note that expressions and other directives used in the directive's template will also be excluded from execution</a:t>
            </a:r>
            <a:r>
              <a:rPr lang="en-IN" dirty="0" smtClean="0"/>
              <a:t>.</a:t>
            </a:r>
          </a:p>
          <a:p>
            <a:r>
              <a:rPr lang="en-IN" dirty="0" smtClean="0"/>
              <a:t>Affects only if multiple directives are applied to same element.</a:t>
            </a:r>
            <a:endParaRPr lang="en-IN" dirty="0"/>
          </a:p>
        </p:txBody>
      </p:sp>
    </p:spTree>
    <p:extLst>
      <p:ext uri="{BB962C8B-B14F-4D97-AF65-F5344CB8AC3E}">
        <p14:creationId xmlns:p14="http://schemas.microsoft.com/office/powerpoint/2010/main" val="273131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r>
              <a:rPr lang="en-IN" dirty="0"/>
              <a:t>scope</a:t>
            </a:r>
            <a:br>
              <a:rPr lang="en-IN" dirty="0"/>
            </a:br>
            <a:endParaRPr lang="en-IN" dirty="0"/>
          </a:p>
        </p:txBody>
      </p:sp>
      <p:sp>
        <p:nvSpPr>
          <p:cNvPr id="3" name="Content Placeholder 2"/>
          <p:cNvSpPr>
            <a:spLocks noGrp="1"/>
          </p:cNvSpPr>
          <p:nvPr>
            <p:ph idx="1"/>
          </p:nvPr>
        </p:nvSpPr>
        <p:spPr/>
        <p:txBody>
          <a:bodyPr>
            <a:normAutofit fontScale="70000" lnSpcReduction="20000"/>
          </a:bodyPr>
          <a:lstStyle/>
          <a:p>
            <a:r>
              <a:rPr lang="en-IN" dirty="0"/>
              <a:t>The scope property can be true, an object or a </a:t>
            </a:r>
            <a:r>
              <a:rPr lang="en-IN" dirty="0" err="1"/>
              <a:t>falsy</a:t>
            </a:r>
            <a:r>
              <a:rPr lang="en-IN" dirty="0"/>
              <a:t> value:</a:t>
            </a:r>
          </a:p>
          <a:p>
            <a:r>
              <a:rPr lang="en-IN" b="1" dirty="0" err="1"/>
              <a:t>falsy</a:t>
            </a:r>
            <a:r>
              <a:rPr lang="en-IN" b="1" dirty="0"/>
              <a:t>:</a:t>
            </a:r>
            <a:r>
              <a:rPr lang="en-IN" dirty="0"/>
              <a:t> No scope will be created for the directive. The directive will use its parent's scope.</a:t>
            </a:r>
          </a:p>
          <a:p>
            <a:r>
              <a:rPr lang="en-IN" b="1" dirty="0"/>
              <a:t>true:</a:t>
            </a:r>
            <a:r>
              <a:rPr lang="en-IN" dirty="0"/>
              <a:t> A new child scope that prototypically inherits from its parent will be created for the directive's element. If multiple directives on the same element request a new scope, only one new scope is created. The new scope rule does not apply for the root of the template since the root of the template always gets a new scope.</a:t>
            </a:r>
          </a:p>
          <a:p>
            <a:r>
              <a:rPr lang="en-IN" b="1" dirty="0"/>
              <a:t>{...} (an object hash):</a:t>
            </a:r>
            <a:r>
              <a:rPr lang="en-IN" dirty="0"/>
              <a:t> A new "isolate" scope is created for the directive's element. The 'isolate' scope differs from normal scope in that it does not prototypically inherit from its parent scope. This is useful when creating reusable components, which should not accidentally read or modify data in the parent scope.</a:t>
            </a:r>
          </a:p>
          <a:p>
            <a:pPr marL="0" indent="0">
              <a:buNone/>
            </a:pPr>
            <a:endParaRPr lang="en-IN" dirty="0"/>
          </a:p>
        </p:txBody>
      </p:sp>
    </p:spTree>
    <p:extLst>
      <p:ext uri="{BB962C8B-B14F-4D97-AF65-F5344CB8AC3E}">
        <p14:creationId xmlns:p14="http://schemas.microsoft.com/office/powerpoint/2010/main" val="4071936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509</Words>
  <Application>Microsoft Office PowerPoint</Application>
  <PresentationFormat>On-screen Show (4:3)</PresentationFormat>
  <Paragraphs>118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Angular-Js (Advanced-1)</vt:lpstr>
      <vt:lpstr>PowerPoint Presentation</vt:lpstr>
      <vt:lpstr>PowerPoint Presentation</vt:lpstr>
      <vt:lpstr>Directive types </vt:lpstr>
      <vt:lpstr>restrict</vt:lpstr>
      <vt:lpstr>multiElement </vt:lpstr>
      <vt:lpstr>priority </vt:lpstr>
      <vt:lpstr>terminal </vt:lpstr>
      <vt:lpstr>scope </vt:lpstr>
      <vt:lpstr>IsolatedScope Binding types:-</vt:lpstr>
      <vt:lpstr>Understand &lt; well</vt:lpstr>
      <vt:lpstr>In case of more than One directive on 1 element</vt:lpstr>
      <vt:lpstr>require</vt:lpstr>
      <vt:lpstr>controllerAs </vt:lpstr>
      <vt:lpstr>bindToController </vt:lpstr>
      <vt:lpstr>templateNamespace </vt:lpstr>
      <vt:lpstr>compile </vt:lpstr>
      <vt:lpstr>link </vt:lpstr>
      <vt:lpstr>transclude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 (Advanced-1)</dc:title>
  <dc:creator>Rohan Vidhan</dc:creator>
  <cp:lastModifiedBy>Rohan Vidhan</cp:lastModifiedBy>
  <cp:revision>15</cp:revision>
  <dcterms:created xsi:type="dcterms:W3CDTF">2016-06-01T19:04:50Z</dcterms:created>
  <dcterms:modified xsi:type="dcterms:W3CDTF">2016-06-01T21:50:25Z</dcterms:modified>
</cp:coreProperties>
</file>