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A326B9-95DF-48F6-AE68-BA1097741B0B}"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8E26-D689-4BA0-A902-80E8A904DAF0}" type="slidenum">
              <a:rPr lang="en-US" smtClean="0"/>
              <a:t>‹#›</a:t>
            </a:fld>
            <a:endParaRPr lang="en-US"/>
          </a:p>
        </p:txBody>
      </p:sp>
    </p:spTree>
    <p:extLst>
      <p:ext uri="{BB962C8B-B14F-4D97-AF65-F5344CB8AC3E}">
        <p14:creationId xmlns:p14="http://schemas.microsoft.com/office/powerpoint/2010/main" val="149533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326B9-95DF-48F6-AE68-BA1097741B0B}"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8E26-D689-4BA0-A902-80E8A904DAF0}" type="slidenum">
              <a:rPr lang="en-US" smtClean="0"/>
              <a:t>‹#›</a:t>
            </a:fld>
            <a:endParaRPr lang="en-US"/>
          </a:p>
        </p:txBody>
      </p:sp>
    </p:spTree>
    <p:extLst>
      <p:ext uri="{BB962C8B-B14F-4D97-AF65-F5344CB8AC3E}">
        <p14:creationId xmlns:p14="http://schemas.microsoft.com/office/powerpoint/2010/main" val="105237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326B9-95DF-48F6-AE68-BA1097741B0B}"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8E26-D689-4BA0-A902-80E8A904DAF0}" type="slidenum">
              <a:rPr lang="en-US" smtClean="0"/>
              <a:t>‹#›</a:t>
            </a:fld>
            <a:endParaRPr lang="en-US"/>
          </a:p>
        </p:txBody>
      </p:sp>
    </p:spTree>
    <p:extLst>
      <p:ext uri="{BB962C8B-B14F-4D97-AF65-F5344CB8AC3E}">
        <p14:creationId xmlns:p14="http://schemas.microsoft.com/office/powerpoint/2010/main" val="343074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326B9-95DF-48F6-AE68-BA1097741B0B}"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8E26-D689-4BA0-A902-80E8A904DAF0}" type="slidenum">
              <a:rPr lang="en-US" smtClean="0"/>
              <a:t>‹#›</a:t>
            </a:fld>
            <a:endParaRPr lang="en-US"/>
          </a:p>
        </p:txBody>
      </p:sp>
    </p:spTree>
    <p:extLst>
      <p:ext uri="{BB962C8B-B14F-4D97-AF65-F5344CB8AC3E}">
        <p14:creationId xmlns:p14="http://schemas.microsoft.com/office/powerpoint/2010/main" val="257879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A326B9-95DF-48F6-AE68-BA1097741B0B}"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18E26-D689-4BA0-A902-80E8A904DAF0}" type="slidenum">
              <a:rPr lang="en-US" smtClean="0"/>
              <a:t>‹#›</a:t>
            </a:fld>
            <a:endParaRPr lang="en-US"/>
          </a:p>
        </p:txBody>
      </p:sp>
    </p:spTree>
    <p:extLst>
      <p:ext uri="{BB962C8B-B14F-4D97-AF65-F5344CB8AC3E}">
        <p14:creationId xmlns:p14="http://schemas.microsoft.com/office/powerpoint/2010/main" val="282931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A326B9-95DF-48F6-AE68-BA1097741B0B}"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18E26-D689-4BA0-A902-80E8A904DAF0}" type="slidenum">
              <a:rPr lang="en-US" smtClean="0"/>
              <a:t>‹#›</a:t>
            </a:fld>
            <a:endParaRPr lang="en-US"/>
          </a:p>
        </p:txBody>
      </p:sp>
    </p:spTree>
    <p:extLst>
      <p:ext uri="{BB962C8B-B14F-4D97-AF65-F5344CB8AC3E}">
        <p14:creationId xmlns:p14="http://schemas.microsoft.com/office/powerpoint/2010/main" val="125606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A326B9-95DF-48F6-AE68-BA1097741B0B}"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18E26-D689-4BA0-A902-80E8A904DAF0}" type="slidenum">
              <a:rPr lang="en-US" smtClean="0"/>
              <a:t>‹#›</a:t>
            </a:fld>
            <a:endParaRPr lang="en-US"/>
          </a:p>
        </p:txBody>
      </p:sp>
    </p:spTree>
    <p:extLst>
      <p:ext uri="{BB962C8B-B14F-4D97-AF65-F5344CB8AC3E}">
        <p14:creationId xmlns:p14="http://schemas.microsoft.com/office/powerpoint/2010/main" val="372092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A326B9-95DF-48F6-AE68-BA1097741B0B}"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18E26-D689-4BA0-A902-80E8A904DAF0}" type="slidenum">
              <a:rPr lang="en-US" smtClean="0"/>
              <a:t>‹#›</a:t>
            </a:fld>
            <a:endParaRPr lang="en-US"/>
          </a:p>
        </p:txBody>
      </p:sp>
    </p:spTree>
    <p:extLst>
      <p:ext uri="{BB962C8B-B14F-4D97-AF65-F5344CB8AC3E}">
        <p14:creationId xmlns:p14="http://schemas.microsoft.com/office/powerpoint/2010/main" val="328896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326B9-95DF-48F6-AE68-BA1097741B0B}"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18E26-D689-4BA0-A902-80E8A904DAF0}" type="slidenum">
              <a:rPr lang="en-US" smtClean="0"/>
              <a:t>‹#›</a:t>
            </a:fld>
            <a:endParaRPr lang="en-US"/>
          </a:p>
        </p:txBody>
      </p:sp>
    </p:spTree>
    <p:extLst>
      <p:ext uri="{BB962C8B-B14F-4D97-AF65-F5344CB8AC3E}">
        <p14:creationId xmlns:p14="http://schemas.microsoft.com/office/powerpoint/2010/main" val="292197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A326B9-95DF-48F6-AE68-BA1097741B0B}"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18E26-D689-4BA0-A902-80E8A904DAF0}" type="slidenum">
              <a:rPr lang="en-US" smtClean="0"/>
              <a:t>‹#›</a:t>
            </a:fld>
            <a:endParaRPr lang="en-US"/>
          </a:p>
        </p:txBody>
      </p:sp>
    </p:spTree>
    <p:extLst>
      <p:ext uri="{BB962C8B-B14F-4D97-AF65-F5344CB8AC3E}">
        <p14:creationId xmlns:p14="http://schemas.microsoft.com/office/powerpoint/2010/main" val="99447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A326B9-95DF-48F6-AE68-BA1097741B0B}"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18E26-D689-4BA0-A902-80E8A904DAF0}" type="slidenum">
              <a:rPr lang="en-US" smtClean="0"/>
              <a:t>‹#›</a:t>
            </a:fld>
            <a:endParaRPr lang="en-US"/>
          </a:p>
        </p:txBody>
      </p:sp>
    </p:spTree>
    <p:extLst>
      <p:ext uri="{BB962C8B-B14F-4D97-AF65-F5344CB8AC3E}">
        <p14:creationId xmlns:p14="http://schemas.microsoft.com/office/powerpoint/2010/main" val="405045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326B9-95DF-48F6-AE68-BA1097741B0B}" type="datetimeFigureOut">
              <a:rPr lang="en-US" smtClean="0"/>
              <a:t>12/2/2015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18E26-D689-4BA0-A902-80E8A904DAF0}" type="slidenum">
              <a:rPr lang="en-US" smtClean="0"/>
              <a:t>‹#›</a:t>
            </a:fld>
            <a:endParaRPr lang="en-US"/>
          </a:p>
        </p:txBody>
      </p:sp>
    </p:spTree>
    <p:extLst>
      <p:ext uri="{BB962C8B-B14F-4D97-AF65-F5344CB8AC3E}">
        <p14:creationId xmlns:p14="http://schemas.microsoft.com/office/powerpoint/2010/main" val="376247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Transclusion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7059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109" y="914400"/>
            <a:ext cx="8305800" cy="3693319"/>
          </a:xfrm>
          <a:prstGeom prst="rect">
            <a:avLst/>
          </a:prstGeom>
        </p:spPr>
        <p:txBody>
          <a:bodyPr wrap="square">
            <a:spAutoFit/>
          </a:bodyPr>
          <a:lstStyle/>
          <a:p>
            <a:r>
              <a:rPr lang="en-US" dirty="0"/>
              <a:t>By default, the $watch() function only checks object reference equality. This means that within each $digest, AngularJS will check to see if the new and old values are the same "physical" object. This means that the vanilla $watch() statement will only invoke its handler if you actually change the underlying object reference</a:t>
            </a:r>
            <a:r>
              <a:rPr lang="en-US" dirty="0" smtClean="0"/>
              <a:t>.</a:t>
            </a:r>
          </a:p>
          <a:p>
            <a:endParaRPr lang="en-US" dirty="0"/>
          </a:p>
          <a:p>
            <a:endParaRPr lang="en-US" dirty="0" smtClean="0"/>
          </a:p>
          <a:p>
            <a:endParaRPr lang="en-US" dirty="0"/>
          </a:p>
          <a:p>
            <a:r>
              <a:rPr lang="en-US" dirty="0"/>
              <a:t>The $watch() function takes a third, optional argument for "object equality." If you pass-in "true" for this argument, AngularJS will actually perform a deep-object-tree comparison. This means that within each $digest, AngularJS will check to see if the new and old values have the same structure (not just the same physical reference). This allows you to monitor a larger landscape; however, the deep object tree comparison is far more computationally expensive.</a:t>
            </a:r>
          </a:p>
        </p:txBody>
      </p:sp>
    </p:spTree>
    <p:extLst>
      <p:ext uri="{BB962C8B-B14F-4D97-AF65-F5344CB8AC3E}">
        <p14:creationId xmlns:p14="http://schemas.microsoft.com/office/powerpoint/2010/main" val="274901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457200"/>
            <a:ext cx="8001000" cy="2677656"/>
          </a:xfrm>
          <a:prstGeom prst="rect">
            <a:avLst/>
          </a:prstGeom>
        </p:spPr>
        <p:txBody>
          <a:bodyPr wrap="square">
            <a:spAutoFit/>
          </a:bodyPr>
          <a:lstStyle/>
          <a:p>
            <a:r>
              <a:rPr lang="en-US" sz="2100" b="1" u="sng" dirty="0"/>
              <a:t>$</a:t>
            </a:r>
            <a:r>
              <a:rPr lang="en-US" sz="2100" b="1" u="sng" dirty="0" err="1"/>
              <a:t>watchGroup</a:t>
            </a:r>
            <a:r>
              <a:rPr lang="en-US" sz="2100" b="1" u="sng" dirty="0"/>
              <a:t>(</a:t>
            </a:r>
            <a:r>
              <a:rPr lang="en-US" sz="2100" b="1" u="sng" dirty="0" err="1"/>
              <a:t>watchExpressions</a:t>
            </a:r>
            <a:r>
              <a:rPr lang="en-US" sz="2100" b="1" u="sng" dirty="0"/>
              <a:t>, listener</a:t>
            </a:r>
            <a:r>
              <a:rPr lang="en-US" sz="2100" b="1" u="sng" dirty="0" smtClean="0"/>
              <a:t>) ; </a:t>
            </a:r>
            <a:r>
              <a:rPr lang="en-US" sz="2400" dirty="0" smtClean="0"/>
              <a:t>(Angular1.3)</a:t>
            </a:r>
            <a:endParaRPr lang="en-US" sz="2100" b="1" u="sng" dirty="0"/>
          </a:p>
          <a:p>
            <a:r>
              <a:rPr lang="en-US" dirty="0"/>
              <a:t>A variant of $watch() where it watches an array of </a:t>
            </a:r>
            <a:r>
              <a:rPr lang="en-US" dirty="0" err="1"/>
              <a:t>watchExpressions</a:t>
            </a:r>
            <a:r>
              <a:rPr lang="en-US" dirty="0"/>
              <a:t>. If any one expression in the collection changes the listener is executed.</a:t>
            </a:r>
          </a:p>
          <a:p>
            <a:endParaRPr lang="en-US" dirty="0"/>
          </a:p>
          <a:p>
            <a:r>
              <a:rPr lang="en-US" dirty="0"/>
              <a:t>The items in the </a:t>
            </a:r>
            <a:r>
              <a:rPr lang="en-US" dirty="0" err="1"/>
              <a:t>watchExpressions</a:t>
            </a:r>
            <a:r>
              <a:rPr lang="en-US" dirty="0"/>
              <a:t> array are observed via standard $watch operation and are examined on every call to $digest() to see if any items changes.</a:t>
            </a:r>
          </a:p>
          <a:p>
            <a:r>
              <a:rPr lang="en-US" dirty="0"/>
              <a:t>The listener is called whenever any expression in the </a:t>
            </a:r>
            <a:r>
              <a:rPr lang="en-US" dirty="0" err="1"/>
              <a:t>watchExpressions</a:t>
            </a:r>
            <a:r>
              <a:rPr lang="en-US" dirty="0"/>
              <a:t> array changes</a:t>
            </a:r>
            <a:r>
              <a:rPr lang="en-US" dirty="0" smtClean="0"/>
              <a:t>.</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048000"/>
            <a:ext cx="899046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431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763000" cy="3231654"/>
          </a:xfrm>
          <a:prstGeom prst="rect">
            <a:avLst/>
          </a:prstGeom>
        </p:spPr>
        <p:txBody>
          <a:bodyPr wrap="square">
            <a:spAutoFit/>
          </a:bodyPr>
          <a:lstStyle/>
          <a:p>
            <a:r>
              <a:rPr lang="en-US" sz="2100" b="1" u="sng" dirty="0"/>
              <a:t>$</a:t>
            </a:r>
            <a:r>
              <a:rPr lang="en-US" sz="2100" b="1" u="sng" dirty="0" err="1"/>
              <a:t>watchCollection</a:t>
            </a:r>
            <a:r>
              <a:rPr lang="en-US" sz="2100" b="1" u="sng" dirty="0"/>
              <a:t>(</a:t>
            </a:r>
            <a:r>
              <a:rPr lang="en-US" sz="2100" b="1" u="sng" dirty="0" err="1"/>
              <a:t>obj</a:t>
            </a:r>
            <a:r>
              <a:rPr lang="en-US" sz="2100" b="1" u="sng" dirty="0"/>
              <a:t>, listener</a:t>
            </a:r>
            <a:r>
              <a:rPr lang="en-US" sz="2100" b="1" u="sng" dirty="0" smtClean="0"/>
              <a:t>);   (</a:t>
            </a:r>
            <a:r>
              <a:rPr lang="en-US" sz="2400" dirty="0"/>
              <a:t>AngularJS </a:t>
            </a:r>
            <a:r>
              <a:rPr lang="en-US" sz="2400" dirty="0" smtClean="0"/>
              <a:t>1.1.4</a:t>
            </a:r>
            <a:r>
              <a:rPr lang="en-US" sz="2400" dirty="0"/>
              <a:t> </a:t>
            </a:r>
            <a:r>
              <a:rPr lang="en-US" sz="2400" dirty="0" smtClean="0"/>
              <a:t>)</a:t>
            </a:r>
            <a:endParaRPr lang="en-US" sz="2100" b="1" u="sng" dirty="0"/>
          </a:p>
          <a:p>
            <a:r>
              <a:rPr lang="en-US" dirty="0"/>
              <a:t>Shallow watches the properties of an object and fires whenever any of the properties change (for arrays, this implies watching the array items; for object maps, this implies watching the properties). If a change is detected, the listener callback is fired.</a:t>
            </a:r>
          </a:p>
          <a:p>
            <a:endParaRPr lang="en-US" dirty="0"/>
          </a:p>
          <a:p>
            <a:r>
              <a:rPr lang="en-US" dirty="0"/>
              <a:t>The </a:t>
            </a:r>
            <a:r>
              <a:rPr lang="en-US" dirty="0" err="1"/>
              <a:t>obj</a:t>
            </a:r>
            <a:r>
              <a:rPr lang="en-US" dirty="0"/>
              <a:t> collection is observed via standard $watch operation and is examined on every call to $digest() to see if any items have been added, removed, or moved.</a:t>
            </a:r>
          </a:p>
          <a:p>
            <a:r>
              <a:rPr lang="en-US" dirty="0"/>
              <a:t>The listener is called whenever anything within the </a:t>
            </a:r>
            <a:r>
              <a:rPr lang="en-US" dirty="0" err="1"/>
              <a:t>obj</a:t>
            </a:r>
            <a:r>
              <a:rPr lang="en-US" dirty="0"/>
              <a:t> has changed. Examples include adding, removing, and moving items belonging to an object or array</a:t>
            </a:r>
            <a:r>
              <a:rPr lang="en-US" dirty="0" smtClean="0"/>
              <a:t>.</a:t>
            </a:r>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55" y="3048000"/>
            <a:ext cx="890154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250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443840"/>
            <a:ext cx="8001000" cy="2308324"/>
          </a:xfrm>
          <a:prstGeom prst="rect">
            <a:avLst/>
          </a:prstGeom>
        </p:spPr>
        <p:txBody>
          <a:bodyPr wrap="square">
            <a:spAutoFit/>
          </a:bodyPr>
          <a:lstStyle/>
          <a:p>
            <a:r>
              <a:rPr lang="en-US" dirty="0"/>
              <a:t>the $</a:t>
            </a:r>
            <a:r>
              <a:rPr lang="en-US" dirty="0" err="1"/>
              <a:t>watchCollection</a:t>
            </a:r>
            <a:r>
              <a:rPr lang="en-US" dirty="0"/>
              <a:t>() function was added for collection-oriented change management. The $</a:t>
            </a:r>
            <a:r>
              <a:rPr lang="en-US" dirty="0" err="1"/>
              <a:t>watchCollection</a:t>
            </a:r>
            <a:r>
              <a:rPr lang="en-US" dirty="0"/>
              <a:t>() function is a sort-of mid-ground between the two $watch() configurations above. It's more in-depth than the vanilla $watch() function; but, it's not nearly as expensive as the deep-equality $watch() function. Like the $watch() function, the $</a:t>
            </a:r>
            <a:r>
              <a:rPr lang="en-US" dirty="0" err="1"/>
              <a:t>watchCollection</a:t>
            </a:r>
            <a:r>
              <a:rPr lang="en-US" dirty="0"/>
              <a:t>() works by comparing physical object references; however, unlike the $watch() function, the $</a:t>
            </a:r>
            <a:r>
              <a:rPr lang="en-US" dirty="0" err="1"/>
              <a:t>watchCollection</a:t>
            </a:r>
            <a:r>
              <a:rPr lang="en-US" dirty="0"/>
              <a:t>() goes one-level deep and performs an additional, shallow reference check of the top level items in the collection.</a:t>
            </a:r>
            <a:endParaRPr lang="en-US" dirty="0"/>
          </a:p>
        </p:txBody>
      </p:sp>
    </p:spTree>
    <p:extLst>
      <p:ext uri="{BB962C8B-B14F-4D97-AF65-F5344CB8AC3E}">
        <p14:creationId xmlns:p14="http://schemas.microsoft.com/office/powerpoint/2010/main" val="12928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153400" cy="738664"/>
          </a:xfrm>
          <a:prstGeom prst="rect">
            <a:avLst/>
          </a:prstGeom>
          <a:noFill/>
        </p:spPr>
        <p:txBody>
          <a:bodyPr wrap="square" rtlCol="0">
            <a:spAutoFit/>
          </a:bodyPr>
          <a:lstStyle/>
          <a:p>
            <a:r>
              <a:rPr lang="en-US" sz="2100" b="1" u="sng" dirty="0" err="1"/>
              <a:t>ngTransclude</a:t>
            </a:r>
            <a:endParaRPr lang="en-US" sz="2100" b="1" u="sng" dirty="0"/>
          </a:p>
          <a:p>
            <a:endParaRPr lang="en-US" sz="2100" b="1" u="sng" dirty="0"/>
          </a:p>
        </p:txBody>
      </p:sp>
      <p:sp>
        <p:nvSpPr>
          <p:cNvPr id="3" name="Rectangle 2"/>
          <p:cNvSpPr/>
          <p:nvPr/>
        </p:nvSpPr>
        <p:spPr>
          <a:xfrm>
            <a:off x="533400" y="990600"/>
            <a:ext cx="8001000" cy="646331"/>
          </a:xfrm>
          <a:prstGeom prst="rect">
            <a:avLst/>
          </a:prstGeom>
        </p:spPr>
        <p:txBody>
          <a:bodyPr wrap="square">
            <a:spAutoFit/>
          </a:bodyPr>
          <a:lstStyle/>
          <a:p>
            <a:r>
              <a:rPr lang="en-US" dirty="0"/>
              <a:t>Directive that marks the insertion point for the </a:t>
            </a:r>
            <a:r>
              <a:rPr lang="en-US" dirty="0" err="1"/>
              <a:t>transcluded</a:t>
            </a:r>
            <a:r>
              <a:rPr lang="en-US" dirty="0"/>
              <a:t> DOM of the nearest parent directive that uses </a:t>
            </a:r>
            <a:r>
              <a:rPr lang="en-US" dirty="0" err="1"/>
              <a:t>transclusion</a:t>
            </a:r>
            <a:r>
              <a:rPr lang="en-US" dirty="0"/>
              <a:t>.</a:t>
            </a:r>
          </a:p>
        </p:txBody>
      </p:sp>
      <p:sp>
        <p:nvSpPr>
          <p:cNvPr id="4" name="Rectangle 1"/>
          <p:cNvSpPr>
            <a:spLocks noChangeArrowheads="1"/>
          </p:cNvSpPr>
          <p:nvPr/>
        </p:nvSpPr>
        <p:spPr bwMode="auto">
          <a:xfrm>
            <a:off x="342900" y="2514600"/>
            <a:ext cx="8534400" cy="1077218"/>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Helvetica Neue"/>
                <a:cs typeface="Arial" pitchFamily="34" charset="0"/>
              </a:rPr>
              <a:t>You can specify that you want to insert a named </a:t>
            </a:r>
            <a:r>
              <a:rPr kumimoji="0" lang="en-US" altLang="en-US" sz="1600" b="0" i="0" u="none" strike="noStrike" cap="none" normalizeH="0" baseline="0" dirty="0" err="1" smtClean="0">
                <a:ln>
                  <a:noFill/>
                </a:ln>
                <a:solidFill>
                  <a:srgbClr val="333333"/>
                </a:solidFill>
                <a:effectLst/>
                <a:latin typeface="Helvetica Neue"/>
                <a:cs typeface="Arial" pitchFamily="34" charset="0"/>
              </a:rPr>
              <a:t>transclusion</a:t>
            </a:r>
            <a:r>
              <a:rPr kumimoji="0" lang="en-US" altLang="en-US" sz="1600" b="0" i="0" u="none" strike="noStrike" cap="none" normalizeH="0" baseline="0" dirty="0" smtClean="0">
                <a:ln>
                  <a:noFill/>
                </a:ln>
                <a:solidFill>
                  <a:srgbClr val="333333"/>
                </a:solidFill>
                <a:effectLst/>
                <a:latin typeface="Helvetica Neue"/>
                <a:cs typeface="Arial" pitchFamily="34" charset="0"/>
              </a:rPr>
              <a:t> slot, instead of the default slot, by providing the slot name as the value of the </a:t>
            </a:r>
            <a:r>
              <a:rPr kumimoji="0" lang="en-US" altLang="en-US" sz="1600" b="0" i="0" u="none" strike="noStrike" cap="none" normalizeH="0" baseline="0" dirty="0" smtClean="0">
                <a:ln>
                  <a:noFill/>
                </a:ln>
                <a:solidFill>
                  <a:srgbClr val="333333"/>
                </a:solidFill>
                <a:effectLst/>
                <a:latin typeface="Menlo"/>
                <a:cs typeface="Arial" pitchFamily="34" charset="0"/>
              </a:rPr>
              <a:t>ng-</a:t>
            </a:r>
            <a:r>
              <a:rPr kumimoji="0" lang="en-US" altLang="en-US" sz="1600" b="0" i="0" u="none" strike="noStrike" cap="none" normalizeH="0" baseline="0" dirty="0" err="1" smtClean="0">
                <a:ln>
                  <a:noFill/>
                </a:ln>
                <a:solidFill>
                  <a:srgbClr val="333333"/>
                </a:solidFill>
                <a:effectLst/>
                <a:latin typeface="Menlo"/>
                <a:cs typeface="Arial" pitchFamily="34" charset="0"/>
              </a:rPr>
              <a:t>transclude</a:t>
            </a:r>
            <a:r>
              <a:rPr kumimoji="0" lang="en-US" altLang="en-US" sz="1600" b="0" i="0" u="none" strike="noStrike" cap="none" normalizeH="0" baseline="0" dirty="0" smtClean="0">
                <a:ln>
                  <a:noFill/>
                </a:ln>
                <a:solidFill>
                  <a:srgbClr val="333333"/>
                </a:solidFill>
                <a:effectLst/>
                <a:latin typeface="Helvetica Neue"/>
                <a:cs typeface="Arial" pitchFamily="34" charset="0"/>
              </a:rPr>
              <a:t> or </a:t>
            </a:r>
            <a:r>
              <a:rPr kumimoji="0" lang="en-US" altLang="en-US" sz="1600" b="0" i="0" u="none" strike="noStrike" cap="none" normalizeH="0" baseline="0" dirty="0" smtClean="0">
                <a:ln>
                  <a:noFill/>
                </a:ln>
                <a:solidFill>
                  <a:srgbClr val="333333"/>
                </a:solidFill>
                <a:effectLst/>
                <a:latin typeface="Menlo"/>
                <a:cs typeface="Arial" pitchFamily="34" charset="0"/>
              </a:rPr>
              <a:t>ng-</a:t>
            </a:r>
            <a:r>
              <a:rPr kumimoji="0" lang="en-US" altLang="en-US" sz="1600" b="0" i="0" u="none" strike="noStrike" cap="none" normalizeH="0" baseline="0" dirty="0" err="1" smtClean="0">
                <a:ln>
                  <a:noFill/>
                </a:ln>
                <a:solidFill>
                  <a:srgbClr val="333333"/>
                </a:solidFill>
                <a:effectLst/>
                <a:latin typeface="Menlo"/>
                <a:cs typeface="Arial" pitchFamily="34" charset="0"/>
              </a:rPr>
              <a:t>transclude</a:t>
            </a:r>
            <a:r>
              <a:rPr kumimoji="0" lang="en-US" altLang="en-US" sz="1600" b="0" i="0" u="none" strike="noStrike" cap="none" normalizeH="0" baseline="0" dirty="0" smtClean="0">
                <a:ln>
                  <a:noFill/>
                </a:ln>
                <a:solidFill>
                  <a:srgbClr val="333333"/>
                </a:solidFill>
                <a:effectLst/>
                <a:latin typeface="Menlo"/>
                <a:cs typeface="Arial" pitchFamily="34" charset="0"/>
              </a:rPr>
              <a:t>-slot</a:t>
            </a:r>
            <a:r>
              <a:rPr kumimoji="0" lang="en-US" altLang="en-US" sz="1600" b="0" i="0" u="none" strike="noStrike" cap="none" normalizeH="0" baseline="0" dirty="0" smtClean="0">
                <a:ln>
                  <a:noFill/>
                </a:ln>
                <a:solidFill>
                  <a:srgbClr val="333333"/>
                </a:solidFill>
                <a:effectLst/>
                <a:latin typeface="Helvetica Neue"/>
                <a:cs typeface="Arial" pitchFamily="34" charset="0"/>
              </a:rPr>
              <a:t> attribute.</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Helvetica Neue"/>
                <a:cs typeface="Arial" pitchFamily="34" charset="0"/>
              </a:rPr>
              <a:t>Any existing content of the element that this directive is placed on, will be removed before the </a:t>
            </a:r>
            <a:r>
              <a:rPr kumimoji="0" lang="en-US" altLang="en-US" sz="1600" b="0" i="0" u="none" strike="noStrike" cap="none" normalizeH="0" baseline="0" dirty="0" err="1" smtClean="0">
                <a:ln>
                  <a:noFill/>
                </a:ln>
                <a:solidFill>
                  <a:srgbClr val="333333"/>
                </a:solidFill>
                <a:effectLst/>
                <a:latin typeface="Helvetica Neue"/>
                <a:cs typeface="Arial" pitchFamily="34" charset="0"/>
              </a:rPr>
              <a:t>transcluded</a:t>
            </a:r>
            <a:r>
              <a:rPr kumimoji="0" lang="en-US" altLang="en-US" sz="1600" b="0" i="0" u="none" strike="noStrike" cap="none" normalizeH="0" baseline="0" dirty="0" smtClean="0">
                <a:ln>
                  <a:noFill/>
                </a:ln>
                <a:solidFill>
                  <a:srgbClr val="333333"/>
                </a:solidFill>
                <a:effectLst/>
                <a:latin typeface="Helvetica Neue"/>
                <a:cs typeface="Arial" pitchFamily="34" charset="0"/>
              </a:rPr>
              <a:t> content is inserted.</a:t>
            </a:r>
            <a:endParaRPr kumimoji="0" lang="en-US" altLang="en-US" sz="1600" b="0" i="0" u="none" strike="noStrike" cap="none" normalizeH="0" baseline="0" dirty="0" smtClean="0">
              <a:ln>
                <a:noFill/>
              </a:ln>
              <a:solidFill>
                <a:schemeClr val="tx1"/>
              </a:solidFill>
              <a:effectLst/>
              <a:cs typeface="Arial" pitchFamily="34" charset="0"/>
            </a:endParaRPr>
          </a:p>
        </p:txBody>
      </p:sp>
      <p:sp>
        <p:nvSpPr>
          <p:cNvPr id="5" name="Rectangle 4"/>
          <p:cNvSpPr/>
          <p:nvPr/>
        </p:nvSpPr>
        <p:spPr>
          <a:xfrm>
            <a:off x="1967345" y="5181600"/>
            <a:ext cx="3999428" cy="369332"/>
          </a:xfrm>
          <a:prstGeom prst="rect">
            <a:avLst/>
          </a:prstGeom>
        </p:spPr>
        <p:txBody>
          <a:bodyPr wrap="none">
            <a:spAutoFit/>
          </a:bodyPr>
          <a:lstStyle/>
          <a:p>
            <a:r>
              <a:rPr lang="en-US" dirty="0"/>
              <a:t>This directive executes at priority level 0.</a:t>
            </a:r>
          </a:p>
        </p:txBody>
      </p:sp>
    </p:spTree>
    <p:extLst>
      <p:ext uri="{BB962C8B-B14F-4D97-AF65-F5344CB8AC3E}">
        <p14:creationId xmlns:p14="http://schemas.microsoft.com/office/powerpoint/2010/main" val="145920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8001000" cy="369332"/>
          </a:xfrm>
          <a:prstGeom prst="rect">
            <a:avLst/>
          </a:prstGeom>
          <a:noFill/>
        </p:spPr>
        <p:txBody>
          <a:bodyPr wrap="square" rtlCol="0">
            <a:spAutoFit/>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9647066" cy="558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702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7543800" cy="5740033"/>
          </a:xfrm>
          <a:prstGeom prst="rect">
            <a:avLst/>
          </a:prstGeom>
          <a:noFill/>
        </p:spPr>
        <p:txBody>
          <a:bodyPr wrap="square" rtlCol="0">
            <a:spAutoFit/>
          </a:bodyPr>
          <a:lstStyle/>
          <a:p>
            <a:r>
              <a:rPr lang="en-US" sz="2500" b="1" u="sng" dirty="0" err="1" smtClean="0"/>
              <a:t>isolatedScope</a:t>
            </a:r>
            <a:r>
              <a:rPr lang="en-US" sz="2500" b="1" u="sng" dirty="0" smtClean="0"/>
              <a:t>   &amp;</a:t>
            </a:r>
          </a:p>
          <a:p>
            <a:endParaRPr lang="en-US" dirty="0"/>
          </a:p>
          <a:p>
            <a:endParaRPr lang="en-US" dirty="0" smtClean="0"/>
          </a:p>
          <a:p>
            <a:r>
              <a:rPr lang="en-US" dirty="0"/>
              <a:t>&amp; or &amp;</a:t>
            </a:r>
            <a:r>
              <a:rPr lang="en-US" dirty="0" err="1"/>
              <a:t>attr</a:t>
            </a:r>
            <a:r>
              <a:rPr lang="en-US" dirty="0"/>
              <a:t> - provides a way to execute an expression in the context of the parent scope. If no </a:t>
            </a:r>
            <a:r>
              <a:rPr lang="en-US" dirty="0" err="1"/>
              <a:t>attr</a:t>
            </a:r>
            <a:r>
              <a:rPr lang="en-US" dirty="0"/>
              <a:t> name is specified then the attribute name is assumed to be the same as the local name</a:t>
            </a:r>
            <a:r>
              <a:rPr lang="en-US" dirty="0" smtClean="0"/>
              <a:t>.</a:t>
            </a:r>
          </a:p>
          <a:p>
            <a:r>
              <a:rPr lang="en-US" dirty="0" smtClean="0"/>
              <a:t> </a:t>
            </a:r>
            <a:r>
              <a:rPr lang="en-US" dirty="0"/>
              <a:t>Given &lt;widget my-</a:t>
            </a:r>
            <a:r>
              <a:rPr lang="en-US" dirty="0" err="1"/>
              <a:t>attr</a:t>
            </a:r>
            <a:r>
              <a:rPr lang="en-US" dirty="0"/>
              <a:t>="count = count + value</a:t>
            </a:r>
            <a:r>
              <a:rPr lang="en-US" dirty="0" smtClean="0"/>
              <a:t>"&gt;</a:t>
            </a:r>
          </a:p>
          <a:p>
            <a:endParaRPr lang="en-US" dirty="0" smtClean="0"/>
          </a:p>
          <a:p>
            <a:r>
              <a:rPr lang="en-US" dirty="0"/>
              <a:t> and widget definition of </a:t>
            </a:r>
            <a:endParaRPr lang="en-US" dirty="0" smtClean="0"/>
          </a:p>
          <a:p>
            <a:endParaRPr lang="en-US" dirty="0" smtClean="0"/>
          </a:p>
          <a:p>
            <a:r>
              <a:rPr lang="en-US" dirty="0" smtClean="0"/>
              <a:t>scope</a:t>
            </a:r>
            <a:r>
              <a:rPr lang="en-US" dirty="0"/>
              <a:t>: </a:t>
            </a:r>
            <a:r>
              <a:rPr lang="en-US" dirty="0" smtClean="0"/>
              <a:t>{</a:t>
            </a:r>
            <a:r>
              <a:rPr lang="en-US" dirty="0"/>
              <a:t> </a:t>
            </a:r>
            <a:r>
              <a:rPr lang="en-US" dirty="0" err="1"/>
              <a:t>localFn</a:t>
            </a:r>
            <a:r>
              <a:rPr lang="en-US" dirty="0"/>
              <a:t>:'&amp;</a:t>
            </a:r>
            <a:r>
              <a:rPr lang="en-US" dirty="0" err="1"/>
              <a:t>myAttr</a:t>
            </a:r>
            <a:r>
              <a:rPr lang="en-US" dirty="0"/>
              <a:t>' </a:t>
            </a:r>
            <a:r>
              <a:rPr lang="en-US" dirty="0" smtClean="0"/>
              <a:t>},</a:t>
            </a:r>
          </a:p>
          <a:p>
            <a:endParaRPr lang="en-US" dirty="0"/>
          </a:p>
          <a:p>
            <a:r>
              <a:rPr lang="en-US" dirty="0" smtClean="0"/>
              <a:t> </a:t>
            </a:r>
            <a:r>
              <a:rPr lang="en-US" dirty="0"/>
              <a:t>then isolate scope property </a:t>
            </a:r>
            <a:r>
              <a:rPr lang="en-US" dirty="0" err="1"/>
              <a:t>localFn</a:t>
            </a:r>
            <a:r>
              <a:rPr lang="en-US" dirty="0"/>
              <a:t> will point to a function wrapper for </a:t>
            </a:r>
            <a:r>
              <a:rPr lang="en-US" dirty="0" err="1"/>
              <a:t>thecount</a:t>
            </a:r>
            <a:r>
              <a:rPr lang="en-US" dirty="0"/>
              <a:t> = count + value expression. Often it's desirable to pass data from the isolated scope via an expression to the parent scope, this can be done by passing a map of local variable names and values into the expression wrapper fn. For example, if the expression is increment(amount) then we can specify the amount value by calling the </a:t>
            </a:r>
            <a:r>
              <a:rPr lang="en-US" dirty="0" err="1"/>
              <a:t>localFn</a:t>
            </a:r>
            <a:r>
              <a:rPr lang="en-US" dirty="0"/>
              <a:t> as </a:t>
            </a:r>
            <a:endParaRPr lang="en-US" dirty="0" smtClean="0"/>
          </a:p>
          <a:p>
            <a:endParaRPr lang="en-US" dirty="0"/>
          </a:p>
          <a:p>
            <a:r>
              <a:rPr lang="en-US" dirty="0" err="1" smtClean="0"/>
              <a:t>localFn</a:t>
            </a:r>
            <a:r>
              <a:rPr lang="en-US" dirty="0"/>
              <a:t>({amount: 22}).</a:t>
            </a:r>
          </a:p>
        </p:txBody>
      </p:sp>
    </p:spTree>
    <p:extLst>
      <p:ext uri="{BB962C8B-B14F-4D97-AF65-F5344CB8AC3E}">
        <p14:creationId xmlns:p14="http://schemas.microsoft.com/office/powerpoint/2010/main" val="187625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981200"/>
            <a:ext cx="7696200" cy="1862048"/>
          </a:xfrm>
          <a:prstGeom prst="rect">
            <a:avLst/>
          </a:prstGeom>
          <a:noFill/>
        </p:spPr>
        <p:txBody>
          <a:bodyPr wrap="square" rtlCol="0">
            <a:spAutoFit/>
          </a:bodyPr>
          <a:lstStyle/>
          <a:p>
            <a:r>
              <a:rPr lang="en-US" sz="2500" b="1" u="sng" dirty="0" smtClean="0"/>
              <a:t>Event propagation in Angular</a:t>
            </a:r>
          </a:p>
          <a:p>
            <a:endParaRPr lang="en-US" dirty="0"/>
          </a:p>
          <a:p>
            <a:endParaRPr lang="en-US" dirty="0" smtClean="0"/>
          </a:p>
          <a:p>
            <a:endParaRPr lang="en-US" dirty="0"/>
          </a:p>
          <a:p>
            <a:r>
              <a:rPr lang="en-US" dirty="0"/>
              <a:t>AngularJS provides $on, $emit, and $broadcast services for event-based communication between controllers.</a:t>
            </a:r>
            <a:endParaRPr lang="en-US" dirty="0"/>
          </a:p>
        </p:txBody>
      </p:sp>
    </p:spTree>
    <p:extLst>
      <p:ext uri="{BB962C8B-B14F-4D97-AF65-F5344CB8AC3E}">
        <p14:creationId xmlns:p14="http://schemas.microsoft.com/office/powerpoint/2010/main" val="2019377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8305800" cy="1754326"/>
          </a:xfrm>
          <a:prstGeom prst="rect">
            <a:avLst/>
          </a:prstGeom>
        </p:spPr>
        <p:txBody>
          <a:bodyPr wrap="square">
            <a:spAutoFit/>
          </a:bodyPr>
          <a:lstStyle/>
          <a:p>
            <a:r>
              <a:rPr lang="en-US" b="1" dirty="0"/>
              <a:t>$emit</a:t>
            </a:r>
          </a:p>
          <a:p>
            <a:pPr fontAlgn="t"/>
            <a:r>
              <a:rPr lang="en-US" dirty="0"/>
              <a:t>It dispatches an event name upwards through the scope hierarchy and notify to the registered $</a:t>
            </a:r>
            <a:r>
              <a:rPr lang="en-US" dirty="0" err="1"/>
              <a:t>rootScope.Scope</a:t>
            </a:r>
            <a:r>
              <a:rPr lang="en-US" dirty="0"/>
              <a:t> listeners. The event life cycle starts at the scope on which $emit was called. The event traverses upwards toward the root scope and calls all registered listeners along the way. The event will stop propagating if one of the listeners cancels it.</a:t>
            </a:r>
          </a:p>
        </p:txBody>
      </p:sp>
      <p:pic>
        <p:nvPicPr>
          <p:cNvPr id="1026" name="Picture 2" descr="http://www.dotnet-tricks.com/Content/images/angularjs/emit-broadca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349206"/>
            <a:ext cx="5467350"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85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82000" cy="1800493"/>
          </a:xfrm>
          <a:prstGeom prst="rect">
            <a:avLst/>
          </a:prstGeom>
        </p:spPr>
        <p:txBody>
          <a:bodyPr wrap="square">
            <a:spAutoFit/>
          </a:bodyPr>
          <a:lstStyle/>
          <a:p>
            <a:r>
              <a:rPr lang="en-US" sz="2100" b="1" u="sng" dirty="0"/>
              <a:t>$broadcast</a:t>
            </a:r>
          </a:p>
          <a:p>
            <a:pPr fontAlgn="t"/>
            <a:r>
              <a:rPr lang="en-US" dirty="0"/>
              <a:t>It dispatches an event name downwards to all child scopes (and their children) and notify to the registered $</a:t>
            </a:r>
            <a:r>
              <a:rPr lang="en-US" dirty="0" err="1"/>
              <a:t>rootScope.Scope</a:t>
            </a:r>
            <a:r>
              <a:rPr lang="en-US" dirty="0"/>
              <a:t> listeners. The event life cycle starts at the scope on which $broadcast was called. All listeners for the event on this scope get notified. Afterwards, the event traverses downwards toward the child scopes and calls all registered listeners along the way. The event cannot be canceled.</a:t>
            </a:r>
          </a:p>
        </p:txBody>
      </p:sp>
      <p:sp>
        <p:nvSpPr>
          <p:cNvPr id="4" name="Rectangle 3"/>
          <p:cNvSpPr/>
          <p:nvPr/>
        </p:nvSpPr>
        <p:spPr>
          <a:xfrm>
            <a:off x="367145" y="2590800"/>
            <a:ext cx="8001000" cy="2908489"/>
          </a:xfrm>
          <a:prstGeom prst="rect">
            <a:avLst/>
          </a:prstGeom>
        </p:spPr>
        <p:txBody>
          <a:bodyPr wrap="square">
            <a:spAutoFit/>
          </a:bodyPr>
          <a:lstStyle/>
          <a:p>
            <a:r>
              <a:rPr lang="en-US" sz="2100" b="1" u="sng" dirty="0"/>
              <a:t>$on</a:t>
            </a:r>
          </a:p>
          <a:p>
            <a:pPr fontAlgn="t"/>
            <a:r>
              <a:rPr lang="en-US" dirty="0"/>
              <a:t>It listen on events of a given type. It can catch the event dispatched by $broadcast and $emit.</a:t>
            </a:r>
          </a:p>
          <a:p>
            <a:r>
              <a:rPr lang="en-US" b="1" dirty="0"/>
              <a:t>Note</a:t>
            </a:r>
          </a:p>
          <a:p>
            <a:pPr marL="285750" indent="-285750" fontAlgn="t">
              <a:buFont typeface="Arial" panose="020B0604020202020204" pitchFamily="34" charset="0"/>
              <a:buChar char="•"/>
            </a:pPr>
            <a:r>
              <a:rPr lang="en-US" dirty="0"/>
              <a:t>If there is no parent-child relation between your scopes you can inject $</a:t>
            </a:r>
            <a:r>
              <a:rPr lang="en-US" dirty="0" err="1"/>
              <a:t>rootScope</a:t>
            </a:r>
            <a:r>
              <a:rPr lang="en-US" dirty="0"/>
              <a:t> into the controller and broadcast the event to all child scopes but you cannot emit your event.</a:t>
            </a:r>
          </a:p>
          <a:p>
            <a:pPr marL="285750" indent="-285750" fontAlgn="t">
              <a:buFont typeface="Arial" panose="020B0604020202020204" pitchFamily="34" charset="0"/>
              <a:buChar char="•"/>
            </a:pPr>
            <a:r>
              <a:rPr lang="en-US" dirty="0"/>
              <a:t>You can emit your event only when you have parent-child relation and event propagation is initiated by child. However, $emit can fire an event only for all $</a:t>
            </a:r>
            <a:r>
              <a:rPr lang="en-US" dirty="0" err="1"/>
              <a:t>rootScope</a:t>
            </a:r>
            <a:r>
              <a:rPr lang="en-US" dirty="0"/>
              <a:t>.$on listeners.</a:t>
            </a:r>
          </a:p>
        </p:txBody>
      </p:sp>
    </p:spTree>
    <p:extLst>
      <p:ext uri="{BB962C8B-B14F-4D97-AF65-F5344CB8AC3E}">
        <p14:creationId xmlns:p14="http://schemas.microsoft.com/office/powerpoint/2010/main" val="289578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81000"/>
            <a:ext cx="7162800" cy="415498"/>
          </a:xfrm>
          <a:prstGeom prst="rect">
            <a:avLst/>
          </a:prstGeom>
          <a:noFill/>
        </p:spPr>
        <p:txBody>
          <a:bodyPr wrap="square" rtlCol="0">
            <a:spAutoFit/>
          </a:bodyPr>
          <a:lstStyle/>
          <a:p>
            <a:r>
              <a:rPr lang="en-US" sz="2100" b="1" u="sng" dirty="0" smtClean="0"/>
              <a:t>$watch, $</a:t>
            </a:r>
            <a:r>
              <a:rPr lang="en-US" sz="2100" b="1" u="sng" dirty="0" err="1" smtClean="0"/>
              <a:t>watchGroup</a:t>
            </a:r>
            <a:r>
              <a:rPr lang="en-US" sz="2100" b="1" u="sng" dirty="0" smtClean="0"/>
              <a:t> and $</a:t>
            </a:r>
            <a:r>
              <a:rPr lang="en-US" sz="2100" b="1" u="sng" dirty="0" err="1" smtClean="0"/>
              <a:t>watchCollection</a:t>
            </a:r>
            <a:endParaRPr lang="en-US" sz="2100" b="1" u="sng" dirty="0"/>
          </a:p>
        </p:txBody>
      </p:sp>
      <p:sp>
        <p:nvSpPr>
          <p:cNvPr id="4" name="Rectangle 3"/>
          <p:cNvSpPr/>
          <p:nvPr/>
        </p:nvSpPr>
        <p:spPr>
          <a:xfrm>
            <a:off x="2286000" y="2274838"/>
            <a:ext cx="4572000" cy="2308324"/>
          </a:xfrm>
          <a:prstGeom prst="rect">
            <a:avLst/>
          </a:prstGeom>
        </p:spPr>
        <p:txBody>
          <a:bodyPr>
            <a:spAutoFit/>
          </a:bodyPr>
          <a:lstStyle/>
          <a:p>
            <a:r>
              <a:rPr lang="en-US" dirty="0"/>
              <a:t>Angular uses $watch APIs to observe model changes on the scope. Angular registered watchers for each variable on scope to observe the change in its value. If the value, of variable on scope is changed then the view gets updated automatically. $watch APIs has following methods to observe model changes on the scope.</a:t>
            </a:r>
            <a:endParaRPr lang="en-US" dirty="0"/>
          </a:p>
        </p:txBody>
      </p:sp>
    </p:spTree>
    <p:extLst>
      <p:ext uri="{BB962C8B-B14F-4D97-AF65-F5344CB8AC3E}">
        <p14:creationId xmlns:p14="http://schemas.microsoft.com/office/powerpoint/2010/main" val="405226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915400" cy="3570208"/>
          </a:xfrm>
          <a:prstGeom prst="rect">
            <a:avLst/>
          </a:prstGeom>
        </p:spPr>
        <p:txBody>
          <a:bodyPr wrap="square">
            <a:spAutoFit/>
          </a:bodyPr>
          <a:lstStyle/>
          <a:p>
            <a:r>
              <a:rPr lang="en-US" b="1" u="sng" dirty="0"/>
              <a:t>$watch</a:t>
            </a:r>
          </a:p>
          <a:p>
            <a:r>
              <a:rPr lang="en-US" sz="1600" dirty="0"/>
              <a:t>This function is used to observe changes in a variable on the $scope. It accepts three parameters: expression, listener and equality object, where listener and equality object are optional parameters</a:t>
            </a:r>
            <a:r>
              <a:rPr lang="en-US" sz="1600" dirty="0" smtClean="0"/>
              <a:t>.</a:t>
            </a:r>
          </a:p>
          <a:p>
            <a:endParaRPr lang="en-US" sz="1600" dirty="0"/>
          </a:p>
          <a:p>
            <a:r>
              <a:rPr lang="en-US" sz="1600" dirty="0"/>
              <a:t>$watch(</a:t>
            </a:r>
            <a:r>
              <a:rPr lang="en-US" sz="1600" dirty="0" err="1"/>
              <a:t>watchExpression</a:t>
            </a:r>
            <a:r>
              <a:rPr lang="en-US" sz="1600" dirty="0"/>
              <a:t>, listener, [</a:t>
            </a:r>
            <a:r>
              <a:rPr lang="en-US" sz="1600" dirty="0" err="1"/>
              <a:t>objectEquality</a:t>
            </a:r>
            <a:r>
              <a:rPr lang="en-US" sz="1600" dirty="0" smtClean="0"/>
              <a:t>])</a:t>
            </a:r>
          </a:p>
          <a:p>
            <a:endParaRPr lang="en-US" sz="1600" dirty="0"/>
          </a:p>
          <a:p>
            <a:r>
              <a:rPr lang="en-US" sz="1600" dirty="0"/>
              <a:t>Here, </a:t>
            </a:r>
            <a:r>
              <a:rPr lang="en-US" sz="1600" i="1" u="sng" dirty="0" err="1"/>
              <a:t>watchExpression</a:t>
            </a:r>
            <a:r>
              <a:rPr lang="en-US" sz="1600" dirty="0"/>
              <a:t> is the expression in the scope to watch. This expression is called on every $digest() and returns the value that is being watched.</a:t>
            </a:r>
          </a:p>
          <a:p>
            <a:endParaRPr lang="en-US" sz="1600" dirty="0" smtClean="0"/>
          </a:p>
          <a:p>
            <a:r>
              <a:rPr lang="en-US" sz="1600" dirty="0" smtClean="0"/>
              <a:t>The </a:t>
            </a:r>
            <a:r>
              <a:rPr lang="en-US" sz="1600" i="1" u="sng" dirty="0"/>
              <a:t>listener</a:t>
            </a:r>
            <a:r>
              <a:rPr lang="en-US" sz="1600" dirty="0"/>
              <a:t> defines a function that is called when the value of the </a:t>
            </a:r>
            <a:r>
              <a:rPr lang="en-US" sz="1600" dirty="0" err="1"/>
              <a:t>watchExpression</a:t>
            </a:r>
            <a:r>
              <a:rPr lang="en-US" sz="1600" dirty="0"/>
              <a:t> changes to a new value. If the </a:t>
            </a:r>
            <a:r>
              <a:rPr lang="en-US" sz="1600" dirty="0" err="1"/>
              <a:t>watchExpression</a:t>
            </a:r>
            <a:r>
              <a:rPr lang="en-US" sz="1600" dirty="0"/>
              <a:t> is not changed then listener will not be called.</a:t>
            </a:r>
          </a:p>
          <a:p>
            <a:endParaRPr lang="en-US" sz="1600" dirty="0" smtClean="0"/>
          </a:p>
          <a:p>
            <a:r>
              <a:rPr lang="en-US" sz="1600" dirty="0" smtClean="0"/>
              <a:t>The </a:t>
            </a:r>
            <a:r>
              <a:rPr lang="en-US" sz="1600" dirty="0" err="1"/>
              <a:t>objectEquality</a:t>
            </a:r>
            <a:r>
              <a:rPr lang="en-US" sz="1600" dirty="0"/>
              <a:t> is a </a:t>
            </a:r>
            <a:r>
              <a:rPr lang="en-US" sz="1600" dirty="0" err="1"/>
              <a:t>boolean</a:t>
            </a:r>
            <a:r>
              <a:rPr lang="en-US" sz="1600" dirty="0"/>
              <a:t> type which is used for comparing the objects for equality using </a:t>
            </a:r>
            <a:r>
              <a:rPr lang="en-US" sz="1600" dirty="0" err="1"/>
              <a:t>angular.equals</a:t>
            </a:r>
            <a:r>
              <a:rPr lang="en-US" sz="1600" dirty="0"/>
              <a:t> instead of comparing for reference equality.</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09" y="3810000"/>
            <a:ext cx="7897091" cy="2804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4909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865</Words>
  <Application>Microsoft Office PowerPoint</Application>
  <PresentationFormat>On-screen Show (4:3)</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Transclusion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Transclusion</dc:title>
  <dc:creator>Vijay Dhuria</dc:creator>
  <cp:lastModifiedBy>Vijay Dhuria</cp:lastModifiedBy>
  <cp:revision>9</cp:revision>
  <dcterms:created xsi:type="dcterms:W3CDTF">2015-12-02T02:52:11Z</dcterms:created>
  <dcterms:modified xsi:type="dcterms:W3CDTF">2015-12-02T07:51:54Z</dcterms:modified>
</cp:coreProperties>
</file>