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64" autoAdjust="0"/>
  </p:normalViewPr>
  <p:slideViewPr>
    <p:cSldViewPr>
      <p:cViewPr varScale="1">
        <p:scale>
          <a:sx n="71" d="100"/>
          <a:sy n="71" d="100"/>
        </p:scale>
        <p:origin x="-4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A32B7-A006-45BF-9B73-D84215039D9B}" type="datetimeFigureOut">
              <a:rPr lang="en-IN" smtClean="0"/>
              <a:t>06-06-2016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4CEA1-9172-4F3A-97DE-CCA3DB1C5F75}" type="slidenum">
              <a:rPr lang="en-IN" smtClean="0"/>
              <a:t>‹#›</a:t>
            </a:fld>
            <a:endParaRPr lang="en-IN"/>
          </a:p>
        </p:txBody>
      </p:sp>
    </p:spTree>
    <p:extLst>
      <p:ext uri="{BB962C8B-B14F-4D97-AF65-F5344CB8AC3E}">
        <p14:creationId xmlns:p14="http://schemas.microsoft.com/office/powerpoint/2010/main" val="6576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ngularjs.org/api/ng/directive/ngMode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angularjs.org/api/ng/directive/inpu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smtClean="0"/>
              <a:t>NgModelController</a:t>
            </a:r>
            <a:r>
              <a:rPr lang="en-IN" sz="1200" dirty="0" smtClean="0"/>
              <a:t> provides API for the </a:t>
            </a:r>
            <a:r>
              <a:rPr lang="en-IN" sz="1200" dirty="0" err="1" smtClean="0">
                <a:hlinkClick r:id="rId3"/>
              </a:rPr>
              <a:t>ngModel</a:t>
            </a:r>
            <a:r>
              <a:rPr lang="en-IN" sz="1200" dirty="0" smtClean="0"/>
              <a:t> directive. The controller contains services for data-binding, validation, CSS updates, and value formatting and parsing. It purposefully does not contain any logic which deals with DOM rendering or listening to DOM events. Such DOM related logic should be provided by other directives which make use of </a:t>
            </a:r>
            <a:r>
              <a:rPr lang="en-IN" sz="1200" dirty="0" err="1" smtClean="0"/>
              <a:t>NgModelController</a:t>
            </a:r>
            <a:r>
              <a:rPr lang="en-IN" sz="1200" dirty="0" smtClean="0"/>
              <a:t> for data-binding to control elements. Angular provides this DOM logic for most </a:t>
            </a:r>
            <a:r>
              <a:rPr lang="en-IN" sz="1200" dirty="0" smtClean="0">
                <a:hlinkClick r:id="rId4"/>
              </a:rPr>
              <a:t>input</a:t>
            </a:r>
            <a:r>
              <a:rPr lang="en-IN" sz="1200" dirty="0" smtClean="0"/>
              <a:t> elements. </a:t>
            </a:r>
          </a:p>
          <a:p>
            <a:endParaRPr lang="en-IN" dirty="0"/>
          </a:p>
        </p:txBody>
      </p:sp>
      <p:sp>
        <p:nvSpPr>
          <p:cNvPr id="4" name="Slide Number Placeholder 3"/>
          <p:cNvSpPr>
            <a:spLocks noGrp="1"/>
          </p:cNvSpPr>
          <p:nvPr>
            <p:ph type="sldNum" sz="quarter" idx="10"/>
          </p:nvPr>
        </p:nvSpPr>
        <p:spPr/>
        <p:txBody>
          <a:bodyPr/>
          <a:lstStyle/>
          <a:p>
            <a:fld id="{5C04CEA1-9172-4F3A-97DE-CCA3DB1C5F75}" type="slidenum">
              <a:rPr lang="en-IN" smtClean="0"/>
              <a:t>4</a:t>
            </a:fld>
            <a:endParaRPr lang="en-IN"/>
          </a:p>
        </p:txBody>
      </p:sp>
    </p:spTree>
    <p:extLst>
      <p:ext uri="{BB962C8B-B14F-4D97-AF65-F5344CB8AC3E}">
        <p14:creationId xmlns:p14="http://schemas.microsoft.com/office/powerpoint/2010/main" val="257734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3C1E60-EFB4-4E9B-9E4C-555A16902A1B}"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184413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3C1E60-EFB4-4E9B-9E4C-555A16902A1B}"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358414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3C1E60-EFB4-4E9B-9E4C-555A16902A1B}"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27884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3C1E60-EFB4-4E9B-9E4C-555A16902A1B}"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383235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C1E60-EFB4-4E9B-9E4C-555A16902A1B}"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255882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3C1E60-EFB4-4E9B-9E4C-555A16902A1B}"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276639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3C1E60-EFB4-4E9B-9E4C-555A16902A1B}" type="datetimeFigureOut">
              <a:rPr lang="en-IN" smtClean="0"/>
              <a:t>06-06-2016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1949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3C1E60-EFB4-4E9B-9E4C-555A16902A1B}" type="datetimeFigureOut">
              <a:rPr lang="en-IN" smtClean="0"/>
              <a:t>06-06-2016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358308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C1E60-EFB4-4E9B-9E4C-555A16902A1B}" type="datetimeFigureOut">
              <a:rPr lang="en-IN" smtClean="0"/>
              <a:t>06-06-2016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240629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C1E60-EFB4-4E9B-9E4C-555A16902A1B}"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410779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C1E60-EFB4-4E9B-9E4C-555A16902A1B}"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72E2-BD92-4370-8307-47BBF14B3688}" type="slidenum">
              <a:rPr lang="en-IN" smtClean="0"/>
              <a:t>‹#›</a:t>
            </a:fld>
            <a:endParaRPr lang="en-IN"/>
          </a:p>
        </p:txBody>
      </p:sp>
    </p:spTree>
    <p:extLst>
      <p:ext uri="{BB962C8B-B14F-4D97-AF65-F5344CB8AC3E}">
        <p14:creationId xmlns:p14="http://schemas.microsoft.com/office/powerpoint/2010/main" val="247285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C1E60-EFB4-4E9B-9E4C-555A16902A1B}" type="datetimeFigureOut">
              <a:rPr lang="en-IN" smtClean="0"/>
              <a:t>06-06-2016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172E2-BD92-4370-8307-47BBF14B3688}" type="slidenum">
              <a:rPr lang="en-IN" smtClean="0"/>
              <a:t>‹#›</a:t>
            </a:fld>
            <a:endParaRPr lang="en-IN"/>
          </a:p>
        </p:txBody>
      </p:sp>
    </p:spTree>
    <p:extLst>
      <p:ext uri="{BB962C8B-B14F-4D97-AF65-F5344CB8AC3E}">
        <p14:creationId xmlns:p14="http://schemas.microsoft.com/office/powerpoint/2010/main" val="227218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angularjs.org/api/ng/input/input%5bcheckbox%5d" TargetMode="External"/><Relationship Id="rId13" Type="http://schemas.openxmlformats.org/officeDocument/2006/relationships/hyperlink" Target="https://docs.angularjs.org/api/ng/input/input%5bdate%5d" TargetMode="External"/><Relationship Id="rId18" Type="http://schemas.openxmlformats.org/officeDocument/2006/relationships/hyperlink" Target="https://docs.angularjs.org/api/ng/directive/textarea" TargetMode="External"/><Relationship Id="rId3" Type="http://schemas.openxmlformats.org/officeDocument/2006/relationships/hyperlink" Target="https://docs.angularjs.org/api/ng/type/ngModel.NgModelController" TargetMode="External"/><Relationship Id="rId7" Type="http://schemas.openxmlformats.org/officeDocument/2006/relationships/hyperlink" Target="https://docs.angularjs.org/api/ng/input/input%5btext%5d" TargetMode="External"/><Relationship Id="rId12" Type="http://schemas.openxmlformats.org/officeDocument/2006/relationships/hyperlink" Target="https://docs.angularjs.org/api/ng/input/input%5burl%5d" TargetMode="External"/><Relationship Id="rId17" Type="http://schemas.openxmlformats.org/officeDocument/2006/relationships/hyperlink" Target="https://docs.angularjs.org/api/ng/input/input%5bweek%5d" TargetMode="External"/><Relationship Id="rId2" Type="http://schemas.openxmlformats.org/officeDocument/2006/relationships/hyperlink" Target="https://docs.angularjs.org/api/ng/directive/ngModel" TargetMode="External"/><Relationship Id="rId16" Type="http://schemas.openxmlformats.org/officeDocument/2006/relationships/hyperlink" Target="https://docs.angularjs.org/api/ng/input/input%5bmonth%5d" TargetMode="External"/><Relationship Id="rId1" Type="http://schemas.openxmlformats.org/officeDocument/2006/relationships/slideLayout" Target="../slideLayouts/slideLayout2.xml"/><Relationship Id="rId6" Type="http://schemas.openxmlformats.org/officeDocument/2006/relationships/hyperlink" Target="https://docs.angularjs.org/api/ng/directive/input" TargetMode="External"/><Relationship Id="rId11" Type="http://schemas.openxmlformats.org/officeDocument/2006/relationships/hyperlink" Target="https://docs.angularjs.org/api/ng/input/input%5bemail%5d" TargetMode="External"/><Relationship Id="rId5" Type="http://schemas.openxmlformats.org/officeDocument/2006/relationships/hyperlink" Target="https://docs.angularjs.org/api/ng/directive/form" TargetMode="External"/><Relationship Id="rId15" Type="http://schemas.openxmlformats.org/officeDocument/2006/relationships/hyperlink" Target="https://docs.angularjs.org/api/ng/input/input%5btime%5d" TargetMode="External"/><Relationship Id="rId10" Type="http://schemas.openxmlformats.org/officeDocument/2006/relationships/hyperlink" Target="https://docs.angularjs.org/api/ng/input/input%5bnumber%5d" TargetMode="External"/><Relationship Id="rId19" Type="http://schemas.openxmlformats.org/officeDocument/2006/relationships/hyperlink" Target="https://docs.angularjs.org/api/ng/directive/select" TargetMode="External"/><Relationship Id="rId4" Type="http://schemas.openxmlformats.org/officeDocument/2006/relationships/hyperlink" Target="https://docs.angularjs.org/api/ng" TargetMode="External"/><Relationship Id="rId9" Type="http://schemas.openxmlformats.org/officeDocument/2006/relationships/hyperlink" Target="https://docs.angularjs.org/api/ng/input/input%5bradio%5d" TargetMode="External"/><Relationship Id="rId14" Type="http://schemas.openxmlformats.org/officeDocument/2006/relationships/hyperlink" Target="https://docs.angularjs.org/api/ng/input/input%5bdatetime-local%5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ngularjs.org/api/ng/directive/ngModelOp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angularjs.org/api/ng/directive/ngModel" TargetMode="External"/><Relationship Id="rId2" Type="http://schemas.openxmlformats.org/officeDocument/2006/relationships/hyperlink" Target="https://docs.angularjs.org/api/ng/type/form.FormController" TargetMode="External"/><Relationship Id="rId1" Type="http://schemas.openxmlformats.org/officeDocument/2006/relationships/slideLayout" Target="../slideLayouts/slideLayout2.xml"/><Relationship Id="rId4" Type="http://schemas.openxmlformats.org/officeDocument/2006/relationships/hyperlink" Target="https://docs.angularjs.org/api/ng/type/ngModel.NgModelControll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angularjs.org/api/ng/input/input%5bradio%5d" TargetMode="External"/><Relationship Id="rId3" Type="http://schemas.openxmlformats.org/officeDocument/2006/relationships/hyperlink" Target="https://docs.angularjs.org/api/ng/input/input%5btext%5d" TargetMode="External"/><Relationship Id="rId7" Type="http://schemas.openxmlformats.org/officeDocument/2006/relationships/hyperlink" Target="https://docs.angularjs.org/api/ng/input/input%5bdate%5d" TargetMode="External"/><Relationship Id="rId2" Type="http://schemas.openxmlformats.org/officeDocument/2006/relationships/hyperlink" Target="https://docs.angularjs.org/api/ng/directive/input" TargetMode="External"/><Relationship Id="rId1" Type="http://schemas.openxmlformats.org/officeDocument/2006/relationships/slideLayout" Target="../slideLayouts/slideLayout2.xml"/><Relationship Id="rId6" Type="http://schemas.openxmlformats.org/officeDocument/2006/relationships/hyperlink" Target="https://docs.angularjs.org/api/ng/input/input%5bemail%5d" TargetMode="External"/><Relationship Id="rId11" Type="http://schemas.openxmlformats.org/officeDocument/2006/relationships/hyperlink" Target="https://docs.angularjs.org/api/ng/type/ngModel.NgModelController#$pending" TargetMode="External"/><Relationship Id="rId5" Type="http://schemas.openxmlformats.org/officeDocument/2006/relationships/hyperlink" Target="https://docs.angularjs.org/api/ng/input/input%5burl%5d" TargetMode="External"/><Relationship Id="rId10" Type="http://schemas.openxmlformats.org/officeDocument/2006/relationships/hyperlink" Target="https://docs.angularjs.org/api/ng/type/ngModel.NgModelController" TargetMode="External"/><Relationship Id="rId4" Type="http://schemas.openxmlformats.org/officeDocument/2006/relationships/hyperlink" Target="https://docs.angularjs.org/api/ng/input/input%5bnumber%5d" TargetMode="External"/><Relationship Id="rId9" Type="http://schemas.openxmlformats.org/officeDocument/2006/relationships/hyperlink" Target="https://docs.angularjs.org/api/ng/input/input%5bcheckbox%5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ngularjs.org/api/ng/directive/select" TargetMode="External"/><Relationship Id="rId2" Type="http://schemas.openxmlformats.org/officeDocument/2006/relationships/hyperlink" Target="https://docs.angularjs.org/api/ng/directive/input" TargetMode="External"/><Relationship Id="rId1" Type="http://schemas.openxmlformats.org/officeDocument/2006/relationships/slideLayout" Target="../slideLayouts/slideLayout2.xml"/><Relationship Id="rId5" Type="http://schemas.openxmlformats.org/officeDocument/2006/relationships/hyperlink" Target="https://docs.angularjs.org/api/ng/type/ngModel.NgModelController#$formatters" TargetMode="External"/><Relationship Id="rId4" Type="http://schemas.openxmlformats.org/officeDocument/2006/relationships/hyperlink" Target="https://docs.angularjs.org/api/ng/directive/textare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792"/>
            <a:ext cx="8229600" cy="1143000"/>
          </a:xfrm>
        </p:spPr>
        <p:txBody>
          <a:bodyPr>
            <a:normAutofit fontScale="90000"/>
          </a:bodyPr>
          <a:lstStyle/>
          <a:p>
            <a:r>
              <a:rPr lang="en-IN" dirty="0" smtClean="0"/>
              <a:t>Angular-</a:t>
            </a:r>
            <a:r>
              <a:rPr lang="en-IN" dirty="0" err="1" smtClean="0"/>
              <a:t>js</a:t>
            </a:r>
            <a:r>
              <a:rPr lang="en-IN" dirty="0" smtClean="0"/>
              <a:t> Advanced Day3</a:t>
            </a:r>
            <a:br>
              <a:rPr lang="en-IN" dirty="0" smtClean="0"/>
            </a:br>
            <a:r>
              <a:rPr lang="en-IN" dirty="0" smtClean="0"/>
              <a:t/>
            </a:r>
            <a:br>
              <a:rPr lang="en-IN" dirty="0" smtClean="0"/>
            </a:br>
            <a:r>
              <a:rPr lang="en-IN" dirty="0" smtClean="0"/>
              <a:t>Forms</a:t>
            </a:r>
            <a:endParaRPr lang="en-IN" dirty="0"/>
          </a:p>
        </p:txBody>
      </p:sp>
      <p:sp>
        <p:nvSpPr>
          <p:cNvPr id="5" name="Content Placeholder 4"/>
          <p:cNvSpPr>
            <a:spLocks noGrp="1"/>
          </p:cNvSpPr>
          <p:nvPr>
            <p:ph idx="1"/>
          </p:nvPr>
        </p:nvSpPr>
        <p:spPr>
          <a:xfrm>
            <a:off x="457200" y="1999381"/>
            <a:ext cx="8229600" cy="4525963"/>
          </a:xfrm>
        </p:spPr>
        <p:txBody>
          <a:bodyPr>
            <a:normAutofit/>
          </a:bodyPr>
          <a:lstStyle/>
          <a:p>
            <a:r>
              <a:rPr lang="en-IN" sz="1800" dirty="0" smtClean="0"/>
              <a:t>Controls (input, select, </a:t>
            </a:r>
            <a:r>
              <a:rPr lang="en-IN" sz="1800" dirty="0" err="1" smtClean="0"/>
              <a:t>textarea</a:t>
            </a:r>
            <a:r>
              <a:rPr lang="en-IN" sz="1800" dirty="0" smtClean="0"/>
              <a:t>) are ways for a user to enter data. A Form is a collection of controls for the purpose of grouping related controls together.</a:t>
            </a:r>
          </a:p>
          <a:p>
            <a:pPr marL="0" indent="0">
              <a:buNone/>
            </a:pPr>
            <a:endParaRPr lang="en-IN" sz="1800" dirty="0" smtClean="0"/>
          </a:p>
          <a:p>
            <a:r>
              <a:rPr lang="en-IN" sz="1800" dirty="0"/>
              <a:t>Form and controls provide validation services, so that the user can be notified of invalid input before submitting a form. This provides a better user experience than server-side validation alone because the user gets instant feedback on how to correct the error. </a:t>
            </a:r>
            <a:endParaRPr lang="en-IN" sz="1800" dirty="0" smtClean="0"/>
          </a:p>
          <a:p>
            <a:endParaRPr lang="en-IN" sz="1800" dirty="0"/>
          </a:p>
          <a:p>
            <a:r>
              <a:rPr lang="en-IN" sz="1800" dirty="0"/>
              <a:t>Keep in mind that while client-side validation plays an important role in providing good user experience, it can easily be circumvented and thus can not be trusted. Server-side validation is still necessary for a secure application.</a:t>
            </a:r>
            <a:endParaRPr lang="en-IN" sz="1800" dirty="0" smtClean="0"/>
          </a:p>
          <a:p>
            <a:endParaRPr lang="en-IN" sz="1800" dirty="0"/>
          </a:p>
        </p:txBody>
      </p:sp>
    </p:spTree>
    <p:extLst>
      <p:ext uri="{BB962C8B-B14F-4D97-AF65-F5344CB8AC3E}">
        <p14:creationId xmlns:p14="http://schemas.microsoft.com/office/powerpoint/2010/main" val="2089362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8229600" cy="1143000"/>
          </a:xfrm>
        </p:spPr>
        <p:txBody>
          <a:bodyPr>
            <a:normAutofit/>
          </a:bodyPr>
          <a:lstStyle/>
          <a:p>
            <a:r>
              <a:rPr lang="en-IN" dirty="0" err="1" smtClean="0"/>
              <a:t>ngModel</a:t>
            </a:r>
            <a:r>
              <a:rPr lang="en-IN" dirty="0" smtClean="0"/>
              <a:t>-(in depth)</a:t>
            </a:r>
            <a:endParaRPr lang="en-IN" dirty="0"/>
          </a:p>
        </p:txBody>
      </p:sp>
      <p:sp>
        <p:nvSpPr>
          <p:cNvPr id="5" name="Content Placeholder 4"/>
          <p:cNvSpPr>
            <a:spLocks noGrp="1"/>
          </p:cNvSpPr>
          <p:nvPr>
            <p:ph idx="1"/>
          </p:nvPr>
        </p:nvSpPr>
        <p:spPr>
          <a:xfrm>
            <a:off x="179512" y="908720"/>
            <a:ext cx="8712968" cy="5400600"/>
          </a:xfrm>
        </p:spPr>
        <p:txBody>
          <a:bodyPr>
            <a:noAutofit/>
          </a:bodyPr>
          <a:lstStyle/>
          <a:p>
            <a:r>
              <a:rPr lang="en-IN" sz="1800" dirty="0"/>
              <a:t>The key directive in understanding two-way data-binding is </a:t>
            </a:r>
            <a:r>
              <a:rPr lang="en-IN" sz="1800" dirty="0" err="1">
                <a:hlinkClick r:id="rId2"/>
              </a:rPr>
              <a:t>ngModel</a:t>
            </a:r>
            <a:r>
              <a:rPr lang="en-IN" sz="1800" dirty="0"/>
              <a:t>. The </a:t>
            </a:r>
            <a:r>
              <a:rPr lang="en-IN" sz="1800" dirty="0" err="1"/>
              <a:t>ngModel</a:t>
            </a:r>
            <a:r>
              <a:rPr lang="en-IN" sz="1800" dirty="0"/>
              <a:t> directive provides the two-way data-binding by synchronizing the model to the view, as well as view to the model. In addition it provides an </a:t>
            </a:r>
            <a:r>
              <a:rPr lang="en-IN" sz="1800" dirty="0">
                <a:hlinkClick r:id="rId3"/>
              </a:rPr>
              <a:t>API</a:t>
            </a:r>
            <a:r>
              <a:rPr lang="en-IN" sz="1800" dirty="0"/>
              <a:t> for other directives to augment its </a:t>
            </a:r>
            <a:r>
              <a:rPr lang="en-IN" sz="1800" dirty="0" err="1"/>
              <a:t>behavior</a:t>
            </a:r>
            <a:r>
              <a:rPr lang="en-IN" sz="1800" dirty="0" smtClean="0"/>
              <a:t>.</a:t>
            </a:r>
            <a:endParaRPr lang="en-IN" sz="1800" dirty="0"/>
          </a:p>
          <a:p>
            <a:r>
              <a:rPr lang="en-IN" sz="1800" dirty="0" smtClean="0"/>
              <a:t>Show example:  (Talk about Model update, Talk about </a:t>
            </a:r>
            <a:r>
              <a:rPr lang="en-IN" sz="1800" dirty="0" err="1" smtClean="0"/>
              <a:t>noValidate</a:t>
            </a:r>
            <a:r>
              <a:rPr lang="en-IN" sz="1800" dirty="0" smtClean="0"/>
              <a:t>)</a:t>
            </a:r>
          </a:p>
          <a:p>
            <a:r>
              <a:rPr lang="en-IN" sz="1800" dirty="0" err="1" smtClean="0"/>
              <a:t>ngModel</a:t>
            </a:r>
            <a:r>
              <a:rPr lang="en-IN" sz="1800" dirty="0" smtClean="0"/>
              <a:t>( </a:t>
            </a:r>
            <a:r>
              <a:rPr lang="en-IN" sz="1800" dirty="0"/>
              <a:t>directive in module </a:t>
            </a:r>
            <a:r>
              <a:rPr lang="en-IN" sz="1800" dirty="0" smtClean="0">
                <a:hlinkClick r:id="rId4"/>
              </a:rPr>
              <a:t>ng</a:t>
            </a:r>
            <a:r>
              <a:rPr lang="en-IN" sz="1800" dirty="0" smtClean="0"/>
              <a:t>)</a:t>
            </a:r>
          </a:p>
          <a:p>
            <a:pPr lvl="1"/>
            <a:r>
              <a:rPr lang="en-IN" sz="1400" dirty="0"/>
              <a:t>The </a:t>
            </a:r>
            <a:r>
              <a:rPr lang="en-IN" sz="1400" dirty="0" err="1"/>
              <a:t>ngModel</a:t>
            </a:r>
            <a:r>
              <a:rPr lang="en-IN" sz="1400" dirty="0"/>
              <a:t> directive binds an input</a:t>
            </a:r>
            <a:r>
              <a:rPr lang="en-IN" sz="1400" dirty="0" smtClean="0"/>
              <a:t>, select</a:t>
            </a:r>
            <a:r>
              <a:rPr lang="en-IN" sz="1400" dirty="0"/>
              <a:t>, </a:t>
            </a:r>
            <a:r>
              <a:rPr lang="en-IN" sz="1400" dirty="0" err="1"/>
              <a:t>textarea</a:t>
            </a:r>
            <a:r>
              <a:rPr lang="en-IN" sz="1400" dirty="0"/>
              <a:t> </a:t>
            </a:r>
            <a:r>
              <a:rPr lang="en-IN" sz="1400" dirty="0" smtClean="0"/>
              <a:t> (</a:t>
            </a:r>
            <a:r>
              <a:rPr lang="en-IN" sz="1400" dirty="0"/>
              <a:t>or custom form control) to a property on the scope using </a:t>
            </a:r>
            <a:r>
              <a:rPr lang="en-IN" sz="1400" dirty="0" err="1">
                <a:hlinkClick r:id="rId3"/>
              </a:rPr>
              <a:t>NgModelController</a:t>
            </a:r>
            <a:r>
              <a:rPr lang="en-IN" sz="1400" dirty="0"/>
              <a:t>, which is created and exposed by this directive.</a:t>
            </a:r>
            <a:endParaRPr lang="en-IN" sz="1400" dirty="0" smtClean="0"/>
          </a:p>
          <a:p>
            <a:pPr lvl="1"/>
            <a:r>
              <a:rPr lang="en-IN" sz="1800" dirty="0" err="1"/>
              <a:t>ngModel</a:t>
            </a:r>
            <a:r>
              <a:rPr lang="en-IN" sz="1800" dirty="0"/>
              <a:t> is responsible </a:t>
            </a:r>
            <a:r>
              <a:rPr lang="en-IN" sz="1800" dirty="0" smtClean="0"/>
              <a:t>for</a:t>
            </a:r>
          </a:p>
          <a:p>
            <a:pPr lvl="2"/>
            <a:r>
              <a:rPr lang="en-IN" sz="1400" dirty="0" smtClean="0"/>
              <a:t>Binding </a:t>
            </a:r>
            <a:r>
              <a:rPr lang="en-IN" sz="1400" dirty="0"/>
              <a:t>the view into the model, which other directives such as input, </a:t>
            </a:r>
            <a:r>
              <a:rPr lang="en-IN" sz="1400" dirty="0" err="1"/>
              <a:t>textarea</a:t>
            </a:r>
            <a:r>
              <a:rPr lang="en-IN" sz="1400" dirty="0"/>
              <a:t> or select </a:t>
            </a:r>
            <a:r>
              <a:rPr lang="en-IN" sz="1400" dirty="0" smtClean="0"/>
              <a:t>require.</a:t>
            </a:r>
          </a:p>
          <a:p>
            <a:pPr lvl="2"/>
            <a:r>
              <a:rPr lang="en-IN" sz="1400" dirty="0"/>
              <a:t>Providing validation </a:t>
            </a:r>
            <a:r>
              <a:rPr lang="en-IN" sz="1400" dirty="0" err="1"/>
              <a:t>behavior</a:t>
            </a:r>
            <a:r>
              <a:rPr lang="en-IN" sz="1400" dirty="0"/>
              <a:t> (i.e. required, number, email, </a:t>
            </a:r>
            <a:r>
              <a:rPr lang="en-IN" sz="1400" dirty="0" err="1"/>
              <a:t>url</a:t>
            </a:r>
            <a:r>
              <a:rPr lang="en-IN" sz="1400" dirty="0"/>
              <a:t>).</a:t>
            </a:r>
          </a:p>
          <a:p>
            <a:pPr lvl="2"/>
            <a:r>
              <a:rPr lang="en-IN" sz="1400" dirty="0"/>
              <a:t>Keeping the state of the control (valid/invalid, dirty/pristine, touched/untouched, validation errors).</a:t>
            </a:r>
          </a:p>
          <a:p>
            <a:pPr lvl="2"/>
            <a:r>
              <a:rPr lang="en-IN" sz="1400" dirty="0"/>
              <a:t>Setting related </a:t>
            </a:r>
            <a:r>
              <a:rPr lang="en-IN" sz="1400" dirty="0" err="1"/>
              <a:t>css</a:t>
            </a:r>
            <a:r>
              <a:rPr lang="en-IN" sz="1400" dirty="0"/>
              <a:t> classes on the element (ng-valid, ng-invalid, ng-dirty, ng-pristine, ng-touched, ng-</a:t>
            </a:r>
            <a:r>
              <a:rPr lang="en-IN" sz="1400" dirty="0" err="1"/>
              <a:t>untouched,ng</a:t>
            </a:r>
            <a:r>
              <a:rPr lang="en-IN" sz="1400" dirty="0"/>
              <a:t>-empty, ng-not-empty) including animations.</a:t>
            </a:r>
          </a:p>
          <a:p>
            <a:pPr lvl="2"/>
            <a:r>
              <a:rPr lang="en-IN" sz="1400" dirty="0"/>
              <a:t>Registering the control with its parent </a:t>
            </a:r>
            <a:r>
              <a:rPr lang="en-IN" sz="1400" dirty="0">
                <a:hlinkClick r:id="rId5"/>
              </a:rPr>
              <a:t>form</a:t>
            </a:r>
            <a:r>
              <a:rPr lang="en-IN" sz="1400" dirty="0" smtClean="0"/>
              <a:t>.</a:t>
            </a:r>
          </a:p>
          <a:p>
            <a:pPr lvl="2"/>
            <a:r>
              <a:rPr lang="en-IN" sz="1400" dirty="0" err="1" smtClean="0"/>
              <a:t>ngModel</a:t>
            </a:r>
            <a:r>
              <a:rPr lang="en-IN" sz="1400" dirty="0" smtClean="0"/>
              <a:t> can be used with:-</a:t>
            </a:r>
          </a:p>
          <a:p>
            <a:pPr lvl="3"/>
            <a:r>
              <a:rPr lang="en-IN" sz="1400" dirty="0">
                <a:hlinkClick r:id="rId6"/>
              </a:rPr>
              <a:t>Input</a:t>
            </a:r>
            <a:r>
              <a:rPr lang="en-IN" sz="1400" dirty="0"/>
              <a:t>: </a:t>
            </a:r>
            <a:r>
              <a:rPr lang="en-IN" sz="1400" dirty="0">
                <a:hlinkClick r:id="rId7"/>
              </a:rPr>
              <a:t>text</a:t>
            </a:r>
            <a:r>
              <a:rPr lang="en-IN" sz="1400" dirty="0"/>
              <a:t>, </a:t>
            </a:r>
            <a:r>
              <a:rPr lang="en-IN" sz="1400" dirty="0">
                <a:hlinkClick r:id="rId8"/>
              </a:rPr>
              <a:t>checkbox</a:t>
            </a:r>
            <a:r>
              <a:rPr lang="en-IN" sz="1400" dirty="0"/>
              <a:t> ,</a:t>
            </a:r>
            <a:r>
              <a:rPr lang="en-IN" sz="1400" dirty="0" err="1" smtClean="0">
                <a:hlinkClick r:id="rId9"/>
              </a:rPr>
              <a:t>radio</a:t>
            </a:r>
            <a:r>
              <a:rPr lang="en-IN" sz="1400" dirty="0" err="1" smtClean="0"/>
              <a:t>,</a:t>
            </a:r>
            <a:r>
              <a:rPr lang="en-IN" sz="1400" dirty="0" err="1" smtClean="0">
                <a:hlinkClick r:id="rId10"/>
              </a:rPr>
              <a:t>number</a:t>
            </a:r>
            <a:r>
              <a:rPr lang="en-IN" sz="1400" dirty="0" err="1" smtClean="0"/>
              <a:t>,</a:t>
            </a:r>
            <a:r>
              <a:rPr lang="en-IN" sz="1400" dirty="0" err="1" smtClean="0">
                <a:hlinkClick r:id="rId11"/>
              </a:rPr>
              <a:t>email</a:t>
            </a:r>
            <a:r>
              <a:rPr lang="en-IN" sz="1400" dirty="0" err="1" smtClean="0"/>
              <a:t>,</a:t>
            </a:r>
            <a:r>
              <a:rPr lang="en-IN" sz="1400" dirty="0" err="1" smtClean="0">
                <a:hlinkClick r:id="rId12"/>
              </a:rPr>
              <a:t>url</a:t>
            </a:r>
            <a:r>
              <a:rPr lang="en-IN" sz="1400" dirty="0" err="1" smtClean="0"/>
              <a:t>,</a:t>
            </a:r>
            <a:r>
              <a:rPr lang="en-IN" sz="1400" dirty="0" err="1" smtClean="0">
                <a:hlinkClick r:id="rId13"/>
              </a:rPr>
              <a:t>date</a:t>
            </a:r>
            <a:r>
              <a:rPr lang="en-IN" sz="1400" dirty="0" err="1" smtClean="0"/>
              <a:t>,</a:t>
            </a:r>
            <a:r>
              <a:rPr lang="en-IN" sz="1400" dirty="0" err="1" smtClean="0">
                <a:hlinkClick r:id="rId14"/>
              </a:rPr>
              <a:t>datetime-local</a:t>
            </a:r>
            <a:r>
              <a:rPr lang="en-IN" sz="1400" dirty="0" err="1" smtClean="0"/>
              <a:t>,</a:t>
            </a:r>
            <a:r>
              <a:rPr lang="en-IN" sz="1400" dirty="0" err="1" smtClean="0">
                <a:hlinkClick r:id="rId15"/>
              </a:rPr>
              <a:t>time</a:t>
            </a:r>
            <a:r>
              <a:rPr lang="en-IN" sz="1400" dirty="0" err="1" smtClean="0"/>
              <a:t>,</a:t>
            </a:r>
            <a:r>
              <a:rPr lang="en-IN" sz="1400" dirty="0" err="1" smtClean="0">
                <a:hlinkClick r:id="rId16"/>
              </a:rPr>
              <a:t>month</a:t>
            </a:r>
            <a:r>
              <a:rPr lang="en-IN" sz="1400" dirty="0" err="1" smtClean="0"/>
              <a:t>,</a:t>
            </a:r>
            <a:r>
              <a:rPr lang="en-IN" sz="1400" dirty="0" err="1" smtClean="0">
                <a:hlinkClick r:id="rId17"/>
              </a:rPr>
              <a:t>week</a:t>
            </a:r>
            <a:endParaRPr lang="en-IN" sz="1400" dirty="0" smtClean="0"/>
          </a:p>
          <a:p>
            <a:pPr lvl="3"/>
            <a:r>
              <a:rPr lang="en-IN" sz="1400" dirty="0" smtClean="0">
                <a:hlinkClick r:id="rId18"/>
              </a:rPr>
              <a:t>S</a:t>
            </a:r>
            <a:r>
              <a:rPr lang="en-IN" sz="1400" dirty="0" smtClean="0">
                <a:hlinkClick r:id="rId19"/>
              </a:rPr>
              <a:t>elect</a:t>
            </a:r>
            <a:endParaRPr lang="en-IN" sz="1400" dirty="0" smtClean="0"/>
          </a:p>
          <a:p>
            <a:pPr lvl="3"/>
            <a:r>
              <a:rPr lang="en-IN" sz="1400" dirty="0" err="1" smtClean="0">
                <a:hlinkClick r:id="rId18"/>
              </a:rPr>
              <a:t>textarea</a:t>
            </a:r>
            <a:endParaRPr lang="en-IN" sz="1400" dirty="0"/>
          </a:p>
          <a:p>
            <a:pPr lvl="2"/>
            <a:endParaRPr lang="en-IN" sz="1400" dirty="0"/>
          </a:p>
          <a:p>
            <a:pPr marL="457200" lvl="1" indent="0">
              <a:buNone/>
            </a:pPr>
            <a:endParaRPr lang="en-IN" sz="1800" dirty="0" smtClean="0"/>
          </a:p>
          <a:p>
            <a:pPr marL="0" indent="0">
              <a:buNone/>
            </a:pPr>
            <a:endParaRPr lang="en-IN" sz="1800" dirty="0"/>
          </a:p>
          <a:p>
            <a:pPr marL="0" indent="0">
              <a:buNone/>
            </a:pPr>
            <a:r>
              <a:rPr lang="en-IN" sz="1800" dirty="0" smtClean="0"/>
              <a:t>	</a:t>
            </a:r>
            <a:r>
              <a:rPr lang="en-IN" sz="1800" dirty="0"/>
              <a:t/>
            </a:r>
            <a:br>
              <a:rPr lang="en-IN" sz="1800" dirty="0"/>
            </a:br>
            <a:endParaRPr lang="en-IN" sz="1800" dirty="0"/>
          </a:p>
        </p:txBody>
      </p:sp>
    </p:spTree>
    <p:extLst>
      <p:ext uri="{BB962C8B-B14F-4D97-AF65-F5344CB8AC3E}">
        <p14:creationId xmlns:p14="http://schemas.microsoft.com/office/powerpoint/2010/main" val="2089362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332656"/>
            <a:ext cx="8229600" cy="648072"/>
          </a:xfrm>
        </p:spPr>
        <p:txBody>
          <a:bodyPr>
            <a:normAutofit fontScale="90000"/>
          </a:bodyPr>
          <a:lstStyle/>
          <a:p>
            <a:r>
              <a:rPr lang="en-IN" dirty="0"/>
              <a:t>CSS </a:t>
            </a:r>
            <a:r>
              <a:rPr lang="en-IN" dirty="0" smtClean="0"/>
              <a:t>classes(Added by </a:t>
            </a:r>
            <a:r>
              <a:rPr lang="en-IN" dirty="0" err="1" smtClean="0"/>
              <a:t>ngModel</a:t>
            </a:r>
            <a:r>
              <a:rPr lang="en-IN" dirty="0" smtClean="0"/>
              <a:t>)</a:t>
            </a:r>
            <a:r>
              <a:rPr lang="en-IN" dirty="0"/>
              <a:t/>
            </a:r>
            <a:br>
              <a:rPr lang="en-IN" dirty="0"/>
            </a:br>
            <a:endParaRPr lang="en-IN" dirty="0"/>
          </a:p>
        </p:txBody>
      </p:sp>
      <p:sp>
        <p:nvSpPr>
          <p:cNvPr id="5" name="Content Placeholder 4"/>
          <p:cNvSpPr>
            <a:spLocks noGrp="1"/>
          </p:cNvSpPr>
          <p:nvPr>
            <p:ph idx="1"/>
          </p:nvPr>
        </p:nvSpPr>
        <p:spPr>
          <a:xfrm>
            <a:off x="457200" y="764704"/>
            <a:ext cx="8229600" cy="5361459"/>
          </a:xfrm>
        </p:spPr>
        <p:txBody>
          <a:bodyPr>
            <a:normAutofit fontScale="92500" lnSpcReduction="20000"/>
          </a:bodyPr>
          <a:lstStyle/>
          <a:p>
            <a:r>
              <a:rPr lang="en-IN" dirty="0"/>
              <a:t>To allow styling of form as well as controls, </a:t>
            </a:r>
            <a:r>
              <a:rPr lang="en-IN" dirty="0" err="1"/>
              <a:t>ngModel</a:t>
            </a:r>
            <a:r>
              <a:rPr lang="en-IN" dirty="0"/>
              <a:t> adds these CSS classes:</a:t>
            </a:r>
          </a:p>
          <a:p>
            <a:pPr lvl="1"/>
            <a:r>
              <a:rPr lang="en-IN" dirty="0"/>
              <a:t>ng-valid: the model is valid</a:t>
            </a:r>
          </a:p>
          <a:p>
            <a:pPr lvl="1"/>
            <a:r>
              <a:rPr lang="en-IN" dirty="0"/>
              <a:t>ng-invalid: the model is invalid</a:t>
            </a:r>
          </a:p>
          <a:p>
            <a:pPr lvl="1"/>
            <a:r>
              <a:rPr lang="en-IN" dirty="0"/>
              <a:t>ng-valid-[key]: for each valid key added by $</a:t>
            </a:r>
            <a:r>
              <a:rPr lang="en-IN" dirty="0" err="1"/>
              <a:t>setValidity</a:t>
            </a:r>
            <a:endParaRPr lang="en-IN" dirty="0"/>
          </a:p>
          <a:p>
            <a:pPr lvl="1"/>
            <a:r>
              <a:rPr lang="en-IN" dirty="0"/>
              <a:t>ng-invalid-[key]: for each invalid key added by $</a:t>
            </a:r>
            <a:r>
              <a:rPr lang="en-IN" dirty="0" err="1"/>
              <a:t>setValidity</a:t>
            </a:r>
            <a:endParaRPr lang="en-IN" dirty="0"/>
          </a:p>
          <a:p>
            <a:pPr lvl="1"/>
            <a:r>
              <a:rPr lang="en-IN" dirty="0"/>
              <a:t>ng-pristine: the control hasn't been interacted with yet</a:t>
            </a:r>
          </a:p>
          <a:p>
            <a:pPr lvl="1"/>
            <a:r>
              <a:rPr lang="en-IN" dirty="0"/>
              <a:t>ng-dirty: the control has been interacted with</a:t>
            </a:r>
          </a:p>
          <a:p>
            <a:pPr lvl="1"/>
            <a:r>
              <a:rPr lang="en-IN" dirty="0"/>
              <a:t>ng-touched: the control has been blurred</a:t>
            </a:r>
          </a:p>
          <a:p>
            <a:pPr lvl="1"/>
            <a:r>
              <a:rPr lang="en-IN" dirty="0"/>
              <a:t>ng-untouched: the control hasn't been blurred</a:t>
            </a:r>
          </a:p>
          <a:p>
            <a:pPr lvl="1"/>
            <a:r>
              <a:rPr lang="en-IN" dirty="0"/>
              <a:t>ng-pending: any $</a:t>
            </a:r>
            <a:r>
              <a:rPr lang="en-IN" dirty="0" err="1"/>
              <a:t>asyncValidators</a:t>
            </a:r>
            <a:r>
              <a:rPr lang="en-IN" dirty="0"/>
              <a:t> are unfulfilled</a:t>
            </a:r>
          </a:p>
          <a:p>
            <a:endParaRPr lang="en-IN" dirty="0"/>
          </a:p>
        </p:txBody>
      </p:sp>
    </p:spTree>
    <p:extLst>
      <p:ext uri="{BB962C8B-B14F-4D97-AF65-F5344CB8AC3E}">
        <p14:creationId xmlns:p14="http://schemas.microsoft.com/office/powerpoint/2010/main" val="208936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346646"/>
            <a:ext cx="8229600" cy="562074"/>
          </a:xfrm>
        </p:spPr>
        <p:txBody>
          <a:bodyPr>
            <a:normAutofit fontScale="90000"/>
          </a:bodyPr>
          <a:lstStyle/>
          <a:p>
            <a:r>
              <a:rPr lang="en-IN" dirty="0" err="1"/>
              <a:t>ngModel.NgModelController</a:t>
            </a:r>
            <a:r>
              <a:rPr lang="en-IN" dirty="0"/>
              <a:t/>
            </a:r>
            <a:br>
              <a:rPr lang="en-IN" dirty="0"/>
            </a:br>
            <a:endParaRPr lang="en-IN" dirty="0"/>
          </a:p>
        </p:txBody>
      </p:sp>
      <p:sp>
        <p:nvSpPr>
          <p:cNvPr id="5" name="Content Placeholder 4"/>
          <p:cNvSpPr>
            <a:spLocks noGrp="1"/>
          </p:cNvSpPr>
          <p:nvPr>
            <p:ph idx="1"/>
          </p:nvPr>
        </p:nvSpPr>
        <p:spPr>
          <a:xfrm>
            <a:off x="251520" y="764704"/>
            <a:ext cx="8712968" cy="5904656"/>
          </a:xfrm>
        </p:spPr>
        <p:txBody>
          <a:bodyPr>
            <a:normAutofit/>
          </a:bodyPr>
          <a:lstStyle/>
          <a:p>
            <a:r>
              <a:rPr lang="en-IN" sz="1800" dirty="0" smtClean="0"/>
              <a:t>Methods</a:t>
            </a:r>
          </a:p>
          <a:p>
            <a:pPr lvl="1"/>
            <a:r>
              <a:rPr lang="en-IN" sz="1400" b="1" dirty="0" smtClean="0"/>
              <a:t>$render() </a:t>
            </a:r>
            <a:r>
              <a:rPr lang="en-IN" sz="1400" dirty="0" smtClean="0"/>
              <a:t>: </a:t>
            </a:r>
            <a:r>
              <a:rPr lang="en-IN" sz="1400" dirty="0"/>
              <a:t>Called when the view needs to be updated. </a:t>
            </a:r>
            <a:endParaRPr lang="en-IN" sz="1400" dirty="0" smtClean="0"/>
          </a:p>
          <a:p>
            <a:pPr lvl="1"/>
            <a:r>
              <a:rPr lang="en-IN" sz="1400" b="1" dirty="0"/>
              <a:t>$</a:t>
            </a:r>
            <a:r>
              <a:rPr lang="en-IN" sz="1400" b="1" dirty="0" err="1"/>
              <a:t>isEmpty</a:t>
            </a:r>
            <a:r>
              <a:rPr lang="en-IN" sz="1400" b="1" dirty="0"/>
              <a:t>(value</a:t>
            </a:r>
            <a:r>
              <a:rPr lang="en-IN" sz="1400" b="1" dirty="0" smtClean="0"/>
              <a:t>) </a:t>
            </a:r>
            <a:r>
              <a:rPr lang="en-IN" sz="1400" dirty="0" smtClean="0"/>
              <a:t>: </a:t>
            </a:r>
            <a:r>
              <a:rPr lang="en-IN" sz="1400" dirty="0"/>
              <a:t>This is called when we need to determine if the value of an input is empty</a:t>
            </a:r>
            <a:r>
              <a:rPr lang="en-IN" sz="1400" dirty="0" smtClean="0"/>
              <a:t>.</a:t>
            </a:r>
          </a:p>
          <a:p>
            <a:pPr lvl="1"/>
            <a:r>
              <a:rPr lang="en-IN" sz="1400" b="1" dirty="0"/>
              <a:t>$</a:t>
            </a:r>
            <a:r>
              <a:rPr lang="en-IN" sz="1400" b="1" dirty="0" err="1"/>
              <a:t>setValidity</a:t>
            </a:r>
            <a:r>
              <a:rPr lang="en-IN" sz="1400" b="1" dirty="0"/>
              <a:t>(</a:t>
            </a:r>
            <a:r>
              <a:rPr lang="en-IN" sz="1400" b="1" dirty="0" err="1"/>
              <a:t>validationErrorKey</a:t>
            </a:r>
            <a:r>
              <a:rPr lang="en-IN" sz="1400" b="1" dirty="0"/>
              <a:t>, </a:t>
            </a:r>
            <a:r>
              <a:rPr lang="en-IN" sz="1400" b="1" dirty="0" err="1"/>
              <a:t>isValid</a:t>
            </a:r>
            <a:r>
              <a:rPr lang="en-IN" sz="1400" b="1" dirty="0" smtClean="0"/>
              <a:t>) : </a:t>
            </a:r>
            <a:r>
              <a:rPr lang="en-IN" sz="1400" dirty="0"/>
              <a:t>Change the validity state, and notify the form</a:t>
            </a:r>
            <a:r>
              <a:rPr lang="en-IN" sz="1400" dirty="0" smtClean="0"/>
              <a:t>.</a:t>
            </a:r>
          </a:p>
          <a:p>
            <a:pPr lvl="1"/>
            <a:r>
              <a:rPr lang="en-IN" sz="1400" b="1" dirty="0"/>
              <a:t>$</a:t>
            </a:r>
            <a:r>
              <a:rPr lang="en-IN" sz="1400" b="1" dirty="0" err="1"/>
              <a:t>setPristine</a:t>
            </a:r>
            <a:r>
              <a:rPr lang="en-IN" sz="1400" b="1" dirty="0" smtClean="0"/>
              <a:t>(): </a:t>
            </a:r>
            <a:r>
              <a:rPr lang="en-IN" sz="1400" dirty="0" smtClean="0"/>
              <a:t> </a:t>
            </a:r>
            <a:r>
              <a:rPr lang="en-IN" sz="1400" dirty="0"/>
              <a:t>Sets the control to its pristine </a:t>
            </a:r>
            <a:r>
              <a:rPr lang="en-IN" sz="1400" dirty="0" smtClean="0"/>
              <a:t>state. This </a:t>
            </a:r>
            <a:r>
              <a:rPr lang="en-IN" sz="1400" dirty="0"/>
              <a:t>method can be called to remove the ng-dirty class and set the control to its pristine state (ng-pristine class</a:t>
            </a:r>
            <a:r>
              <a:rPr lang="en-IN" sz="1400" dirty="0" smtClean="0"/>
              <a:t>)</a:t>
            </a:r>
          </a:p>
          <a:p>
            <a:pPr lvl="1"/>
            <a:r>
              <a:rPr lang="en-IN" sz="1400" b="1" dirty="0"/>
              <a:t>$</a:t>
            </a:r>
            <a:r>
              <a:rPr lang="en-IN" sz="1400" b="1" dirty="0" err="1"/>
              <a:t>setDirty</a:t>
            </a:r>
            <a:r>
              <a:rPr lang="en-IN" sz="1400" b="1" dirty="0" smtClean="0"/>
              <a:t>() : </a:t>
            </a:r>
            <a:r>
              <a:rPr lang="en-IN" sz="1400" dirty="0"/>
              <a:t>Sets the control to its dirty state</a:t>
            </a:r>
            <a:r>
              <a:rPr lang="en-IN" sz="1400" dirty="0" smtClean="0"/>
              <a:t>. </a:t>
            </a:r>
            <a:r>
              <a:rPr lang="en-IN" sz="1400" dirty="0"/>
              <a:t>This method can be called to remove the ng-pristine class and set the control to its dirty state (ng-dirty class). </a:t>
            </a:r>
            <a:endParaRPr lang="en-IN" sz="1400" dirty="0" smtClean="0"/>
          </a:p>
          <a:p>
            <a:pPr lvl="1"/>
            <a:r>
              <a:rPr lang="en-IN" sz="1400" b="1" dirty="0"/>
              <a:t>$</a:t>
            </a:r>
            <a:r>
              <a:rPr lang="en-IN" sz="1400" b="1" dirty="0" err="1"/>
              <a:t>setUntouched</a:t>
            </a:r>
            <a:r>
              <a:rPr lang="en-IN" sz="1400" b="1" dirty="0" smtClean="0"/>
              <a:t>() : </a:t>
            </a:r>
            <a:r>
              <a:rPr lang="en-IN" sz="1400" dirty="0"/>
              <a:t>Sets the control to its untouched </a:t>
            </a:r>
            <a:r>
              <a:rPr lang="en-IN" sz="1400" dirty="0" err="1"/>
              <a:t>state.This</a:t>
            </a:r>
            <a:r>
              <a:rPr lang="en-IN" sz="1400" dirty="0"/>
              <a:t> method can be called to remove the ng-touched class and set the control to its untouched state (ng-untouched class</a:t>
            </a:r>
            <a:r>
              <a:rPr lang="en-IN" sz="1400" dirty="0" smtClean="0"/>
              <a:t>).</a:t>
            </a:r>
          </a:p>
          <a:p>
            <a:pPr lvl="1"/>
            <a:r>
              <a:rPr lang="en-IN" sz="1400" b="1" dirty="0"/>
              <a:t>$</a:t>
            </a:r>
            <a:r>
              <a:rPr lang="en-IN" sz="1400" b="1" dirty="0" err="1"/>
              <a:t>setTouched</a:t>
            </a:r>
            <a:r>
              <a:rPr lang="en-IN" sz="1400" b="1" dirty="0" smtClean="0"/>
              <a:t>()</a:t>
            </a:r>
            <a:r>
              <a:rPr lang="en-IN" sz="1400" dirty="0" smtClean="0"/>
              <a:t>: </a:t>
            </a:r>
            <a:r>
              <a:rPr lang="en-IN" sz="1400" dirty="0"/>
              <a:t>Sets the control to its touched state</a:t>
            </a:r>
            <a:r>
              <a:rPr lang="en-IN" sz="1400" dirty="0" smtClean="0"/>
              <a:t>. </a:t>
            </a:r>
            <a:r>
              <a:rPr lang="en-IN" sz="1400" dirty="0"/>
              <a:t>This method can be called to remove the ng-untouched class and set the control to its touched state (ng-touched class). </a:t>
            </a:r>
            <a:endParaRPr lang="en-IN" sz="1400" dirty="0" smtClean="0"/>
          </a:p>
          <a:p>
            <a:pPr lvl="1"/>
            <a:r>
              <a:rPr lang="en-IN" sz="1400" b="1" dirty="0"/>
              <a:t>$</a:t>
            </a:r>
            <a:r>
              <a:rPr lang="en-IN" sz="1400" b="1" dirty="0" err="1"/>
              <a:t>rollbackViewValue</a:t>
            </a:r>
            <a:r>
              <a:rPr lang="en-IN" sz="1400" b="1" dirty="0" smtClean="0"/>
              <a:t>()</a:t>
            </a:r>
            <a:r>
              <a:rPr lang="en-IN" sz="1400" dirty="0" smtClean="0"/>
              <a:t>:  </a:t>
            </a:r>
            <a:r>
              <a:rPr lang="en-IN" sz="1400" dirty="0"/>
              <a:t>Cancel an update and reset the input element's value to prevent an update to the $</a:t>
            </a:r>
            <a:r>
              <a:rPr lang="en-IN" sz="1400" dirty="0" err="1"/>
              <a:t>modelValue</a:t>
            </a:r>
            <a:r>
              <a:rPr lang="en-IN" sz="1400" dirty="0"/>
              <a:t>, which may be caused by a pending </a:t>
            </a:r>
            <a:r>
              <a:rPr lang="en-IN" sz="1400" dirty="0" err="1"/>
              <a:t>debounced</a:t>
            </a:r>
            <a:r>
              <a:rPr lang="en-IN" sz="1400" dirty="0"/>
              <a:t> event or because the input is waiting for a some future event</a:t>
            </a:r>
            <a:r>
              <a:rPr lang="en-IN" sz="1400" dirty="0" smtClean="0"/>
              <a:t>.</a:t>
            </a:r>
          </a:p>
          <a:p>
            <a:pPr lvl="1"/>
            <a:r>
              <a:rPr lang="en-IN" sz="1400" b="1" dirty="0"/>
              <a:t>$validate</a:t>
            </a:r>
            <a:r>
              <a:rPr lang="en-IN" sz="1400" b="1" dirty="0" smtClean="0"/>
              <a:t>()</a:t>
            </a:r>
            <a:r>
              <a:rPr lang="en-IN" sz="1400" dirty="0" smtClean="0"/>
              <a:t> : </a:t>
            </a:r>
            <a:r>
              <a:rPr lang="en-IN" sz="1400" dirty="0"/>
              <a:t>Runs each of the registered validators (first synchronous validators and then asynchronous validators). If the validity changes to invalid, the model will be set to undefined, unless </a:t>
            </a:r>
            <a:r>
              <a:rPr lang="en-IN" sz="1400" dirty="0" err="1">
                <a:hlinkClick r:id="rId3"/>
              </a:rPr>
              <a:t>ngModelOptions.allowInvalid</a:t>
            </a:r>
            <a:r>
              <a:rPr lang="en-IN" sz="1400" dirty="0"/>
              <a:t> is true. If the validity changes to valid, it will set the model to the last available valid $</a:t>
            </a:r>
            <a:r>
              <a:rPr lang="en-IN" sz="1400" dirty="0" err="1"/>
              <a:t>modelValue</a:t>
            </a:r>
            <a:r>
              <a:rPr lang="en-IN" sz="1400" dirty="0"/>
              <a:t>, i.e. either the last parsed value or the last value set from the scope</a:t>
            </a:r>
            <a:r>
              <a:rPr lang="en-IN" sz="1400" dirty="0" smtClean="0"/>
              <a:t>.</a:t>
            </a:r>
          </a:p>
          <a:p>
            <a:pPr marL="342900" lvl="1" indent="-342900">
              <a:buFont typeface="Arial" panose="020B0604020202020204" pitchFamily="34" charset="0"/>
              <a:buChar char="•"/>
            </a:pPr>
            <a:r>
              <a:rPr lang="en-IN" sz="1800" dirty="0" smtClean="0"/>
              <a:t>Properties</a:t>
            </a:r>
            <a:endParaRPr lang="en-IN" sz="1400" dirty="0" smtClean="0"/>
          </a:p>
          <a:p>
            <a:pPr marL="742950" lvl="2" indent="-342900"/>
            <a:r>
              <a:rPr lang="en-IN" sz="1400" dirty="0"/>
              <a:t>$</a:t>
            </a:r>
            <a:r>
              <a:rPr lang="en-IN" sz="1400" dirty="0" err="1" smtClean="0"/>
              <a:t>viewValue</a:t>
            </a:r>
            <a:r>
              <a:rPr lang="en-IN" sz="1400" dirty="0" smtClean="0"/>
              <a:t> , </a:t>
            </a:r>
            <a:r>
              <a:rPr lang="en-IN" sz="1400" dirty="0"/>
              <a:t>$</a:t>
            </a:r>
            <a:r>
              <a:rPr lang="en-IN" sz="1400" dirty="0" err="1" smtClean="0"/>
              <a:t>modelValue</a:t>
            </a:r>
            <a:r>
              <a:rPr lang="en-IN" sz="1400" dirty="0" smtClean="0"/>
              <a:t> , </a:t>
            </a:r>
            <a:r>
              <a:rPr lang="en-IN" sz="1400" dirty="0"/>
              <a:t>$</a:t>
            </a:r>
            <a:r>
              <a:rPr lang="en-IN" sz="1400" dirty="0" smtClean="0"/>
              <a:t>error , </a:t>
            </a:r>
            <a:r>
              <a:rPr lang="en-IN" sz="1400" dirty="0"/>
              <a:t>$</a:t>
            </a:r>
            <a:r>
              <a:rPr lang="en-IN" sz="1400" dirty="0" smtClean="0"/>
              <a:t>pending , </a:t>
            </a:r>
            <a:r>
              <a:rPr lang="en-IN" sz="1400" dirty="0"/>
              <a:t>$</a:t>
            </a:r>
            <a:r>
              <a:rPr lang="en-IN" sz="1400" dirty="0" smtClean="0"/>
              <a:t>untouched, $touched, $pristine , </a:t>
            </a:r>
            <a:r>
              <a:rPr lang="en-IN" sz="1400" dirty="0"/>
              <a:t>$</a:t>
            </a:r>
            <a:r>
              <a:rPr lang="en-IN" sz="1400" dirty="0" smtClean="0"/>
              <a:t>dirty , </a:t>
            </a:r>
            <a:r>
              <a:rPr lang="en-IN" sz="1400" dirty="0"/>
              <a:t>$</a:t>
            </a:r>
            <a:r>
              <a:rPr lang="en-IN" sz="1400" dirty="0" smtClean="0"/>
              <a:t>valid , </a:t>
            </a:r>
            <a:r>
              <a:rPr lang="en-IN" sz="1400" dirty="0"/>
              <a:t>$</a:t>
            </a:r>
            <a:r>
              <a:rPr lang="en-IN" sz="1400" dirty="0" smtClean="0"/>
              <a:t>invalid , $name. </a:t>
            </a:r>
            <a:endParaRPr lang="en-IN" sz="1400" dirty="0"/>
          </a:p>
          <a:p>
            <a:pPr marL="742950" lvl="2" indent="-342900"/>
            <a:endParaRPr lang="en-IN" sz="1400" dirty="0"/>
          </a:p>
          <a:p>
            <a:pPr marL="742950" lvl="2" indent="-342900"/>
            <a:endParaRPr lang="en-IN" sz="1400" dirty="0"/>
          </a:p>
          <a:p>
            <a:pPr marL="342900" lvl="1" indent="-342900">
              <a:buFont typeface="Arial" panose="020B0604020202020204" pitchFamily="34" charset="0"/>
              <a:buChar char="•"/>
            </a:pPr>
            <a:endParaRPr lang="en-IN" sz="1800" dirty="0" smtClean="0"/>
          </a:p>
        </p:txBody>
      </p:sp>
    </p:spTree>
    <p:extLst>
      <p:ext uri="{BB962C8B-B14F-4D97-AF65-F5344CB8AC3E}">
        <p14:creationId xmlns:p14="http://schemas.microsoft.com/office/powerpoint/2010/main" val="2089362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60040"/>
            <a:ext cx="8229600" cy="548680"/>
          </a:xfrm>
        </p:spPr>
        <p:txBody>
          <a:bodyPr>
            <a:normAutofit fontScale="90000"/>
          </a:bodyPr>
          <a:lstStyle/>
          <a:p>
            <a:r>
              <a:rPr lang="en-IN" dirty="0"/>
              <a:t>form and control state</a:t>
            </a:r>
            <a:br>
              <a:rPr lang="en-IN" dirty="0"/>
            </a:br>
            <a:endParaRPr lang="en-IN" dirty="0"/>
          </a:p>
        </p:txBody>
      </p:sp>
      <p:sp>
        <p:nvSpPr>
          <p:cNvPr id="5" name="Content Placeholder 4"/>
          <p:cNvSpPr>
            <a:spLocks noGrp="1"/>
          </p:cNvSpPr>
          <p:nvPr>
            <p:ph idx="1"/>
          </p:nvPr>
        </p:nvSpPr>
        <p:spPr>
          <a:xfrm>
            <a:off x="457200" y="764704"/>
            <a:ext cx="8229600" cy="5832648"/>
          </a:xfrm>
        </p:spPr>
        <p:txBody>
          <a:bodyPr>
            <a:normAutofit/>
          </a:bodyPr>
          <a:lstStyle/>
          <a:p>
            <a:r>
              <a:rPr lang="en-IN" sz="1800" dirty="0"/>
              <a:t>A form is an instance of </a:t>
            </a:r>
            <a:r>
              <a:rPr lang="en-IN" sz="1800" dirty="0" err="1">
                <a:hlinkClick r:id="rId2"/>
              </a:rPr>
              <a:t>FormController</a:t>
            </a:r>
            <a:r>
              <a:rPr lang="en-IN" sz="1800" dirty="0"/>
              <a:t>. The form instance can optionally be published into the scope using the name attribute</a:t>
            </a:r>
            <a:r>
              <a:rPr lang="en-IN" sz="1800" dirty="0" smtClean="0"/>
              <a:t>.</a:t>
            </a:r>
          </a:p>
          <a:p>
            <a:r>
              <a:rPr lang="en-IN" sz="1800" dirty="0"/>
              <a:t>Similarly, an input control that has the </a:t>
            </a:r>
            <a:r>
              <a:rPr lang="en-IN" sz="1800" dirty="0" err="1">
                <a:hlinkClick r:id="rId3"/>
              </a:rPr>
              <a:t>ngModel</a:t>
            </a:r>
            <a:r>
              <a:rPr lang="en-IN" sz="1800" dirty="0"/>
              <a:t> directive holds an instance of </a:t>
            </a:r>
            <a:r>
              <a:rPr lang="en-IN" sz="1800" dirty="0" err="1">
                <a:hlinkClick r:id="rId4"/>
              </a:rPr>
              <a:t>NgModelController</a:t>
            </a:r>
            <a:r>
              <a:rPr lang="en-IN" sz="1800" dirty="0"/>
              <a:t>. </a:t>
            </a:r>
            <a:endParaRPr lang="en-IN" sz="1800" dirty="0" smtClean="0"/>
          </a:p>
          <a:p>
            <a:r>
              <a:rPr lang="en-IN" sz="1800" dirty="0" smtClean="0"/>
              <a:t>Such </a:t>
            </a:r>
            <a:r>
              <a:rPr lang="en-IN" sz="1800" dirty="0"/>
              <a:t>a control instance can be published as a property of the form instance using the name attribute on the input control. The name attribute specifies the name of the property on the form instance</a:t>
            </a:r>
            <a:r>
              <a:rPr lang="en-IN" sz="1800" dirty="0" smtClean="0"/>
              <a:t>.</a:t>
            </a:r>
          </a:p>
          <a:p>
            <a:r>
              <a:rPr lang="en-IN" sz="1800" dirty="0"/>
              <a:t>This implies that the internal state of both the form and the control is available for binding in the view using the standard binding primitives</a:t>
            </a:r>
            <a:r>
              <a:rPr lang="en-IN" sz="1800" dirty="0" smtClean="0"/>
              <a:t>.</a:t>
            </a:r>
          </a:p>
          <a:p>
            <a:r>
              <a:rPr lang="en-IN" sz="1800" dirty="0"/>
              <a:t>This allows us to extend </a:t>
            </a:r>
            <a:r>
              <a:rPr lang="en-IN" sz="1800" dirty="0" smtClean="0"/>
              <a:t>form use-cases with </a:t>
            </a:r>
            <a:r>
              <a:rPr lang="en-IN" sz="1800" dirty="0"/>
              <a:t>these features</a:t>
            </a:r>
            <a:r>
              <a:rPr lang="en-IN" sz="1800" dirty="0" smtClean="0"/>
              <a:t>:-</a:t>
            </a:r>
          </a:p>
          <a:p>
            <a:pPr lvl="1"/>
            <a:r>
              <a:rPr lang="en-IN" sz="1400" dirty="0"/>
              <a:t>Custom error message displayed after the user interacted with a control (i.e. when $touched is set</a:t>
            </a:r>
            <a:r>
              <a:rPr lang="en-IN" sz="1400" dirty="0" smtClean="0"/>
              <a:t>)</a:t>
            </a:r>
          </a:p>
          <a:p>
            <a:pPr lvl="1"/>
            <a:r>
              <a:rPr lang="en-IN" sz="1400" dirty="0"/>
              <a:t>Custom error message displayed upon submitting the form ($submitted is set), even if the user didn't interact with a </a:t>
            </a:r>
            <a:r>
              <a:rPr lang="en-IN" sz="1400" dirty="0" smtClean="0"/>
              <a:t>control</a:t>
            </a:r>
          </a:p>
          <a:p>
            <a:pPr marL="342900" lvl="1" indent="-342900">
              <a:buFont typeface="Arial" panose="020B0604020202020204" pitchFamily="34" charset="0"/>
              <a:buChar char="•"/>
            </a:pPr>
            <a:endParaRPr lang="en-IN" sz="1800" dirty="0" smtClean="0"/>
          </a:p>
          <a:p>
            <a:pPr marL="342900" lvl="1" indent="-342900">
              <a:buFont typeface="Arial" panose="020B0604020202020204" pitchFamily="34" charset="0"/>
              <a:buChar char="•"/>
            </a:pPr>
            <a:r>
              <a:rPr lang="en-IN" sz="1800" dirty="0" smtClean="0"/>
              <a:t>Show Example:-</a:t>
            </a:r>
          </a:p>
          <a:p>
            <a:pPr marL="0" lvl="1" indent="0">
              <a:buNone/>
            </a:pPr>
            <a:r>
              <a:rPr lang="en-IN" sz="1800" dirty="0"/>
              <a:t>	</a:t>
            </a:r>
          </a:p>
          <a:p>
            <a:pPr marL="457200" lvl="1" indent="0">
              <a:buNone/>
            </a:pPr>
            <a:endParaRPr lang="en-IN" sz="1400" dirty="0"/>
          </a:p>
          <a:p>
            <a:endParaRPr lang="en-IN" sz="1800" dirty="0"/>
          </a:p>
        </p:txBody>
      </p:sp>
    </p:spTree>
    <p:extLst>
      <p:ext uri="{BB962C8B-B14F-4D97-AF65-F5344CB8AC3E}">
        <p14:creationId xmlns:p14="http://schemas.microsoft.com/office/powerpoint/2010/main" val="2089362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92894"/>
          </a:xfrm>
        </p:spPr>
        <p:txBody>
          <a:bodyPr>
            <a:normAutofit fontScale="90000"/>
          </a:bodyPr>
          <a:lstStyle/>
          <a:p>
            <a:r>
              <a:rPr lang="en-IN" dirty="0" err="1" smtClean="0"/>
              <a:t>ngModelOptions</a:t>
            </a:r>
            <a:endParaRPr lang="en-IN" dirty="0"/>
          </a:p>
        </p:txBody>
      </p:sp>
      <p:sp>
        <p:nvSpPr>
          <p:cNvPr id="3" name="Content Placeholder 2"/>
          <p:cNvSpPr>
            <a:spLocks noGrp="1"/>
          </p:cNvSpPr>
          <p:nvPr>
            <p:ph idx="1"/>
          </p:nvPr>
        </p:nvSpPr>
        <p:spPr>
          <a:xfrm>
            <a:off x="251520" y="692696"/>
            <a:ext cx="8712968" cy="5904656"/>
          </a:xfrm>
        </p:spPr>
        <p:txBody>
          <a:bodyPr>
            <a:normAutofit fontScale="92500" lnSpcReduction="20000"/>
          </a:bodyPr>
          <a:lstStyle/>
          <a:p>
            <a:r>
              <a:rPr lang="en-IN" sz="1800" dirty="0"/>
              <a:t>This directive executes at priority level 0</a:t>
            </a:r>
            <a:r>
              <a:rPr lang="en-IN" sz="1800" dirty="0" smtClean="0"/>
              <a:t>.</a:t>
            </a:r>
          </a:p>
          <a:p>
            <a:pPr marL="0" indent="0">
              <a:buNone/>
            </a:pPr>
            <a:endParaRPr lang="en-IN" sz="1800" dirty="0"/>
          </a:p>
          <a:p>
            <a:r>
              <a:rPr lang="en-IN" sz="1800" dirty="0" smtClean="0"/>
              <a:t>options </a:t>
            </a:r>
            <a:r>
              <a:rPr lang="en-IN" sz="1800" dirty="0"/>
              <a:t>to apply to the current model. Valid keys </a:t>
            </a:r>
            <a:r>
              <a:rPr lang="en-IN" sz="1800" dirty="0" smtClean="0"/>
              <a:t>are:-</a:t>
            </a:r>
          </a:p>
          <a:p>
            <a:pPr lvl="1"/>
            <a:r>
              <a:rPr lang="en-IN" sz="1800" dirty="0" err="1" smtClean="0"/>
              <a:t>updateOn</a:t>
            </a:r>
            <a:r>
              <a:rPr lang="en-IN" sz="1800" dirty="0"/>
              <a:t>: string specifying which event should the input be bound to. You can set several events using an space delimited list. There is a special event called default that matches the default events belonging of the </a:t>
            </a:r>
            <a:r>
              <a:rPr lang="en-IN" sz="1800" dirty="0" smtClean="0"/>
              <a:t>control.</a:t>
            </a:r>
          </a:p>
          <a:p>
            <a:pPr marL="457200" lvl="1" indent="0">
              <a:buNone/>
            </a:pPr>
            <a:endParaRPr lang="en-IN" sz="1800" dirty="0" smtClean="0"/>
          </a:p>
          <a:p>
            <a:pPr lvl="1"/>
            <a:r>
              <a:rPr lang="en-IN" sz="1800" dirty="0" err="1" smtClean="0"/>
              <a:t>debounce</a:t>
            </a:r>
            <a:r>
              <a:rPr lang="en-IN" sz="1800" dirty="0"/>
              <a:t>: integer value which contains the </a:t>
            </a:r>
            <a:r>
              <a:rPr lang="en-IN" sz="1800" dirty="0" err="1"/>
              <a:t>debounce</a:t>
            </a:r>
            <a:r>
              <a:rPr lang="en-IN" sz="1800" dirty="0"/>
              <a:t> model update value in milliseconds. A value of 0 triggers an immediate update. If an object is supplied instead, you can specify a custom value for each event. For </a:t>
            </a:r>
            <a:r>
              <a:rPr lang="en-IN" sz="1800" dirty="0" err="1"/>
              <a:t>example:ng-model-options</a:t>
            </a:r>
            <a:r>
              <a:rPr lang="en-IN" sz="1800" dirty="0"/>
              <a:t>="{ </a:t>
            </a:r>
            <a:r>
              <a:rPr lang="en-IN" sz="1800" dirty="0" err="1"/>
              <a:t>updateOn</a:t>
            </a:r>
            <a:r>
              <a:rPr lang="en-IN" sz="1800" dirty="0"/>
              <a:t>: 'default blur', </a:t>
            </a:r>
            <a:r>
              <a:rPr lang="en-IN" sz="1800" dirty="0" err="1"/>
              <a:t>debounce</a:t>
            </a:r>
            <a:r>
              <a:rPr lang="en-IN" sz="1800" dirty="0"/>
              <a:t>: { 'default': 500, 'blur': 0 } </a:t>
            </a:r>
            <a:r>
              <a:rPr lang="en-IN" sz="1800" dirty="0" smtClean="0"/>
              <a:t>}“</a:t>
            </a:r>
          </a:p>
          <a:p>
            <a:pPr marL="457200" lvl="1" indent="0">
              <a:buNone/>
            </a:pPr>
            <a:endParaRPr lang="en-IN" sz="1800" dirty="0" smtClean="0"/>
          </a:p>
          <a:p>
            <a:pPr lvl="1"/>
            <a:r>
              <a:rPr lang="en-IN" sz="1800" dirty="0" err="1" smtClean="0"/>
              <a:t>allowInvalid</a:t>
            </a:r>
            <a:r>
              <a:rPr lang="en-IN" sz="1800" dirty="0"/>
              <a:t>: </a:t>
            </a:r>
            <a:r>
              <a:rPr lang="en-IN" sz="1800" dirty="0" err="1"/>
              <a:t>boolean</a:t>
            </a:r>
            <a:r>
              <a:rPr lang="en-IN" sz="1800" dirty="0"/>
              <a:t> value which indicates that the model can be set with values that did not validate correctly instead of the default </a:t>
            </a:r>
            <a:r>
              <a:rPr lang="en-IN" sz="1800" dirty="0" err="1"/>
              <a:t>behavior</a:t>
            </a:r>
            <a:r>
              <a:rPr lang="en-IN" sz="1800" dirty="0"/>
              <a:t> of setting the model to </a:t>
            </a:r>
            <a:r>
              <a:rPr lang="en-IN" sz="1800" dirty="0" smtClean="0"/>
              <a:t>undefined.</a:t>
            </a:r>
          </a:p>
          <a:p>
            <a:pPr marL="457200" lvl="1" indent="0">
              <a:buNone/>
            </a:pPr>
            <a:endParaRPr lang="en-IN" sz="1800" dirty="0" smtClean="0"/>
          </a:p>
          <a:p>
            <a:pPr lvl="1"/>
            <a:r>
              <a:rPr lang="en-IN" sz="1800" dirty="0" err="1" smtClean="0"/>
              <a:t>getterSetter</a:t>
            </a:r>
            <a:r>
              <a:rPr lang="en-IN" sz="1800" dirty="0"/>
              <a:t>: </a:t>
            </a:r>
            <a:r>
              <a:rPr lang="en-IN" sz="1800" dirty="0" err="1"/>
              <a:t>boolean</a:t>
            </a:r>
            <a:r>
              <a:rPr lang="en-IN" sz="1800" dirty="0"/>
              <a:t> value which determines whether or not to treat functions bound </a:t>
            </a:r>
            <a:r>
              <a:rPr lang="en-IN" sz="1800" dirty="0" smtClean="0"/>
              <a:t>to </a:t>
            </a:r>
            <a:r>
              <a:rPr lang="en-IN" sz="1800" dirty="0" err="1" smtClean="0"/>
              <a:t>ngModel</a:t>
            </a:r>
            <a:r>
              <a:rPr lang="en-IN" sz="1800" dirty="0"/>
              <a:t> as </a:t>
            </a:r>
            <a:r>
              <a:rPr lang="en-IN" sz="1800" dirty="0" smtClean="0"/>
              <a:t>getters/setters.</a:t>
            </a:r>
          </a:p>
          <a:p>
            <a:pPr marL="457200" lvl="1" indent="0">
              <a:buNone/>
            </a:pPr>
            <a:endParaRPr lang="en-IN" sz="1800" dirty="0" smtClean="0"/>
          </a:p>
          <a:p>
            <a:pPr lvl="1"/>
            <a:r>
              <a:rPr lang="en-IN" sz="1800" dirty="0" err="1" smtClean="0"/>
              <a:t>timezone</a:t>
            </a:r>
            <a:r>
              <a:rPr lang="en-IN" sz="1800" dirty="0"/>
              <a:t>: Defines the </a:t>
            </a:r>
            <a:r>
              <a:rPr lang="en-IN" sz="1800" dirty="0" err="1"/>
              <a:t>timezone</a:t>
            </a:r>
            <a:r>
              <a:rPr lang="en-IN" sz="1800" dirty="0"/>
              <a:t> to be used to read/write the Date instance in the model for&lt;input type="date"&gt;, &lt;input type="time"&gt;, ... . It understands UTC/GMT and the continental US time zone abbreviations, but for general use, use a time zone offset, for example, '+0430' (4 hours, 30 minutes east of the Greenwich meridian) If not specified, the </a:t>
            </a:r>
            <a:r>
              <a:rPr lang="en-IN" sz="1800" dirty="0" err="1"/>
              <a:t>timezone</a:t>
            </a:r>
            <a:r>
              <a:rPr lang="en-IN" sz="1800" dirty="0"/>
              <a:t> of the browser will be used</a:t>
            </a:r>
            <a:r>
              <a:rPr lang="en-IN" sz="1800" dirty="0" smtClean="0"/>
              <a:t>.</a:t>
            </a:r>
          </a:p>
          <a:p>
            <a:pPr lvl="1"/>
            <a:r>
              <a:rPr lang="en-IN" sz="1000" dirty="0" smtClean="0"/>
              <a:t>(Show examples)</a:t>
            </a:r>
            <a:endParaRPr lang="en-IN" sz="1000" dirty="0"/>
          </a:p>
          <a:p>
            <a:pPr lvl="1"/>
            <a:endParaRPr lang="en-IN" sz="1400" dirty="0" smtClean="0"/>
          </a:p>
        </p:txBody>
      </p:sp>
    </p:spTree>
    <p:extLst>
      <p:ext uri="{BB962C8B-B14F-4D97-AF65-F5344CB8AC3E}">
        <p14:creationId xmlns:p14="http://schemas.microsoft.com/office/powerpoint/2010/main" val="3592008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229600" cy="580926"/>
          </a:xfrm>
        </p:spPr>
        <p:txBody>
          <a:bodyPr>
            <a:normAutofit fontScale="90000"/>
          </a:bodyPr>
          <a:lstStyle/>
          <a:p>
            <a:r>
              <a:rPr lang="en-IN" dirty="0"/>
              <a:t>Custom </a:t>
            </a:r>
            <a:r>
              <a:rPr lang="en-IN" dirty="0" smtClean="0"/>
              <a:t>Validation</a:t>
            </a:r>
            <a:endParaRPr lang="en-IN" dirty="0"/>
          </a:p>
        </p:txBody>
      </p:sp>
      <p:sp>
        <p:nvSpPr>
          <p:cNvPr id="3" name="Content Placeholder 2"/>
          <p:cNvSpPr>
            <a:spLocks noGrp="1"/>
          </p:cNvSpPr>
          <p:nvPr>
            <p:ph idx="1"/>
          </p:nvPr>
        </p:nvSpPr>
        <p:spPr>
          <a:xfrm>
            <a:off x="251520" y="620688"/>
            <a:ext cx="8712968" cy="5976664"/>
          </a:xfrm>
        </p:spPr>
        <p:txBody>
          <a:bodyPr>
            <a:normAutofit/>
          </a:bodyPr>
          <a:lstStyle/>
          <a:p>
            <a:r>
              <a:rPr lang="en-IN" sz="1500" dirty="0"/>
              <a:t>Angular provides basic implementation for most common HTML5 </a:t>
            </a:r>
            <a:r>
              <a:rPr lang="en-IN" sz="1500" dirty="0">
                <a:hlinkClick r:id="rId2"/>
              </a:rPr>
              <a:t>input</a:t>
            </a:r>
            <a:r>
              <a:rPr lang="en-IN" sz="1500" dirty="0"/>
              <a:t> types: (</a:t>
            </a:r>
            <a:r>
              <a:rPr lang="en-IN" sz="1500" dirty="0">
                <a:hlinkClick r:id="rId3"/>
              </a:rPr>
              <a:t>text</a:t>
            </a:r>
            <a:r>
              <a:rPr lang="en-IN" sz="1500" dirty="0"/>
              <a:t>, </a:t>
            </a:r>
            <a:r>
              <a:rPr lang="en-IN" sz="1500" dirty="0">
                <a:hlinkClick r:id="rId4"/>
              </a:rPr>
              <a:t>number</a:t>
            </a:r>
            <a:r>
              <a:rPr lang="en-IN" sz="1500" dirty="0"/>
              <a:t>, </a:t>
            </a:r>
            <a:r>
              <a:rPr lang="en-IN" sz="1500" dirty="0" err="1">
                <a:hlinkClick r:id="rId5"/>
              </a:rPr>
              <a:t>url</a:t>
            </a:r>
            <a:r>
              <a:rPr lang="en-IN" sz="1500" dirty="0"/>
              <a:t>, </a:t>
            </a:r>
            <a:r>
              <a:rPr lang="en-IN" sz="1500" dirty="0">
                <a:hlinkClick r:id="rId6"/>
              </a:rPr>
              <a:t>email</a:t>
            </a:r>
            <a:r>
              <a:rPr lang="en-IN" sz="1500" dirty="0"/>
              <a:t>, </a:t>
            </a:r>
            <a:r>
              <a:rPr lang="en-IN" sz="1500" dirty="0">
                <a:hlinkClick r:id="rId7"/>
              </a:rPr>
              <a:t>date</a:t>
            </a:r>
            <a:r>
              <a:rPr lang="en-IN" sz="1500" dirty="0"/>
              <a:t>, </a:t>
            </a:r>
            <a:r>
              <a:rPr lang="en-IN" sz="1500" dirty="0">
                <a:hlinkClick r:id="rId8"/>
              </a:rPr>
              <a:t>radio</a:t>
            </a:r>
            <a:r>
              <a:rPr lang="en-IN" sz="1500" dirty="0"/>
              <a:t>, </a:t>
            </a:r>
            <a:r>
              <a:rPr lang="en-IN" sz="1500" dirty="0">
                <a:hlinkClick r:id="rId9"/>
              </a:rPr>
              <a:t>checkbox</a:t>
            </a:r>
            <a:r>
              <a:rPr lang="en-IN" sz="1500" dirty="0"/>
              <a:t>), as well as some directives for validation (required, pattern, </a:t>
            </a:r>
            <a:r>
              <a:rPr lang="en-IN" sz="1500" dirty="0" err="1"/>
              <a:t>minlength</a:t>
            </a:r>
            <a:r>
              <a:rPr lang="en-IN" sz="1500" dirty="0"/>
              <a:t>, </a:t>
            </a:r>
            <a:r>
              <a:rPr lang="en-IN" sz="1500" dirty="0" err="1"/>
              <a:t>maxlength</a:t>
            </a:r>
            <a:r>
              <a:rPr lang="en-IN" sz="1500" dirty="0"/>
              <a:t>, min, max</a:t>
            </a:r>
            <a:r>
              <a:rPr lang="en-IN" sz="1500" dirty="0" smtClean="0"/>
              <a:t>).</a:t>
            </a:r>
          </a:p>
          <a:p>
            <a:endParaRPr lang="en-IN" sz="1500" dirty="0"/>
          </a:p>
          <a:p>
            <a:r>
              <a:rPr lang="en-IN" sz="1600" dirty="0"/>
              <a:t>With a custom directive, you can add your own validation functions to the $validators object on the </a:t>
            </a:r>
            <a:r>
              <a:rPr lang="en-IN" sz="1600" dirty="0" err="1">
                <a:hlinkClick r:id="rId10"/>
              </a:rPr>
              <a:t>ngModelController</a:t>
            </a:r>
            <a:r>
              <a:rPr lang="en-IN" sz="1600" dirty="0"/>
              <a:t>. To get a hold of the controller, you require it in the directive as shown in the example below</a:t>
            </a:r>
            <a:r>
              <a:rPr lang="en-IN" sz="1600" dirty="0" smtClean="0"/>
              <a:t>.</a:t>
            </a:r>
          </a:p>
          <a:p>
            <a:endParaRPr lang="en-IN" sz="1600" dirty="0"/>
          </a:p>
          <a:p>
            <a:r>
              <a:rPr lang="en-IN" sz="1600" dirty="0"/>
              <a:t>Each function in the $validators object receives the </a:t>
            </a:r>
            <a:r>
              <a:rPr lang="en-IN" sz="1600" dirty="0" err="1"/>
              <a:t>modelValue</a:t>
            </a:r>
            <a:r>
              <a:rPr lang="en-IN" sz="1600" dirty="0"/>
              <a:t> and the </a:t>
            </a:r>
            <a:r>
              <a:rPr lang="en-IN" sz="1600" dirty="0" err="1"/>
              <a:t>viewValue</a:t>
            </a:r>
            <a:r>
              <a:rPr lang="en-IN" sz="1600" dirty="0"/>
              <a:t> as parameters. Angular will then </a:t>
            </a:r>
            <a:r>
              <a:rPr lang="en-IN" sz="1600" dirty="0" smtClean="0"/>
              <a:t>call $</a:t>
            </a:r>
            <a:r>
              <a:rPr lang="en-IN" sz="1600" dirty="0" err="1"/>
              <a:t>setValidity</a:t>
            </a:r>
            <a:r>
              <a:rPr lang="en-IN" sz="1600" dirty="0"/>
              <a:t> internally with the function's return value (true: valid, false: invalid). The validation functions are executed every time an input is changed ($</a:t>
            </a:r>
            <a:r>
              <a:rPr lang="en-IN" sz="1600" dirty="0" err="1"/>
              <a:t>setViewValue</a:t>
            </a:r>
            <a:r>
              <a:rPr lang="en-IN" sz="1600" dirty="0"/>
              <a:t> is called) or whenever the bound model changes</a:t>
            </a:r>
            <a:r>
              <a:rPr lang="en-IN" sz="1600" dirty="0" smtClean="0"/>
              <a:t>.</a:t>
            </a:r>
          </a:p>
          <a:p>
            <a:endParaRPr lang="en-IN" sz="1600" dirty="0"/>
          </a:p>
          <a:p>
            <a:r>
              <a:rPr lang="en-IN" sz="1600" dirty="0"/>
              <a:t>Additionally, there is the $</a:t>
            </a:r>
            <a:r>
              <a:rPr lang="en-IN" sz="1600" dirty="0" err="1"/>
              <a:t>asyncValidators</a:t>
            </a:r>
            <a:r>
              <a:rPr lang="en-IN" sz="1600" dirty="0"/>
              <a:t> object which handles asynchronous validation, such as making an $http request to the backend. Functions added to the object must return a promise that must be resolved when valid or rejected when invalid. In-progress </a:t>
            </a:r>
            <a:r>
              <a:rPr lang="en-IN" sz="1600" dirty="0" err="1"/>
              <a:t>async</a:t>
            </a:r>
            <a:r>
              <a:rPr lang="en-IN" sz="1600" dirty="0"/>
              <a:t> validations are stored by key in </a:t>
            </a:r>
            <a:r>
              <a:rPr lang="en-IN" sz="1600" dirty="0" err="1">
                <a:hlinkClick r:id="rId11"/>
              </a:rPr>
              <a:t>ngModelController</a:t>
            </a:r>
            <a:r>
              <a:rPr lang="en-IN" sz="1600" dirty="0">
                <a:hlinkClick r:id="rId11"/>
              </a:rPr>
              <a:t>.$pending</a:t>
            </a:r>
            <a:r>
              <a:rPr lang="en-IN" sz="1600" dirty="0" smtClean="0"/>
              <a:t>.</a:t>
            </a:r>
          </a:p>
          <a:p>
            <a:endParaRPr lang="en-IN" sz="1600" dirty="0"/>
          </a:p>
          <a:p>
            <a:r>
              <a:rPr lang="en-IN" sz="1600" dirty="0" smtClean="0"/>
              <a:t>Show example</a:t>
            </a:r>
            <a:r>
              <a:rPr lang="en-IN" sz="1500" dirty="0" smtClean="0"/>
              <a:t> :-</a:t>
            </a:r>
            <a:endParaRPr lang="en-IN" sz="1600" dirty="0" smtClean="0"/>
          </a:p>
        </p:txBody>
      </p:sp>
    </p:spTree>
    <p:extLst>
      <p:ext uri="{BB962C8B-B14F-4D97-AF65-F5344CB8AC3E}">
        <p14:creationId xmlns:p14="http://schemas.microsoft.com/office/powerpoint/2010/main" val="281338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778"/>
            <a:ext cx="8229600" cy="292894"/>
          </a:xfrm>
        </p:spPr>
        <p:txBody>
          <a:bodyPr>
            <a:normAutofit fontScale="90000"/>
          </a:bodyPr>
          <a:lstStyle/>
          <a:p>
            <a:r>
              <a:rPr lang="en-IN" dirty="0"/>
              <a:t>Modifying built-in </a:t>
            </a:r>
            <a:r>
              <a:rPr lang="en-IN" dirty="0" smtClean="0"/>
              <a:t>validators</a:t>
            </a:r>
            <a:endParaRPr lang="en-IN" dirty="0"/>
          </a:p>
        </p:txBody>
      </p:sp>
      <p:sp>
        <p:nvSpPr>
          <p:cNvPr id="3" name="Content Placeholder 2"/>
          <p:cNvSpPr>
            <a:spLocks noGrp="1"/>
          </p:cNvSpPr>
          <p:nvPr>
            <p:ph idx="1"/>
          </p:nvPr>
        </p:nvSpPr>
        <p:spPr>
          <a:xfrm>
            <a:off x="457200" y="692696"/>
            <a:ext cx="8229600" cy="5433467"/>
          </a:xfrm>
        </p:spPr>
        <p:txBody>
          <a:bodyPr/>
          <a:lstStyle/>
          <a:p>
            <a:r>
              <a:rPr lang="en-IN" dirty="0"/>
              <a:t>Since Angular itself uses $validators, you can easily replace or remove built-in validators, should you find it necessary. </a:t>
            </a:r>
            <a:endParaRPr lang="en-IN" dirty="0" smtClean="0"/>
          </a:p>
          <a:p>
            <a:r>
              <a:rPr lang="en-IN" dirty="0" smtClean="0"/>
              <a:t>The attached </a:t>
            </a:r>
            <a:r>
              <a:rPr lang="en-IN" dirty="0"/>
              <a:t>example shows you how to overwrite the email validator in input[email] from a custom directive so that it requires a specific top-level domain, example.com to be present. Note that you can alternatively use ng-pattern to further restrict the validation.</a:t>
            </a:r>
          </a:p>
        </p:txBody>
      </p:sp>
    </p:spTree>
    <p:extLst>
      <p:ext uri="{BB962C8B-B14F-4D97-AF65-F5344CB8AC3E}">
        <p14:creationId xmlns:p14="http://schemas.microsoft.com/office/powerpoint/2010/main" val="363237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Implementing custom form controls (using </a:t>
            </a:r>
            <a:r>
              <a:rPr lang="en-IN" dirty="0" err="1"/>
              <a:t>ngModel</a:t>
            </a:r>
            <a:r>
              <a:rPr lang="en-IN" dirty="0" smtClean="0"/>
              <a:t>)</a:t>
            </a:r>
            <a:endParaRPr lang="en-IN" dirty="0"/>
          </a:p>
        </p:txBody>
      </p:sp>
      <p:sp>
        <p:nvSpPr>
          <p:cNvPr id="3" name="Content Placeholder 2"/>
          <p:cNvSpPr>
            <a:spLocks noGrp="1"/>
          </p:cNvSpPr>
          <p:nvPr>
            <p:ph idx="1"/>
          </p:nvPr>
        </p:nvSpPr>
        <p:spPr>
          <a:xfrm>
            <a:off x="179512" y="1600200"/>
            <a:ext cx="8784976" cy="5069160"/>
          </a:xfrm>
        </p:spPr>
        <p:txBody>
          <a:bodyPr>
            <a:normAutofit fontScale="85000" lnSpcReduction="20000"/>
          </a:bodyPr>
          <a:lstStyle/>
          <a:p>
            <a:r>
              <a:rPr lang="en-IN" dirty="0"/>
              <a:t>Angular implements all of the basic HTML form controls (</a:t>
            </a:r>
            <a:r>
              <a:rPr lang="en-IN" dirty="0">
                <a:hlinkClick r:id="rId2"/>
              </a:rPr>
              <a:t>input</a:t>
            </a:r>
            <a:r>
              <a:rPr lang="en-IN" dirty="0"/>
              <a:t>, </a:t>
            </a:r>
            <a:r>
              <a:rPr lang="en-IN" dirty="0">
                <a:hlinkClick r:id="rId3"/>
              </a:rPr>
              <a:t>select</a:t>
            </a:r>
            <a:r>
              <a:rPr lang="en-IN" dirty="0"/>
              <a:t>, </a:t>
            </a:r>
            <a:r>
              <a:rPr lang="en-IN" dirty="0" err="1">
                <a:hlinkClick r:id="rId4"/>
              </a:rPr>
              <a:t>textarea</a:t>
            </a:r>
            <a:r>
              <a:rPr lang="en-IN" dirty="0"/>
              <a:t>), which should be sufficient for most cases. However, if you need more flexibility, you can write your own form control as a directive</a:t>
            </a:r>
            <a:r>
              <a:rPr lang="en-IN" dirty="0" smtClean="0"/>
              <a:t>.</a:t>
            </a:r>
          </a:p>
          <a:p>
            <a:endParaRPr lang="en-IN" dirty="0"/>
          </a:p>
          <a:p>
            <a:r>
              <a:rPr lang="en-IN" dirty="0"/>
              <a:t>In order for custom control to work with </a:t>
            </a:r>
            <a:r>
              <a:rPr lang="en-IN" dirty="0" err="1"/>
              <a:t>ngModel</a:t>
            </a:r>
            <a:r>
              <a:rPr lang="en-IN" dirty="0"/>
              <a:t> and to achieve two-way data-binding it needs to</a:t>
            </a:r>
            <a:r>
              <a:rPr lang="en-IN" dirty="0" smtClean="0"/>
              <a:t>:</a:t>
            </a:r>
          </a:p>
          <a:p>
            <a:pPr marL="0" indent="0">
              <a:buNone/>
            </a:pPr>
            <a:endParaRPr lang="en-IN" dirty="0"/>
          </a:p>
          <a:p>
            <a:pPr lvl="1"/>
            <a:r>
              <a:rPr lang="en-IN" dirty="0"/>
              <a:t>implement $render method, which is responsible for rendering the data after it passed the </a:t>
            </a:r>
            <a:r>
              <a:rPr lang="en-IN" dirty="0" err="1">
                <a:hlinkClick r:id="rId5"/>
              </a:rPr>
              <a:t>NgModelController</a:t>
            </a:r>
            <a:r>
              <a:rPr lang="en-IN" dirty="0">
                <a:hlinkClick r:id="rId5"/>
              </a:rPr>
              <a:t>.$formatters</a:t>
            </a:r>
            <a:r>
              <a:rPr lang="en-IN" dirty="0" smtClean="0"/>
              <a:t>,</a:t>
            </a:r>
          </a:p>
          <a:p>
            <a:pPr marL="457200" lvl="1" indent="0">
              <a:buNone/>
            </a:pPr>
            <a:endParaRPr lang="en-IN" dirty="0"/>
          </a:p>
          <a:p>
            <a:pPr lvl="1"/>
            <a:r>
              <a:rPr lang="en-IN" dirty="0"/>
              <a:t>call $</a:t>
            </a:r>
            <a:r>
              <a:rPr lang="en-IN" dirty="0" err="1"/>
              <a:t>setViewValue</a:t>
            </a:r>
            <a:r>
              <a:rPr lang="en-IN" dirty="0"/>
              <a:t> method, whenever the user interacts with the control and model needs to be updated. This is usually done inside a DOM Event listener.</a:t>
            </a:r>
          </a:p>
          <a:p>
            <a:pPr marL="0" indent="0">
              <a:buNone/>
            </a:pPr>
            <a:endParaRPr lang="en-IN" dirty="0"/>
          </a:p>
        </p:txBody>
      </p:sp>
    </p:spTree>
    <p:extLst>
      <p:ext uri="{BB962C8B-B14F-4D97-AF65-F5344CB8AC3E}">
        <p14:creationId xmlns:p14="http://schemas.microsoft.com/office/powerpoint/2010/main" val="63467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246</Words>
  <Application>Microsoft Office PowerPoint</Application>
  <PresentationFormat>On-screen Show (4:3)</PresentationFormat>
  <Paragraphs>98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Angular-js Advanced Day3  Forms</vt:lpstr>
      <vt:lpstr>ngModel-(in depth)</vt:lpstr>
      <vt:lpstr>CSS classes(Added by ngModel) </vt:lpstr>
      <vt:lpstr>ngModel.NgModelController </vt:lpstr>
      <vt:lpstr>form and control state </vt:lpstr>
      <vt:lpstr>ngModelOptions</vt:lpstr>
      <vt:lpstr>Custom Validation</vt:lpstr>
      <vt:lpstr>Modifying built-in validators</vt:lpstr>
      <vt:lpstr>Implementing custom form controls (using ngModel)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Vidhan</dc:creator>
  <cp:lastModifiedBy>Rohan Vidhan</cp:lastModifiedBy>
  <cp:revision>15</cp:revision>
  <dcterms:created xsi:type="dcterms:W3CDTF">2016-06-05T14:42:00Z</dcterms:created>
  <dcterms:modified xsi:type="dcterms:W3CDTF">2016-06-06T07:27:06Z</dcterms:modified>
</cp:coreProperties>
</file>