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Pasvaz/bindo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inarymuse.github.io/ngInfiniteScro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 </a:t>
            </a:r>
            <a:r>
              <a:rPr lang="en-IN" dirty="0" err="1"/>
              <a:t>Javascript</a:t>
            </a:r>
            <a:r>
              <a:rPr lang="en-IN" dirty="0"/>
              <a:t> performance</a:t>
            </a:r>
            <a:endParaRPr lang="en-IN" dirty="0"/>
          </a:p>
        </p:txBody>
      </p:sp>
      <p:sp>
        <p:nvSpPr>
          <p:cNvPr id="5" name="Content Placeholder 4"/>
          <p:cNvSpPr>
            <a:spLocks noGrp="1"/>
          </p:cNvSpPr>
          <p:nvPr>
            <p:ph idx="1"/>
          </p:nvPr>
        </p:nvSpPr>
        <p:spPr/>
        <p:txBody>
          <a:bodyPr>
            <a:normAutofit/>
          </a:bodyPr>
          <a:lstStyle/>
          <a:p>
            <a:r>
              <a:rPr lang="en-IN" sz="1800" dirty="0" smtClean="0"/>
              <a:t>Loops</a:t>
            </a:r>
          </a:p>
          <a:p>
            <a:pPr lvl="1"/>
            <a:r>
              <a:rPr lang="en-IN" sz="1800" dirty="0"/>
              <a:t>Try and avoid making calls in a loop. Any call that can be done once outside a loop will dramatically speed up your system. For example</a:t>
            </a:r>
            <a:r>
              <a:rPr lang="en-IN" sz="1800" dirty="0" smtClean="0"/>
              <a:t>:-</a:t>
            </a:r>
          </a:p>
          <a:p>
            <a:pPr marL="457200" lvl="1" indent="0">
              <a:buNone/>
            </a:pPr>
            <a:endParaRPr lang="en-IN"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43199"/>
            <a:ext cx="4114800" cy="3813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6569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9438"/>
          </a:xfrm>
        </p:spPr>
        <p:txBody>
          <a:bodyPr>
            <a:normAutofit fontScale="90000"/>
          </a:bodyPr>
          <a:lstStyle/>
          <a:p>
            <a:r>
              <a:rPr lang="en-IN" b="1" dirty="0" smtClean="0"/>
              <a:t>Avoid </a:t>
            </a:r>
            <a:r>
              <a:rPr lang="en-IN" b="1" dirty="0"/>
              <a:t>mouse-movement tracking </a:t>
            </a:r>
            <a:r>
              <a:rPr lang="en-IN" b="1" dirty="0" smtClean="0"/>
              <a:t>events</a:t>
            </a:r>
            <a:endParaRPr lang="en-IN" dirty="0"/>
          </a:p>
        </p:txBody>
      </p:sp>
      <p:sp>
        <p:nvSpPr>
          <p:cNvPr id="3" name="Content Placeholder 2"/>
          <p:cNvSpPr>
            <a:spLocks noGrp="1"/>
          </p:cNvSpPr>
          <p:nvPr>
            <p:ph idx="1"/>
          </p:nvPr>
        </p:nvSpPr>
        <p:spPr>
          <a:xfrm>
            <a:off x="152400" y="685800"/>
            <a:ext cx="8839200" cy="6019800"/>
          </a:xfrm>
        </p:spPr>
        <p:txBody>
          <a:bodyPr>
            <a:normAutofit/>
          </a:bodyPr>
          <a:lstStyle/>
          <a:p>
            <a:r>
              <a:rPr lang="en-IN" sz="1800" dirty="0"/>
              <a:t>The </a:t>
            </a:r>
            <a:r>
              <a:rPr lang="en-IN" sz="1800" i="1" dirty="0"/>
              <a:t>ng-</a:t>
            </a:r>
            <a:r>
              <a:rPr lang="en-IN" sz="1800" i="1" dirty="0" err="1"/>
              <a:t>mousemove</a:t>
            </a:r>
            <a:r>
              <a:rPr lang="en-IN" sz="1800" dirty="0"/>
              <a:t>, </a:t>
            </a:r>
            <a:r>
              <a:rPr lang="en-IN" sz="1800" i="1" dirty="0"/>
              <a:t>ng-</a:t>
            </a:r>
            <a:r>
              <a:rPr lang="en-IN" sz="1800" i="1" dirty="0" err="1"/>
              <a:t>mouseenter</a:t>
            </a:r>
            <a:r>
              <a:rPr lang="en-IN" sz="1800" dirty="0"/>
              <a:t>, </a:t>
            </a:r>
            <a:r>
              <a:rPr lang="en-IN" sz="1800" i="1" dirty="0"/>
              <a:t>ng-</a:t>
            </a:r>
            <a:r>
              <a:rPr lang="en-IN" sz="1800" i="1" dirty="0" err="1"/>
              <a:t>mouseleave</a:t>
            </a:r>
            <a:r>
              <a:rPr lang="en-IN" sz="1800" dirty="0"/>
              <a:t>, and </a:t>
            </a:r>
            <a:r>
              <a:rPr lang="en-IN" sz="1800" i="1" dirty="0"/>
              <a:t>ng-</a:t>
            </a:r>
            <a:r>
              <a:rPr lang="en-IN" sz="1800" i="1" dirty="0" err="1"/>
              <a:t>mouseover</a:t>
            </a:r>
            <a:r>
              <a:rPr lang="en-IN" sz="1800" dirty="0"/>
              <a:t> directives can just kill performance. If an expression is attached to any of these event directives, Angular triggers a digest cycle every time the corresponding event occurs and for events like mouse move, this can be a lot</a:t>
            </a:r>
            <a:r>
              <a:rPr lang="en-IN" sz="1800" dirty="0" smtClean="0"/>
              <a:t>.</a:t>
            </a:r>
          </a:p>
          <a:p>
            <a:endParaRPr lang="en-IN" sz="1800" dirty="0"/>
          </a:p>
          <a:p>
            <a:r>
              <a:rPr lang="en-IN" sz="1800" dirty="0"/>
              <a:t>Avoid them at all cost. If we just want to trigger some style changes on mouse events, CSS is a better tool.</a:t>
            </a:r>
            <a:endParaRPr lang="en-IN" sz="1800" dirty="0"/>
          </a:p>
        </p:txBody>
      </p:sp>
    </p:spTree>
    <p:extLst>
      <p:ext uri="{BB962C8B-B14F-4D97-AF65-F5344CB8AC3E}">
        <p14:creationId xmlns:p14="http://schemas.microsoft.com/office/powerpoint/2010/main" val="266884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55638"/>
          </a:xfrm>
        </p:spPr>
        <p:txBody>
          <a:bodyPr>
            <a:normAutofit fontScale="90000"/>
          </a:bodyPr>
          <a:lstStyle/>
          <a:p>
            <a:r>
              <a:rPr lang="en-IN" b="1" dirty="0"/>
              <a:t>Avoiding calling $</a:t>
            </a:r>
            <a:r>
              <a:rPr lang="en-IN" b="1" dirty="0" err="1"/>
              <a:t>scope.$</a:t>
            </a:r>
            <a:r>
              <a:rPr lang="en-IN" b="1" dirty="0" err="1" smtClean="0"/>
              <a:t>apply</a:t>
            </a:r>
            <a:endParaRPr lang="en-IN" dirty="0"/>
          </a:p>
        </p:txBody>
      </p:sp>
      <p:sp>
        <p:nvSpPr>
          <p:cNvPr id="3" name="Content Placeholder 2"/>
          <p:cNvSpPr>
            <a:spLocks noGrp="1"/>
          </p:cNvSpPr>
          <p:nvPr>
            <p:ph idx="1"/>
          </p:nvPr>
        </p:nvSpPr>
        <p:spPr>
          <a:xfrm>
            <a:off x="152400" y="685800"/>
            <a:ext cx="8839200" cy="6096000"/>
          </a:xfrm>
        </p:spPr>
        <p:txBody>
          <a:bodyPr>
            <a:normAutofit lnSpcReduction="10000"/>
          </a:bodyPr>
          <a:lstStyle/>
          <a:p>
            <a:r>
              <a:rPr lang="en-IN" sz="1800" dirty="0"/>
              <a:t>Angular is smart enough to call </a:t>
            </a:r>
            <a:r>
              <a:rPr lang="en-IN" sz="1800" i="1" dirty="0"/>
              <a:t>$</a:t>
            </a:r>
            <a:r>
              <a:rPr lang="en-IN" sz="1800" i="1" dirty="0" err="1"/>
              <a:t>scope.$apply</a:t>
            </a:r>
            <a:r>
              <a:rPr lang="en-IN" sz="1800" dirty="0"/>
              <a:t> at appropriate times without us </a:t>
            </a:r>
            <a:r>
              <a:rPr lang="en-IN" sz="1800" dirty="0" smtClean="0"/>
              <a:t>explicitly calling </a:t>
            </a:r>
            <a:r>
              <a:rPr lang="en-IN" sz="1800" dirty="0"/>
              <a:t>it. </a:t>
            </a:r>
            <a:r>
              <a:rPr lang="en-IN" sz="1800" dirty="0" smtClean="0"/>
              <a:t>Its use becomes necessary only in cases of changes occurring outside of angular context.</a:t>
            </a:r>
          </a:p>
          <a:p>
            <a:endParaRPr lang="en-IN" sz="1800" dirty="0" smtClean="0"/>
          </a:p>
          <a:p>
            <a:r>
              <a:rPr lang="en-IN" sz="1800" dirty="0" smtClean="0"/>
              <a:t>Remember</a:t>
            </a:r>
            <a:r>
              <a:rPr lang="en-IN" sz="1800" dirty="0"/>
              <a:t>, every invocation </a:t>
            </a:r>
            <a:r>
              <a:rPr lang="en-IN" sz="1800" dirty="0" err="1"/>
              <a:t>of</a:t>
            </a:r>
            <a:r>
              <a:rPr lang="en-IN" sz="1800" i="1" dirty="0" err="1"/>
              <a:t>$apply</a:t>
            </a:r>
            <a:r>
              <a:rPr lang="en-IN" sz="1800" dirty="0"/>
              <a:t> results in the execution of a complete digest cycle</a:t>
            </a:r>
            <a:r>
              <a:rPr lang="en-IN" sz="1800" dirty="0" smtClean="0"/>
              <a:t>.</a:t>
            </a:r>
          </a:p>
          <a:p>
            <a:endParaRPr lang="en-IN" sz="1800" dirty="0" smtClean="0"/>
          </a:p>
          <a:p>
            <a:r>
              <a:rPr lang="en-IN" sz="1800" dirty="0" smtClean="0"/>
              <a:t>The</a:t>
            </a:r>
            <a:r>
              <a:rPr lang="en-IN" sz="1800" dirty="0"/>
              <a:t> </a:t>
            </a:r>
            <a:r>
              <a:rPr lang="en-IN" sz="1800" i="1" dirty="0"/>
              <a:t>$timeout</a:t>
            </a:r>
            <a:r>
              <a:rPr lang="en-IN" sz="1800" dirty="0"/>
              <a:t> and </a:t>
            </a:r>
            <a:r>
              <a:rPr lang="en-IN" sz="1800" i="1" dirty="0"/>
              <a:t>$interval </a:t>
            </a:r>
            <a:r>
              <a:rPr lang="en-IN" sz="1800" dirty="0"/>
              <a:t>services take a Boolean argument </a:t>
            </a:r>
            <a:r>
              <a:rPr lang="en-IN" sz="1800" i="1" dirty="0" err="1"/>
              <a:t>invokeApply</a:t>
            </a:r>
            <a:r>
              <a:rPr lang="en-IN" sz="1800" dirty="0"/>
              <a:t>. If set to </a:t>
            </a:r>
            <a:r>
              <a:rPr lang="en-IN" sz="1800" i="1" dirty="0"/>
              <a:t>false</a:t>
            </a:r>
            <a:r>
              <a:rPr lang="en-IN" sz="1800" dirty="0"/>
              <a:t>, the lapsed </a:t>
            </a:r>
            <a:r>
              <a:rPr lang="en-IN" sz="1800" i="1" dirty="0"/>
              <a:t>$timeout</a:t>
            </a:r>
            <a:r>
              <a:rPr lang="en-IN" sz="1800" dirty="0"/>
              <a:t>/</a:t>
            </a:r>
            <a:r>
              <a:rPr lang="en-IN" sz="1800" i="1" dirty="0"/>
              <a:t>$interval</a:t>
            </a:r>
            <a:r>
              <a:rPr lang="en-IN" sz="1800" dirty="0"/>
              <a:t> services does not call </a:t>
            </a:r>
            <a:r>
              <a:rPr lang="en-IN" sz="1800" i="1" dirty="0"/>
              <a:t>$</a:t>
            </a:r>
            <a:r>
              <a:rPr lang="en-IN" sz="1800" i="1" dirty="0" err="1"/>
              <a:t>scope.$apply</a:t>
            </a:r>
            <a:r>
              <a:rPr lang="en-IN" sz="1800" dirty="0"/>
              <a:t> or trigger a digest cycle. Therefore, if you are going to perform background operations that do not require </a:t>
            </a:r>
            <a:r>
              <a:rPr lang="en-IN" sz="1800" i="1" dirty="0"/>
              <a:t>$scope</a:t>
            </a:r>
            <a:r>
              <a:rPr lang="en-IN" sz="1800" dirty="0"/>
              <a:t> and the view to be updated, set the last argument to </a:t>
            </a:r>
            <a:r>
              <a:rPr lang="en-IN" sz="1800" i="1" dirty="0"/>
              <a:t>false</a:t>
            </a:r>
            <a:r>
              <a:rPr lang="en-IN" sz="1800" dirty="0" smtClean="0"/>
              <a:t>.</a:t>
            </a:r>
          </a:p>
          <a:p>
            <a:endParaRPr lang="en-IN" sz="1800" dirty="0" smtClean="0"/>
          </a:p>
          <a:p>
            <a:r>
              <a:rPr lang="en-IN" sz="1800" dirty="0" smtClean="0"/>
              <a:t>Always </a:t>
            </a:r>
            <a:r>
              <a:rPr lang="en-IN" sz="1800" dirty="0"/>
              <a:t>use Angular wrappers over standard JavaScript objects/functions such </a:t>
            </a:r>
            <a:r>
              <a:rPr lang="en-IN" sz="1800" dirty="0" err="1"/>
              <a:t>as</a:t>
            </a:r>
            <a:r>
              <a:rPr lang="en-IN" sz="1800" i="1" dirty="0" err="1"/>
              <a:t>$timeout</a:t>
            </a:r>
            <a:r>
              <a:rPr lang="en-IN" sz="1800" dirty="0"/>
              <a:t> and </a:t>
            </a:r>
            <a:r>
              <a:rPr lang="en-IN" sz="1800" i="1" dirty="0"/>
              <a:t>$interval</a:t>
            </a:r>
            <a:r>
              <a:rPr lang="en-IN" sz="1800" dirty="0"/>
              <a:t> to avoid manually calling </a:t>
            </a:r>
            <a:r>
              <a:rPr lang="en-IN" sz="1800" i="1" dirty="0"/>
              <a:t>$</a:t>
            </a:r>
            <a:r>
              <a:rPr lang="en-IN" sz="1800" i="1" dirty="0" err="1"/>
              <a:t>scope.$apply</a:t>
            </a:r>
            <a:r>
              <a:rPr lang="en-IN" sz="1800" dirty="0"/>
              <a:t>. These wrapper functions internally call </a:t>
            </a:r>
            <a:r>
              <a:rPr lang="en-IN" sz="1800" i="1" dirty="0"/>
              <a:t>$</a:t>
            </a:r>
            <a:r>
              <a:rPr lang="en-IN" sz="1800" i="1" dirty="0" err="1"/>
              <a:t>scope.$apply</a:t>
            </a:r>
            <a:r>
              <a:rPr lang="en-IN" sz="1800" dirty="0" smtClean="0"/>
              <a:t>.</a:t>
            </a:r>
          </a:p>
          <a:p>
            <a:endParaRPr lang="en-IN" sz="1800" dirty="0" smtClean="0"/>
          </a:p>
          <a:p>
            <a:r>
              <a:rPr lang="en-IN" sz="1800" dirty="0" smtClean="0"/>
              <a:t>understand </a:t>
            </a:r>
            <a:r>
              <a:rPr lang="en-IN" sz="1800" dirty="0"/>
              <a:t>the difference </a:t>
            </a:r>
            <a:r>
              <a:rPr lang="en-IN" sz="1800" dirty="0" smtClean="0"/>
              <a:t>between</a:t>
            </a:r>
            <a:r>
              <a:rPr lang="en-IN" sz="1800" dirty="0"/>
              <a:t> </a:t>
            </a:r>
            <a:r>
              <a:rPr lang="en-IN" sz="1800" i="1" dirty="0"/>
              <a:t>$</a:t>
            </a:r>
            <a:r>
              <a:rPr lang="en-IN" sz="1800" i="1" dirty="0" err="1"/>
              <a:t>scope.$apply</a:t>
            </a:r>
            <a:r>
              <a:rPr lang="en-IN" sz="1800" dirty="0"/>
              <a:t> and </a:t>
            </a:r>
            <a:r>
              <a:rPr lang="en-IN" sz="1800" i="1" dirty="0"/>
              <a:t>$</a:t>
            </a:r>
            <a:r>
              <a:rPr lang="en-IN" sz="1800" i="1" dirty="0" err="1"/>
              <a:t>scope.$digest</a:t>
            </a:r>
            <a:r>
              <a:rPr lang="en-IN" sz="1800" dirty="0"/>
              <a:t>. </a:t>
            </a:r>
            <a:r>
              <a:rPr lang="en-IN" sz="1800" dirty="0" smtClean="0"/>
              <a:t> </a:t>
            </a:r>
            <a:r>
              <a:rPr lang="en-IN" sz="1800" i="1" dirty="0" smtClean="0"/>
              <a:t>$</a:t>
            </a:r>
            <a:r>
              <a:rPr lang="en-IN" sz="1800" i="1" dirty="0"/>
              <a:t>scope.$</a:t>
            </a:r>
            <a:r>
              <a:rPr lang="en-IN" sz="1800" i="1" dirty="0" err="1"/>
              <a:t>apply</a:t>
            </a:r>
            <a:r>
              <a:rPr lang="en-IN" sz="1800" dirty="0" err="1"/>
              <a:t>triggers</a:t>
            </a:r>
            <a:r>
              <a:rPr lang="en-IN" sz="1800" dirty="0"/>
              <a:t> </a:t>
            </a:r>
            <a:r>
              <a:rPr lang="en-IN" sz="1800" i="1" dirty="0"/>
              <a:t>$</a:t>
            </a:r>
            <a:r>
              <a:rPr lang="en-IN" sz="1800" i="1" dirty="0" err="1"/>
              <a:t>rootScope</a:t>
            </a:r>
            <a:r>
              <a:rPr lang="en-IN" sz="1800" i="1" dirty="0" smtClean="0"/>
              <a:t>. $</a:t>
            </a:r>
            <a:r>
              <a:rPr lang="en-IN" sz="1800" i="1" dirty="0"/>
              <a:t>digest</a:t>
            </a:r>
            <a:r>
              <a:rPr lang="en-IN" sz="1800" dirty="0"/>
              <a:t> that evaluates all application watches whereas, </a:t>
            </a:r>
            <a:r>
              <a:rPr lang="en-IN" sz="1800" i="1" dirty="0"/>
              <a:t>$scope.$</a:t>
            </a:r>
            <a:r>
              <a:rPr lang="en-IN" sz="1800" i="1" dirty="0" err="1"/>
              <a:t>digest</a:t>
            </a:r>
            <a:r>
              <a:rPr lang="en-IN" sz="1800" dirty="0" err="1"/>
              <a:t>only</a:t>
            </a:r>
            <a:r>
              <a:rPr lang="en-IN" sz="1800" dirty="0"/>
              <a:t> performs dirty checks on the current scope and its children. If we are sure that the model changes are not going to affect anything other than the child scopes, we can </a:t>
            </a:r>
            <a:r>
              <a:rPr lang="en-IN" sz="1800" dirty="0" err="1"/>
              <a:t>use</a:t>
            </a:r>
            <a:r>
              <a:rPr lang="en-IN" sz="1800" i="1" dirty="0" err="1"/>
              <a:t>$scope</a:t>
            </a:r>
            <a:r>
              <a:rPr lang="en-IN" sz="1800" i="1" dirty="0"/>
              <a:t>.$digest </a:t>
            </a:r>
            <a:r>
              <a:rPr lang="en-IN" sz="1800" dirty="0"/>
              <a:t>instead of </a:t>
            </a:r>
            <a:r>
              <a:rPr lang="en-IN" sz="1800" i="1" dirty="0"/>
              <a:t>$</a:t>
            </a:r>
            <a:r>
              <a:rPr lang="en-IN" sz="1800" i="1" dirty="0" err="1"/>
              <a:t>scope.$apply</a:t>
            </a:r>
            <a:r>
              <a:rPr lang="en-IN" sz="1800" dirty="0"/>
              <a:t>.</a:t>
            </a:r>
            <a:endParaRPr lang="en-IN" sz="1800" dirty="0"/>
          </a:p>
        </p:txBody>
      </p:sp>
    </p:spTree>
    <p:extLst>
      <p:ext uri="{BB962C8B-B14F-4D97-AF65-F5344CB8AC3E}">
        <p14:creationId xmlns:p14="http://schemas.microsoft.com/office/powerpoint/2010/main" val="1502372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normAutofit/>
          </a:bodyPr>
          <a:lstStyle/>
          <a:p>
            <a:r>
              <a:rPr lang="en-IN" sz="1800" i="1" dirty="0"/>
              <a:t>Angular $http cache</a:t>
            </a:r>
            <a:r>
              <a:rPr lang="en-IN" sz="1800" dirty="0"/>
              <a:t>: </a:t>
            </a:r>
            <a:r>
              <a:rPr lang="en-IN" sz="1800" dirty="0" err="1"/>
              <a:t>Angular's</a:t>
            </a:r>
            <a:r>
              <a:rPr lang="en-IN" sz="1800" dirty="0"/>
              <a:t> </a:t>
            </a:r>
            <a:r>
              <a:rPr lang="en-IN" sz="1800" i="1" dirty="0"/>
              <a:t>$http</a:t>
            </a:r>
            <a:r>
              <a:rPr lang="en-IN" sz="1800" dirty="0"/>
              <a:t> service comes with a configuration option </a:t>
            </a:r>
            <a:r>
              <a:rPr lang="en-IN" sz="1800" i="1" dirty="0"/>
              <a:t>cache</a:t>
            </a:r>
            <a:r>
              <a:rPr lang="en-IN" sz="1800" dirty="0"/>
              <a:t>. When set to </a:t>
            </a:r>
            <a:r>
              <a:rPr lang="en-IN" sz="1800" i="1" dirty="0"/>
              <a:t>true</a:t>
            </a:r>
            <a:r>
              <a:rPr lang="en-IN" sz="1800" dirty="0"/>
              <a:t>, </a:t>
            </a:r>
            <a:r>
              <a:rPr lang="en-IN" sz="1800" i="1" dirty="0"/>
              <a:t>$http</a:t>
            </a:r>
            <a:r>
              <a:rPr lang="en-IN" sz="1800" dirty="0"/>
              <a:t> caches the response of the particular </a:t>
            </a:r>
            <a:r>
              <a:rPr lang="en-IN" sz="1800" i="1" dirty="0"/>
              <a:t>GET</a:t>
            </a:r>
            <a:r>
              <a:rPr lang="en-IN" sz="1800" dirty="0"/>
              <a:t> request into a local cache (again an in-memory cache). Here is how we cache a </a:t>
            </a:r>
            <a:r>
              <a:rPr lang="en-IN" sz="1800" i="1" dirty="0" err="1"/>
              <a:t>GET</a:t>
            </a:r>
            <a:r>
              <a:rPr lang="en-IN" sz="1800" dirty="0" err="1"/>
              <a:t>request</a:t>
            </a:r>
            <a:r>
              <a:rPr lang="en-IN" sz="1800" dirty="0"/>
              <a:t>:</a:t>
            </a:r>
            <a:r>
              <a:rPr lang="en-IN" sz="1800" dirty="0"/>
              <a:t/>
            </a:r>
            <a:br>
              <a:rPr lang="en-IN" sz="1800" dirty="0"/>
            </a:br>
            <a:r>
              <a:rPr lang="en-IN" sz="1800" dirty="0"/>
              <a:t>$</a:t>
            </a:r>
            <a:r>
              <a:rPr lang="en-IN" sz="1800" dirty="0" err="1"/>
              <a:t>http.get</a:t>
            </a:r>
            <a:r>
              <a:rPr lang="en-IN" sz="1800" dirty="0"/>
              <a:t>(</a:t>
            </a:r>
            <a:r>
              <a:rPr lang="en-IN" sz="1800" dirty="0" err="1"/>
              <a:t>url</a:t>
            </a:r>
            <a:r>
              <a:rPr lang="en-IN" sz="1800" dirty="0"/>
              <a:t>, { cache: true</a:t>
            </a:r>
            <a:r>
              <a:rPr lang="en-IN" sz="1800" dirty="0" smtClean="0"/>
              <a:t>});</a:t>
            </a:r>
          </a:p>
          <a:p>
            <a:pPr marL="0" indent="0">
              <a:buNone/>
            </a:pPr>
            <a:r>
              <a:rPr lang="en-IN" sz="1800" dirty="0" smtClean="0"/>
              <a:t>	</a:t>
            </a:r>
          </a:p>
          <a:p>
            <a:pPr marL="0" indent="0">
              <a:buNone/>
            </a:pPr>
            <a:r>
              <a:rPr lang="en-IN" sz="1800" dirty="0" smtClean="0"/>
              <a:t>Removing cached data:-</a:t>
            </a:r>
          </a:p>
          <a:p>
            <a:pPr marL="0" indent="0">
              <a:buNone/>
            </a:pPr>
            <a:r>
              <a:rPr lang="en-IN" sz="1800" dirty="0" smtClean="0"/>
              <a:t>	</a:t>
            </a:r>
            <a:r>
              <a:rPr lang="en-IN" sz="1800" dirty="0" err="1" smtClean="0"/>
              <a:t>var</a:t>
            </a:r>
            <a:r>
              <a:rPr lang="en-IN" sz="1800" dirty="0" smtClean="0"/>
              <a:t> </a:t>
            </a:r>
            <a:r>
              <a:rPr lang="en-IN" sz="1800" dirty="0"/>
              <a:t>cache = $</a:t>
            </a:r>
            <a:r>
              <a:rPr lang="en-IN" sz="1800" dirty="0" err="1"/>
              <a:t>cacheFactory.get</a:t>
            </a:r>
            <a:r>
              <a:rPr lang="en-IN" sz="1800" dirty="0"/>
              <a:t>('$http');</a:t>
            </a:r>
            <a:br>
              <a:rPr lang="en-IN" sz="1800" dirty="0"/>
            </a:br>
            <a:r>
              <a:rPr lang="en-IN" sz="1800" dirty="0" smtClean="0"/>
              <a:t>	</a:t>
            </a:r>
            <a:r>
              <a:rPr lang="en-IN" sz="1800" dirty="0" err="1" smtClean="0"/>
              <a:t>cache.remove</a:t>
            </a:r>
            <a:r>
              <a:rPr lang="en-IN" sz="1800" dirty="0"/>
              <a:t>("http://myserver/workouts"); //full </a:t>
            </a:r>
            <a:r>
              <a:rPr lang="en-IN" sz="1800" dirty="0" err="1" smtClean="0"/>
              <a:t>url</a:t>
            </a:r>
            <a:endParaRPr lang="en-IN" sz="1800" dirty="0" smtClean="0"/>
          </a:p>
          <a:p>
            <a:endParaRPr lang="en-IN" sz="1800" i="1" dirty="0" smtClean="0"/>
          </a:p>
          <a:p>
            <a:r>
              <a:rPr lang="en-IN" sz="1800" i="1" dirty="0" err="1" smtClean="0"/>
              <a:t>Debounce</a:t>
            </a:r>
            <a:r>
              <a:rPr lang="en-IN" sz="1800" i="1" dirty="0" smtClean="0"/>
              <a:t> ng-model</a:t>
            </a:r>
          </a:p>
          <a:p>
            <a:pPr marL="0" indent="0">
              <a:buNone/>
            </a:pPr>
            <a:r>
              <a:rPr lang="en-IN" sz="1800" dirty="0"/>
              <a:t>If you know there is going to be a lot of changes coming from an ng-model, you can de-bounce the input.</a:t>
            </a:r>
          </a:p>
          <a:p>
            <a:pPr marL="0" indent="0">
              <a:buNone/>
            </a:pPr>
            <a:r>
              <a:rPr lang="en-IN" sz="1800" dirty="0"/>
              <a:t>For example if you have a search input like Google, you can de-bounce it by setting the following ng-model option: ng-model-options="{ </a:t>
            </a:r>
            <a:r>
              <a:rPr lang="en-IN" sz="1800" dirty="0" err="1"/>
              <a:t>debounce</a:t>
            </a:r>
            <a:r>
              <a:rPr lang="en-IN" sz="1800" dirty="0"/>
              <a:t>: 250 }.</a:t>
            </a:r>
          </a:p>
          <a:p>
            <a:pPr marL="0" indent="0">
              <a:buNone/>
            </a:pPr>
            <a:r>
              <a:rPr lang="en-IN" sz="1800" dirty="0"/>
              <a:t>This will ensure that the digest cycle due to the changes in this input model will get triggered no more then once per 250ms .</a:t>
            </a:r>
          </a:p>
          <a:p>
            <a:endParaRPr lang="en-IN" sz="1800" i="1" dirty="0"/>
          </a:p>
          <a:p>
            <a:pPr marL="0" indent="0">
              <a:buNone/>
            </a:pPr>
            <a:endParaRPr lang="en-IN" sz="1800" dirty="0"/>
          </a:p>
        </p:txBody>
      </p:sp>
    </p:spTree>
    <p:extLst>
      <p:ext uri="{BB962C8B-B14F-4D97-AF65-F5344CB8AC3E}">
        <p14:creationId xmlns:p14="http://schemas.microsoft.com/office/powerpoint/2010/main" val="401288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a:t>
            </a:r>
            <a:r>
              <a:rPr lang="en-IN" dirty="0"/>
              <a:t>, </a:t>
            </a:r>
            <a:r>
              <a:rPr lang="en-IN" dirty="0"/>
              <a:t>$broadcast</a:t>
            </a:r>
            <a:r>
              <a:rPr lang="en-IN" dirty="0"/>
              <a:t> , and </a:t>
            </a:r>
            <a:r>
              <a:rPr lang="en-IN" dirty="0"/>
              <a:t>$emit</a:t>
            </a:r>
          </a:p>
        </p:txBody>
      </p:sp>
      <p:sp>
        <p:nvSpPr>
          <p:cNvPr id="3" name="Content Placeholder 2"/>
          <p:cNvSpPr>
            <a:spLocks noGrp="1"/>
          </p:cNvSpPr>
          <p:nvPr>
            <p:ph idx="1"/>
          </p:nvPr>
        </p:nvSpPr>
        <p:spPr/>
        <p:txBody>
          <a:bodyPr>
            <a:normAutofit fontScale="92500" lnSpcReduction="10000"/>
          </a:bodyPr>
          <a:lstStyle/>
          <a:p>
            <a:r>
              <a:rPr lang="en-IN" dirty="0"/>
              <a:t>Like </a:t>
            </a:r>
            <a:r>
              <a:rPr lang="en-IN" dirty="0"/>
              <a:t>$watch</a:t>
            </a:r>
            <a:r>
              <a:rPr lang="en-IN" dirty="0"/>
              <a:t>, these are slow as events (potentially) have to walk your entire scope hierarchy. </a:t>
            </a:r>
            <a:endParaRPr lang="en-IN" dirty="0" smtClean="0"/>
          </a:p>
          <a:p>
            <a:r>
              <a:rPr lang="en-IN" dirty="0" smtClean="0"/>
              <a:t>they </a:t>
            </a:r>
            <a:r>
              <a:rPr lang="en-IN" dirty="0"/>
              <a:t>can make your application a convoluted mess to debug. Luckily, like with </a:t>
            </a:r>
            <a:r>
              <a:rPr lang="en-IN" dirty="0"/>
              <a:t>$watch</a:t>
            </a:r>
            <a:r>
              <a:rPr lang="en-IN" dirty="0"/>
              <a:t>, they can be unbound with the returned function if absolutely necessary (remember to unbind your </a:t>
            </a:r>
            <a:r>
              <a:rPr lang="en-IN" dirty="0"/>
              <a:t>$on('$destroy')</a:t>
            </a:r>
            <a:r>
              <a:rPr lang="en-IN" dirty="0"/>
              <a:t>in your </a:t>
            </a:r>
            <a:r>
              <a:rPr lang="en-IN" dirty="0"/>
              <a:t>$on('$destroy')</a:t>
            </a:r>
            <a:r>
              <a:rPr lang="en-IN" dirty="0"/>
              <a:t> and can almost always be avoided outright with judicious use of services and scope inheritance.</a:t>
            </a:r>
            <a:endParaRPr lang="en-IN" dirty="0"/>
          </a:p>
        </p:txBody>
      </p:sp>
    </p:spTree>
    <p:extLst>
      <p:ext uri="{BB962C8B-B14F-4D97-AF65-F5344CB8AC3E}">
        <p14:creationId xmlns:p14="http://schemas.microsoft.com/office/powerpoint/2010/main" val="416324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t>
            </a:r>
            <a:r>
              <a:rPr lang="en-IN" dirty="0" err="1"/>
              <a:t>evalAsync</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scope.$</a:t>
            </a:r>
            <a:r>
              <a:rPr lang="en-IN" dirty="0" err="1"/>
              <a:t>evalAsync</a:t>
            </a:r>
            <a:r>
              <a:rPr lang="en-IN" dirty="0"/>
              <a:t> is a powerful tool that lets you queue operations up for execution at the end of the current digest cycle without marking the scope dirty for another digest cycle. This needs to be thought about on a case by case basis, but where that is the desired effect, </a:t>
            </a:r>
            <a:r>
              <a:rPr lang="en-IN" dirty="0" err="1"/>
              <a:t>evalAsync</a:t>
            </a:r>
            <a:r>
              <a:rPr lang="en-IN" dirty="0"/>
              <a:t> can greatly improve your page's performance.</a:t>
            </a:r>
            <a:endParaRPr lang="en-IN" dirty="0"/>
          </a:p>
        </p:txBody>
      </p:sp>
    </p:spTree>
    <p:extLst>
      <p:ext uri="{BB962C8B-B14F-4D97-AF65-F5344CB8AC3E}">
        <p14:creationId xmlns:p14="http://schemas.microsoft.com/office/powerpoint/2010/main" val="164585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Isolate Scope and </a:t>
            </a:r>
            <a:r>
              <a:rPr lang="en-IN" dirty="0" err="1"/>
              <a:t>Transclusion</a:t>
            </a:r>
            <a:endParaRPr lang="en-IN" dirty="0"/>
          </a:p>
        </p:txBody>
      </p:sp>
      <p:sp>
        <p:nvSpPr>
          <p:cNvPr id="3" name="Content Placeholder 2"/>
          <p:cNvSpPr>
            <a:spLocks noGrp="1"/>
          </p:cNvSpPr>
          <p:nvPr>
            <p:ph idx="1"/>
          </p:nvPr>
        </p:nvSpPr>
        <p:spPr/>
        <p:txBody>
          <a:bodyPr>
            <a:normAutofit fontScale="77500" lnSpcReduction="20000"/>
          </a:bodyPr>
          <a:lstStyle/>
          <a:p>
            <a:pPr fontAlgn="t"/>
            <a:r>
              <a:rPr lang="en-IN" dirty="0"/>
              <a:t>Isolate Scope and </a:t>
            </a:r>
            <a:r>
              <a:rPr lang="en-IN" dirty="0" err="1"/>
              <a:t>Transclusion</a:t>
            </a:r>
            <a:r>
              <a:rPr lang="en-IN" dirty="0"/>
              <a:t> are some of the most exciting things about Angular. They allow the building of reusable, encapsulated components, they are syntactically and conceptually elegant and a core part of what makes Angular </a:t>
            </a:r>
            <a:r>
              <a:rPr lang="en-IN" dirty="0" err="1"/>
              <a:t>Angular</a:t>
            </a:r>
            <a:r>
              <a:rPr lang="en-IN" dirty="0" smtClean="0"/>
              <a:t>.</a:t>
            </a:r>
          </a:p>
          <a:p>
            <a:pPr marL="0" indent="0" fontAlgn="t">
              <a:buNone/>
            </a:pPr>
            <a:endParaRPr lang="en-IN" dirty="0"/>
          </a:p>
          <a:p>
            <a:pPr fontAlgn="t"/>
            <a:r>
              <a:rPr lang="en-IN" dirty="0"/>
              <a:t>However, they come with a </a:t>
            </a:r>
            <a:r>
              <a:rPr lang="en-IN" dirty="0" err="1"/>
              <a:t>tradeoff</a:t>
            </a:r>
            <a:r>
              <a:rPr lang="en-IN" dirty="0"/>
              <a:t>. By default, directives do not create a scope, instead occupying the same scope as their parent element. By creating a new scope with Isolate Scope or </a:t>
            </a:r>
            <a:r>
              <a:rPr lang="en-IN" dirty="0" err="1"/>
              <a:t>Transclusion</a:t>
            </a:r>
            <a:r>
              <a:rPr lang="en-IN" dirty="0"/>
              <a:t>, we are creating a new object to track, adding new watchers, and therefore slowing down our application. Always stop and think before you use either of these techniques.</a:t>
            </a:r>
          </a:p>
          <a:p>
            <a:endParaRPr lang="en-IN" dirty="0"/>
          </a:p>
        </p:txBody>
      </p:sp>
    </p:spTree>
    <p:extLst>
      <p:ext uri="{BB962C8B-B14F-4D97-AF65-F5344CB8AC3E}">
        <p14:creationId xmlns:p14="http://schemas.microsoft.com/office/powerpoint/2010/main" val="2435725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compile cycle</a:t>
            </a:r>
            <a:endParaRPr lang="en-IN" dirty="0"/>
          </a:p>
        </p:txBody>
      </p:sp>
      <p:sp>
        <p:nvSpPr>
          <p:cNvPr id="3" name="Content Placeholder 2"/>
          <p:cNvSpPr>
            <a:spLocks noGrp="1"/>
          </p:cNvSpPr>
          <p:nvPr>
            <p:ph idx="1"/>
          </p:nvPr>
        </p:nvSpPr>
        <p:spPr/>
        <p:txBody>
          <a:bodyPr>
            <a:normAutofit fontScale="70000" lnSpcReduction="20000"/>
          </a:bodyPr>
          <a:lstStyle/>
          <a:p>
            <a:r>
              <a:rPr lang="en-IN" dirty="0"/>
              <a:t>Directive's </a:t>
            </a:r>
            <a:r>
              <a:rPr lang="en-IN" dirty="0"/>
              <a:t>compile</a:t>
            </a:r>
            <a:r>
              <a:rPr lang="en-IN" dirty="0"/>
              <a:t> functions run before scope is attached and are the perfect place to run any DOM manipulations (binding events for example). </a:t>
            </a:r>
            <a:endParaRPr lang="en-IN" dirty="0" smtClean="0"/>
          </a:p>
          <a:p>
            <a:r>
              <a:rPr lang="en-IN" dirty="0" smtClean="0"/>
              <a:t>The </a:t>
            </a:r>
            <a:r>
              <a:rPr lang="en-IN" dirty="0"/>
              <a:t>important thing to recognize from a performance point of view, is that the element and attributes passed into the </a:t>
            </a:r>
            <a:r>
              <a:rPr lang="en-IN" dirty="0"/>
              <a:t>compile</a:t>
            </a:r>
            <a:r>
              <a:rPr lang="en-IN" dirty="0"/>
              <a:t> function represent the raw html template, before any of </a:t>
            </a:r>
            <a:r>
              <a:rPr lang="en-IN" dirty="0" err="1"/>
              <a:t>angular's</a:t>
            </a:r>
            <a:r>
              <a:rPr lang="en-IN" dirty="0"/>
              <a:t> changes have been made. </a:t>
            </a:r>
            <a:endParaRPr lang="en-IN" dirty="0" smtClean="0"/>
          </a:p>
          <a:p>
            <a:r>
              <a:rPr lang="en-IN" dirty="0" smtClean="0"/>
              <a:t>What </a:t>
            </a:r>
            <a:r>
              <a:rPr lang="en-IN" dirty="0"/>
              <a:t>this means in practice is that DOM manipulation done here, will run once, and propagate always. </a:t>
            </a:r>
            <a:endParaRPr lang="en-IN" dirty="0" smtClean="0"/>
          </a:p>
          <a:p>
            <a:endParaRPr lang="en-IN" dirty="0"/>
          </a:p>
          <a:p>
            <a:r>
              <a:rPr lang="en-IN" dirty="0" err="1" smtClean="0"/>
              <a:t>Prelinks</a:t>
            </a:r>
            <a:r>
              <a:rPr lang="en-IN" dirty="0" smtClean="0"/>
              <a:t> </a:t>
            </a:r>
            <a:r>
              <a:rPr lang="en-IN" dirty="0"/>
              <a:t>run from the outside in, while </a:t>
            </a:r>
            <a:r>
              <a:rPr lang="en-IN" dirty="0" err="1"/>
              <a:t>postlinks</a:t>
            </a:r>
            <a:r>
              <a:rPr lang="en-IN" dirty="0"/>
              <a:t> run from the inside out. As such, </a:t>
            </a:r>
            <a:r>
              <a:rPr lang="en-IN" dirty="0" err="1"/>
              <a:t>prelinks</a:t>
            </a:r>
            <a:r>
              <a:rPr lang="en-IN" dirty="0"/>
              <a:t> offer a slight performance boost, as they prevent the inner directives from running a second digest cycle when the parent modifies scope in the </a:t>
            </a:r>
            <a:r>
              <a:rPr lang="en-IN" dirty="0" err="1"/>
              <a:t>prelink</a:t>
            </a:r>
            <a:r>
              <a:rPr lang="en-IN" dirty="0"/>
              <a:t>. However, child DOM may not yet be available.</a:t>
            </a:r>
            <a:endParaRPr lang="en-IN" dirty="0"/>
          </a:p>
        </p:txBody>
      </p:sp>
    </p:spTree>
    <p:extLst>
      <p:ext uri="{BB962C8B-B14F-4D97-AF65-F5344CB8AC3E}">
        <p14:creationId xmlns:p14="http://schemas.microsoft.com/office/powerpoint/2010/main" val="2645644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endParaRPr lang="en-IN" dirty="0"/>
          </a:p>
        </p:txBody>
      </p:sp>
      <p:sp>
        <p:nvSpPr>
          <p:cNvPr id="3" name="Content Placeholder 2"/>
          <p:cNvSpPr>
            <a:spLocks noGrp="1"/>
          </p:cNvSpPr>
          <p:nvPr>
            <p:ph idx="1"/>
          </p:nvPr>
        </p:nvSpPr>
        <p:spPr/>
        <p:txBody>
          <a:bodyPr/>
          <a:lstStyle/>
          <a:p>
            <a:pPr fontAlgn="t"/>
            <a:r>
              <a:rPr lang="en-IN" dirty="0"/>
              <a:t>AngularJS: The bad parts</a:t>
            </a:r>
          </a:p>
          <a:p>
            <a:pPr lvl="1"/>
            <a:r>
              <a:rPr lang="en-IN" dirty="0"/>
              <a:t>ng-click and other DOM events</a:t>
            </a:r>
          </a:p>
          <a:p>
            <a:pPr lvl="1"/>
            <a:r>
              <a:rPr lang="en-IN" dirty="0" err="1"/>
              <a:t>scope.$watch</a:t>
            </a:r>
            <a:endParaRPr lang="en-IN" dirty="0"/>
          </a:p>
          <a:p>
            <a:pPr lvl="1"/>
            <a:r>
              <a:rPr lang="en-IN" dirty="0" err="1"/>
              <a:t>scope.$on</a:t>
            </a:r>
            <a:endParaRPr lang="en-IN" dirty="0"/>
          </a:p>
          <a:p>
            <a:pPr lvl="1"/>
            <a:r>
              <a:rPr lang="en-IN" dirty="0"/>
              <a:t>Directive </a:t>
            </a:r>
            <a:r>
              <a:rPr lang="en-IN" dirty="0" err="1"/>
              <a:t>postLink</a:t>
            </a:r>
            <a:endParaRPr lang="en-IN" dirty="0"/>
          </a:p>
          <a:p>
            <a:pPr lvl="1"/>
            <a:r>
              <a:rPr lang="en-IN" dirty="0"/>
              <a:t>ng-repeat</a:t>
            </a:r>
          </a:p>
          <a:p>
            <a:pPr lvl="1"/>
            <a:r>
              <a:rPr lang="en-IN" dirty="0"/>
              <a:t>ng-show and ng-hide</a:t>
            </a:r>
          </a:p>
          <a:p>
            <a:endParaRPr lang="en-IN" dirty="0"/>
          </a:p>
        </p:txBody>
      </p:sp>
    </p:spTree>
    <p:extLst>
      <p:ext uri="{BB962C8B-B14F-4D97-AF65-F5344CB8AC3E}">
        <p14:creationId xmlns:p14="http://schemas.microsoft.com/office/powerpoint/2010/main" val="3646049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IN" dirty="0"/>
              <a:t>AngularJS: The good (performant) </a:t>
            </a:r>
            <a:r>
              <a:rPr lang="en-IN" dirty="0" smtClean="0"/>
              <a:t>parts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track </a:t>
            </a:r>
            <a:r>
              <a:rPr lang="en-IN" dirty="0"/>
              <a:t>by</a:t>
            </a:r>
          </a:p>
          <a:p>
            <a:r>
              <a:rPr lang="en-IN" dirty="0" err="1"/>
              <a:t>oneTime</a:t>
            </a:r>
            <a:r>
              <a:rPr lang="en-IN" dirty="0"/>
              <a:t> bindings with ::</a:t>
            </a:r>
          </a:p>
          <a:p>
            <a:r>
              <a:rPr lang="en-IN" dirty="0"/>
              <a:t>compile and </a:t>
            </a:r>
            <a:r>
              <a:rPr lang="en-IN" dirty="0" err="1"/>
              <a:t>preLink</a:t>
            </a:r>
            <a:endParaRPr lang="en-IN" dirty="0"/>
          </a:p>
          <a:p>
            <a:r>
              <a:rPr lang="en-IN" dirty="0"/>
              <a:t>$</a:t>
            </a:r>
            <a:r>
              <a:rPr lang="en-IN" dirty="0" err="1"/>
              <a:t>evalAsync</a:t>
            </a:r>
            <a:endParaRPr lang="en-IN" dirty="0"/>
          </a:p>
          <a:p>
            <a:r>
              <a:rPr lang="en-IN" dirty="0"/>
              <a:t>Services, scope inheritance, passing objects by reference</a:t>
            </a:r>
          </a:p>
          <a:p>
            <a:r>
              <a:rPr lang="en-IN" dirty="0"/>
              <a:t>$destroy</a:t>
            </a:r>
          </a:p>
          <a:p>
            <a:r>
              <a:rPr lang="en-IN" dirty="0"/>
              <a:t>unbinding watches and event listeners</a:t>
            </a:r>
          </a:p>
          <a:p>
            <a:r>
              <a:rPr lang="en-IN" dirty="0"/>
              <a:t>ng-if and ng-switch</a:t>
            </a:r>
          </a:p>
          <a:p>
            <a:endParaRPr lang="en-IN" dirty="0"/>
          </a:p>
        </p:txBody>
      </p:sp>
    </p:spTree>
    <p:extLst>
      <p:ext uri="{BB962C8B-B14F-4D97-AF65-F5344CB8AC3E}">
        <p14:creationId xmlns:p14="http://schemas.microsoft.com/office/powerpoint/2010/main" val="47460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77000"/>
          </a:xfrm>
        </p:spPr>
        <p:txBody>
          <a:bodyPr>
            <a:normAutofit/>
          </a:bodyPr>
          <a:lstStyle/>
          <a:p>
            <a:r>
              <a:rPr lang="en-IN" sz="1800" dirty="0"/>
              <a:t>Dom </a:t>
            </a:r>
            <a:r>
              <a:rPr lang="en-IN" sz="1800" dirty="0" smtClean="0"/>
              <a:t>access</a:t>
            </a:r>
          </a:p>
          <a:p>
            <a:pPr lvl="1"/>
            <a:r>
              <a:rPr lang="en-IN" sz="1800" dirty="0" smtClean="0"/>
              <a:t>It </a:t>
            </a:r>
            <a:r>
              <a:rPr lang="en-IN" sz="1800" dirty="0"/>
              <a:t>is important to note that accessing the </a:t>
            </a:r>
            <a:r>
              <a:rPr lang="en-IN" sz="1800" dirty="0" smtClean="0"/>
              <a:t>DOM </a:t>
            </a:r>
            <a:r>
              <a:rPr lang="en-IN" sz="1800" dirty="0"/>
              <a:t>is expensive. While this should rarely be a problem in AngularJS, it is still useful to be aware of this. The second thing to say here, is that when </a:t>
            </a:r>
            <a:r>
              <a:rPr lang="en-IN" sz="1800" dirty="0" smtClean="0"/>
              <a:t>possible</a:t>
            </a:r>
            <a:r>
              <a:rPr lang="en-IN" sz="1800" dirty="0"/>
              <a:t>, the DOM tree should be kept small</a:t>
            </a:r>
            <a:r>
              <a:rPr lang="en-IN" sz="1800" dirty="0" smtClean="0"/>
              <a:t>.</a:t>
            </a:r>
          </a:p>
          <a:p>
            <a:pPr marL="457200" lvl="1" indent="0">
              <a:buNone/>
            </a:pPr>
            <a:endParaRPr lang="en-IN" sz="1800" dirty="0"/>
          </a:p>
          <a:p>
            <a:pPr marL="342900" lvl="1" indent="-342900">
              <a:buFont typeface="Arial" pitchFamily="34" charset="0"/>
              <a:buChar char="•"/>
            </a:pPr>
            <a:r>
              <a:rPr lang="en-IN" sz="1800" dirty="0"/>
              <a:t>Arrays and </a:t>
            </a:r>
            <a:r>
              <a:rPr lang="en-IN" sz="1800" dirty="0" smtClean="0"/>
              <a:t>Objects</a:t>
            </a:r>
          </a:p>
          <a:p>
            <a:pPr lvl="1"/>
            <a:r>
              <a:rPr lang="en-IN" sz="1800" dirty="0"/>
              <a:t>arrays are always faster then objects, and numeric access is better then non-numeric access</a:t>
            </a:r>
            <a:r>
              <a:rPr lang="en-IN" sz="1800" dirty="0" smtClean="0"/>
              <a:t>.</a:t>
            </a:r>
          </a:p>
          <a:p>
            <a:pPr marL="457200" lvl="1" indent="0">
              <a:buNone/>
            </a:pPr>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81990"/>
            <a:ext cx="3429000" cy="4328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14800" y="2590800"/>
            <a:ext cx="4876800" cy="4708981"/>
          </a:xfrm>
          <a:prstGeom prst="rect">
            <a:avLst/>
          </a:prstGeom>
          <a:noFill/>
        </p:spPr>
        <p:txBody>
          <a:bodyPr wrap="square" rtlCol="0">
            <a:spAutoFit/>
          </a:bodyPr>
          <a:lstStyle/>
          <a:p>
            <a:r>
              <a:rPr lang="en-IN" sz="1500" dirty="0"/>
              <a:t>Avoid using </a:t>
            </a:r>
            <a:r>
              <a:rPr lang="en-IN" sz="1500" dirty="0"/>
              <a:t>delete</a:t>
            </a:r>
            <a:r>
              <a:rPr lang="en-IN" sz="1500" dirty="0"/>
              <a:t>. </a:t>
            </a:r>
            <a:r>
              <a:rPr lang="en-IN" sz="1500" dirty="0" smtClean="0"/>
              <a:t> Delete creates </a:t>
            </a:r>
            <a:r>
              <a:rPr lang="en-IN" sz="1500" dirty="0"/>
              <a:t>a hole in the array making operations much less efficient</a:t>
            </a:r>
            <a:r>
              <a:rPr lang="en-IN" sz="1500" dirty="0" smtClean="0"/>
              <a:t>.</a:t>
            </a:r>
          </a:p>
          <a:p>
            <a:endParaRPr lang="en-IN" sz="1500" dirty="0" smtClean="0"/>
          </a:p>
          <a:p>
            <a:endParaRPr lang="en-IN" sz="1500" dirty="0"/>
          </a:p>
          <a:p>
            <a:endParaRPr lang="en-IN" sz="1500" dirty="0" smtClean="0"/>
          </a:p>
          <a:p>
            <a:endParaRPr lang="en-IN" sz="1500" dirty="0"/>
          </a:p>
          <a:p>
            <a:endParaRPr lang="en-IN" sz="1500" dirty="0" smtClean="0"/>
          </a:p>
          <a:p>
            <a:r>
              <a:rPr lang="en-IN" sz="1500" dirty="0"/>
              <a:t>B</a:t>
            </a:r>
            <a:r>
              <a:rPr lang="en-IN" sz="1500" dirty="0" smtClean="0"/>
              <a:t>e </a:t>
            </a:r>
            <a:r>
              <a:rPr lang="en-IN" sz="1500" dirty="0"/>
              <a:t>aware that in modern, V8-based browsers, objects with few properties get a special representation that is significantly faster, so try and keep the number of properties to a minimum. Also be aware that just because JavaScript lets you mix types in an array does not make it a good idea</a:t>
            </a:r>
            <a:r>
              <a:rPr lang="en-IN" sz="1500" dirty="0" smtClean="0"/>
              <a:t>:</a:t>
            </a:r>
          </a:p>
          <a:p>
            <a:endParaRPr lang="en-IN" sz="1500" dirty="0"/>
          </a:p>
          <a:p>
            <a:endParaRPr lang="en-IN" sz="1500" dirty="0" smtClean="0"/>
          </a:p>
          <a:p>
            <a:endParaRPr lang="en-IN" sz="1500" dirty="0" smtClean="0"/>
          </a:p>
          <a:p>
            <a:r>
              <a:rPr lang="en-IN" sz="1500" dirty="0"/>
              <a:t>Any operation on the second will be significantly slower then the first, and not just because the logic needs to be more complex.</a:t>
            </a:r>
            <a:endParaRPr lang="en-IN" sz="1500" dirty="0"/>
          </a:p>
          <a:p>
            <a:endParaRPr lang="en-IN" sz="1500" dirty="0" smtClean="0"/>
          </a:p>
          <a:p>
            <a:endParaRPr lang="en-IN" sz="15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310596"/>
            <a:ext cx="2952750" cy="80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399" y="5441760"/>
            <a:ext cx="4309025" cy="578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687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897563"/>
          </a:xfrm>
        </p:spPr>
        <p:txBody>
          <a:bodyPr/>
          <a:lstStyle/>
          <a:p>
            <a:r>
              <a:rPr lang="en-IN" dirty="0"/>
              <a:t>When building any Angular app, any performance optimization boils down to</a:t>
            </a:r>
            <a:r>
              <a:rPr lang="en-IN" dirty="0" smtClean="0"/>
              <a:t>:-</a:t>
            </a:r>
            <a:endParaRPr lang="en-IN" dirty="0"/>
          </a:p>
          <a:p>
            <a:pPr lvl="1"/>
            <a:r>
              <a:rPr lang="en-IN" dirty="0"/>
              <a:t>Minimizing the number of binding expressions and hence watches</a:t>
            </a:r>
          </a:p>
          <a:p>
            <a:pPr lvl="1"/>
            <a:r>
              <a:rPr lang="en-IN" dirty="0"/>
              <a:t>Making sure that binding expression evaluation is quick</a:t>
            </a:r>
          </a:p>
          <a:p>
            <a:pPr lvl="1"/>
            <a:r>
              <a:rPr lang="en-IN" dirty="0"/>
              <a:t>Optimizing the number of digest cycles that take place</a:t>
            </a:r>
          </a:p>
          <a:p>
            <a:endParaRPr lang="en-IN" dirty="0"/>
          </a:p>
        </p:txBody>
      </p:sp>
    </p:spTree>
    <p:extLst>
      <p:ext uri="{BB962C8B-B14F-4D97-AF65-F5344CB8AC3E}">
        <p14:creationId xmlns:p14="http://schemas.microsoft.com/office/powerpoint/2010/main" val="93288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Keep </a:t>
            </a:r>
            <a:r>
              <a:rPr lang="en-IN" b="1" dirty="0"/>
              <a:t>the page/view small</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sz="1800" dirty="0"/>
              <a:t>The lesser the content, the lesser the number of binding expressions; hence, fewer watches and less processing are required during the digest cycle. Remember, each watch adds to the overall execution time of the digest cycle. The time required for a single watch can be insignificant but, after combining hundreds and maybe thousands of them, they start to matter</a:t>
            </a:r>
            <a:r>
              <a:rPr lang="en-IN" sz="1800" dirty="0" smtClean="0"/>
              <a:t>.</a:t>
            </a:r>
          </a:p>
          <a:p>
            <a:endParaRPr lang="en-IN" sz="1800" dirty="0"/>
          </a:p>
          <a:p>
            <a:r>
              <a:rPr lang="en-IN" sz="1800" dirty="0"/>
              <a:t>Data binding also adds to the memory footprint of the application. Each watch has to track the current and previous value of a data-binding expression to compare and verify if data has changed</a:t>
            </a:r>
            <a:r>
              <a:rPr lang="en-IN" sz="1800" dirty="0" smtClean="0"/>
              <a:t>.</a:t>
            </a:r>
          </a:p>
          <a:p>
            <a:endParaRPr lang="en-IN" sz="1800" dirty="0"/>
          </a:p>
          <a:p>
            <a:r>
              <a:rPr lang="en-IN" sz="1800" dirty="0"/>
              <a:t>Keeping a page/view small may not always be possible, and the view may grow. In such a case, we need to make sure that the number of bindings does not grow exponentially (linear growth is OK) with the page size. </a:t>
            </a:r>
            <a:endParaRPr lang="en-IN" sz="1800" dirty="0"/>
          </a:p>
        </p:txBody>
      </p:sp>
    </p:spTree>
    <p:extLst>
      <p:ext uri="{BB962C8B-B14F-4D97-AF65-F5344CB8AC3E}">
        <p14:creationId xmlns:p14="http://schemas.microsoft.com/office/powerpoint/2010/main" val="2362087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655638"/>
          </a:xfrm>
        </p:spPr>
        <p:txBody>
          <a:bodyPr>
            <a:normAutofit/>
          </a:bodyPr>
          <a:lstStyle/>
          <a:p>
            <a:r>
              <a:rPr lang="en-IN" sz="3600" b="1" dirty="0"/>
              <a:t>Optimizing watches for read-once </a:t>
            </a:r>
            <a:r>
              <a:rPr lang="en-IN" sz="3600" b="1" dirty="0" smtClean="0"/>
              <a:t>data</a:t>
            </a:r>
            <a:endParaRPr lang="en-IN" sz="3600" dirty="0"/>
          </a:p>
        </p:txBody>
      </p:sp>
      <p:sp>
        <p:nvSpPr>
          <p:cNvPr id="3" name="Content Placeholder 2"/>
          <p:cNvSpPr>
            <a:spLocks noGrp="1"/>
          </p:cNvSpPr>
          <p:nvPr>
            <p:ph idx="1"/>
          </p:nvPr>
        </p:nvSpPr>
        <p:spPr>
          <a:xfrm>
            <a:off x="457200" y="838200"/>
            <a:ext cx="8229600" cy="5791200"/>
          </a:xfrm>
        </p:spPr>
        <p:txBody>
          <a:bodyPr>
            <a:normAutofit/>
          </a:bodyPr>
          <a:lstStyle/>
          <a:p>
            <a:r>
              <a:rPr lang="en-IN" sz="2100" dirty="0"/>
              <a:t>In any Angular view, there is always content that, once bound, does not change. Any read-only data on the view can fall into this category. This implies that once the data is bound to the view, we no longer need watches to track model changes, as we don't expect the model to update.</a:t>
            </a:r>
          </a:p>
          <a:p>
            <a:r>
              <a:rPr lang="en-IN" sz="2100" dirty="0"/>
              <a:t>Is it possible to remove the watch after one-time binding? Angular itself does not have something inbuilt, but a community project </a:t>
            </a:r>
            <a:r>
              <a:rPr lang="en-IN" sz="2100" b="1" dirty="0" err="1"/>
              <a:t>bindonce</a:t>
            </a:r>
            <a:r>
              <a:rPr lang="en-IN" sz="2100" dirty="0"/>
              <a:t> (</a:t>
            </a:r>
            <a:r>
              <a:rPr lang="en-IN" sz="2100" dirty="0">
                <a:hlinkClick r:id="rId2" tooltip="AngularJS by Example"/>
              </a:rPr>
              <a:t>https://github.com/Pasvaz/bindonce</a:t>
            </a:r>
            <a:r>
              <a:rPr lang="en-IN" sz="2100" dirty="0"/>
              <a:t>) is there to fill this gap.</a:t>
            </a:r>
          </a:p>
          <a:p>
            <a:r>
              <a:rPr lang="en-IN" sz="2100" dirty="0"/>
              <a:t>Angular 1.3 has added support for </a:t>
            </a:r>
            <a:r>
              <a:rPr lang="en-IN" sz="2100" i="1" dirty="0"/>
              <a:t>bind</a:t>
            </a:r>
            <a:r>
              <a:rPr lang="en-IN" sz="2100" dirty="0"/>
              <a:t> and </a:t>
            </a:r>
            <a:r>
              <a:rPr lang="en-IN" sz="2100" i="1" dirty="0"/>
              <a:t>forget</a:t>
            </a:r>
            <a:r>
              <a:rPr lang="en-IN" sz="2100" dirty="0"/>
              <a:t> in the native framework. Using the syntax </a:t>
            </a:r>
            <a:r>
              <a:rPr lang="en-IN" sz="2100" i="1" dirty="0"/>
              <a:t>{{::title}}</a:t>
            </a:r>
            <a:r>
              <a:rPr lang="en-IN" sz="2100" dirty="0"/>
              <a:t>, we can achieve one-time binding. If you are on Angular 1.3, use it</a:t>
            </a:r>
            <a:r>
              <a:rPr lang="en-IN" sz="2100" dirty="0" smtClean="0"/>
              <a:t>!</a:t>
            </a:r>
          </a:p>
          <a:p>
            <a:pPr marL="0" indent="0">
              <a:buNone/>
            </a:pPr>
            <a:endParaRPr lang="en-IN" sz="2100" dirty="0"/>
          </a:p>
          <a:p>
            <a:r>
              <a:rPr lang="en-IN" sz="1800" b="1" dirty="0"/>
              <a:t>ng-bind is about twice as fast as expression bind </a:t>
            </a:r>
            <a:r>
              <a:rPr lang="en-IN" sz="1800" b="1" dirty="0" smtClean="0"/>
              <a:t> i.e.{{}}. </a:t>
            </a:r>
            <a:r>
              <a:rPr lang="en-IN" sz="1800" b="1" dirty="0"/>
              <a:t>This is true even with one time bind or bind once enabled </a:t>
            </a:r>
            <a:r>
              <a:rPr lang="en-IN" sz="1800" b="1" dirty="0" smtClean="0"/>
              <a:t>i.e.{{::}}.                 [*</a:t>
            </a:r>
            <a:r>
              <a:rPr lang="en-IN" sz="1800" b="1" dirty="0"/>
              <a:t>https://ng-perf.com</a:t>
            </a:r>
            <a:r>
              <a:rPr lang="en-IN" sz="1800" b="1" dirty="0" smtClean="0"/>
              <a:t>/]</a:t>
            </a:r>
          </a:p>
        </p:txBody>
      </p:sp>
    </p:spTree>
    <p:extLst>
      <p:ext uri="{BB962C8B-B14F-4D97-AF65-F5344CB8AC3E}">
        <p14:creationId xmlns:p14="http://schemas.microsoft.com/office/powerpoint/2010/main" val="393726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IN" sz="3600" b="1" dirty="0"/>
              <a:t>Hiding (ng-show) versus conditional rendering (ng-if/ng-switch) </a:t>
            </a:r>
            <a:r>
              <a:rPr lang="en-IN" sz="3600" b="1" dirty="0" smtClean="0"/>
              <a:t>content</a:t>
            </a:r>
            <a:endParaRPr lang="en-IN" sz="3600" dirty="0"/>
          </a:p>
        </p:txBody>
      </p:sp>
      <p:sp>
        <p:nvSpPr>
          <p:cNvPr id="3" name="Content Placeholder 2"/>
          <p:cNvSpPr>
            <a:spLocks noGrp="1"/>
          </p:cNvSpPr>
          <p:nvPr>
            <p:ph idx="1"/>
          </p:nvPr>
        </p:nvSpPr>
        <p:spPr>
          <a:xfrm>
            <a:off x="152400" y="1219200"/>
            <a:ext cx="8839200" cy="5486400"/>
          </a:xfrm>
        </p:spPr>
        <p:txBody>
          <a:bodyPr>
            <a:normAutofit/>
          </a:bodyPr>
          <a:lstStyle/>
          <a:p>
            <a:r>
              <a:rPr lang="en-IN" sz="1800" dirty="0"/>
              <a:t>For some scenarios, </a:t>
            </a:r>
            <a:r>
              <a:rPr lang="en-IN" sz="1800" i="1" dirty="0"/>
              <a:t>ng-if</a:t>
            </a:r>
            <a:r>
              <a:rPr lang="en-IN" sz="1800" dirty="0"/>
              <a:t> can be really beneficial as it can reduce the number of binding expressions/watches for the DOM content not rendered</a:t>
            </a:r>
            <a:r>
              <a:rPr lang="en-IN" sz="1800" dirty="0" smtClean="0"/>
              <a:t>.</a:t>
            </a:r>
          </a:p>
          <a:p>
            <a:pPr marL="0" indent="0">
              <a:buNone/>
            </a:pPr>
            <a:endParaRPr lang="en-IN" sz="1800" dirty="0" smtClean="0"/>
          </a:p>
          <a:p>
            <a:pPr marL="0" indent="0">
              <a:buNone/>
            </a:pPr>
            <a:r>
              <a:rPr lang="en-IN" sz="1500" dirty="0" smtClean="0"/>
              <a:t>&lt;</a:t>
            </a:r>
            <a:r>
              <a:rPr lang="en-IN" sz="1500" dirty="0"/>
              <a:t>div ng-if='</a:t>
            </a:r>
            <a:r>
              <a:rPr lang="en-IN" sz="1500" dirty="0" err="1"/>
              <a:t>user.isAdmin</a:t>
            </a:r>
            <a:r>
              <a:rPr lang="en-IN" sz="1500" dirty="0"/>
              <a:t>'&gt;</a:t>
            </a:r>
            <a:br>
              <a:rPr lang="en-IN" sz="1500" dirty="0"/>
            </a:br>
            <a:r>
              <a:rPr lang="en-IN" sz="1500" dirty="0"/>
              <a:t>   &lt;div ng-include="'admin-panel.html'"&gt;&lt;/div&gt;</a:t>
            </a:r>
            <a:br>
              <a:rPr lang="en-IN" sz="1500" dirty="0"/>
            </a:br>
            <a:r>
              <a:rPr lang="en-IN" sz="1500" dirty="0"/>
              <a:t>&lt;/div</a:t>
            </a:r>
            <a:r>
              <a:rPr lang="en-IN" sz="1500" dirty="0" smtClean="0"/>
              <a:t>&gt;</a:t>
            </a:r>
          </a:p>
          <a:p>
            <a:pPr marL="0" indent="0">
              <a:buNone/>
            </a:pPr>
            <a:endParaRPr lang="en-IN" sz="1500" dirty="0" smtClean="0"/>
          </a:p>
          <a:p>
            <a:pPr marL="0" indent="0">
              <a:buNone/>
            </a:pPr>
            <a:r>
              <a:rPr lang="en-IN" sz="1500" dirty="0" smtClean="0"/>
              <a:t>The </a:t>
            </a:r>
            <a:r>
              <a:rPr lang="en-IN" sz="1500" dirty="0"/>
              <a:t>snippet renders an admin panel if the user is an admin. With </a:t>
            </a:r>
            <a:r>
              <a:rPr lang="en-IN" sz="1500" i="1" dirty="0"/>
              <a:t>ng-if,</a:t>
            </a:r>
            <a:r>
              <a:rPr lang="en-IN" sz="1500" dirty="0"/>
              <a:t> if the user is not an admin, the </a:t>
            </a:r>
            <a:r>
              <a:rPr lang="en-IN" sz="1500" i="1" dirty="0"/>
              <a:t>ng-include</a:t>
            </a:r>
            <a:r>
              <a:rPr lang="en-IN" sz="1500" dirty="0"/>
              <a:t> directive template is neither requested nor rendered saving us of all the bindings and watches that are part of the </a:t>
            </a:r>
            <a:r>
              <a:rPr lang="en-IN" sz="1500" i="1" dirty="0"/>
              <a:t>admin-panel.html</a:t>
            </a:r>
            <a:r>
              <a:rPr lang="en-IN" sz="1500" dirty="0"/>
              <a:t> view.</a:t>
            </a:r>
          </a:p>
          <a:p>
            <a:pPr marL="0" indent="0">
              <a:buNone/>
            </a:pPr>
            <a:endParaRPr lang="en-IN" sz="1800" dirty="0" smtClean="0"/>
          </a:p>
          <a:p>
            <a:r>
              <a:rPr lang="en-IN" sz="1800" dirty="0"/>
              <a:t>should </a:t>
            </a:r>
            <a:r>
              <a:rPr lang="en-IN" sz="1800" dirty="0" smtClean="0"/>
              <a:t> we get </a:t>
            </a:r>
            <a:r>
              <a:rPr lang="en-IN" sz="1800" dirty="0"/>
              <a:t>rid of all </a:t>
            </a:r>
            <a:r>
              <a:rPr lang="en-IN" sz="1800" dirty="0" smtClean="0"/>
              <a:t>ng-show/ng-hide directives </a:t>
            </a:r>
            <a:r>
              <a:rPr lang="en-IN" sz="1800" dirty="0"/>
              <a:t>and use </a:t>
            </a:r>
            <a:r>
              <a:rPr lang="en-IN" sz="1800" dirty="0" smtClean="0"/>
              <a:t>ng-if?</a:t>
            </a:r>
          </a:p>
          <a:p>
            <a:pPr marL="0" indent="0">
              <a:buNone/>
            </a:pPr>
            <a:endParaRPr lang="en-IN" sz="1800" dirty="0" smtClean="0"/>
          </a:p>
          <a:p>
            <a:pPr lvl="1"/>
            <a:r>
              <a:rPr lang="en-IN" sz="1400" dirty="0" smtClean="0"/>
              <a:t>not </a:t>
            </a:r>
            <a:r>
              <a:rPr lang="en-IN" sz="1400" dirty="0"/>
              <a:t>really! It again depends; for small size pages, </a:t>
            </a:r>
            <a:r>
              <a:rPr lang="en-IN" sz="1400" i="1" dirty="0"/>
              <a:t>ng-show</a:t>
            </a:r>
            <a:r>
              <a:rPr lang="en-IN" sz="1400" dirty="0"/>
              <a:t>/</a:t>
            </a:r>
            <a:r>
              <a:rPr lang="en-IN" sz="1400" i="1" dirty="0"/>
              <a:t>ng-hide</a:t>
            </a:r>
            <a:r>
              <a:rPr lang="en-IN" sz="1400" dirty="0"/>
              <a:t> works just fine. </a:t>
            </a:r>
            <a:endParaRPr lang="en-IN" sz="1400" dirty="0" smtClean="0"/>
          </a:p>
          <a:p>
            <a:pPr marL="457200" lvl="1" indent="0">
              <a:buNone/>
            </a:pPr>
            <a:endParaRPr lang="en-IN" sz="1400" dirty="0" smtClean="0"/>
          </a:p>
          <a:p>
            <a:pPr lvl="1"/>
            <a:r>
              <a:rPr lang="en-IN" sz="1400" dirty="0"/>
              <a:t>remember that there is a cost to creating and destroying the DOM. If the expression to show/hide flips too often, this will mean too many DOMs create-and-destroy cycles, which are detrimental to the overall performance of the app.</a:t>
            </a:r>
            <a:endParaRPr lang="en-IN" sz="1400" dirty="0" smtClean="0"/>
          </a:p>
          <a:p>
            <a:pPr marL="0" indent="0">
              <a:buNone/>
            </a:pPr>
            <a:endParaRPr lang="en-IN" sz="1800" dirty="0"/>
          </a:p>
        </p:txBody>
      </p:sp>
    </p:spTree>
    <p:extLst>
      <p:ext uri="{BB962C8B-B14F-4D97-AF65-F5344CB8AC3E}">
        <p14:creationId xmlns:p14="http://schemas.microsoft.com/office/powerpoint/2010/main" val="24816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IN" sz="3600" b="1" dirty="0"/>
              <a:t>Expressions being watched should not be </a:t>
            </a:r>
            <a:r>
              <a:rPr lang="en-IN" sz="3600" b="1" dirty="0" smtClean="0"/>
              <a:t>slow</a:t>
            </a:r>
            <a:endParaRPr lang="en-IN" sz="3600" dirty="0"/>
          </a:p>
        </p:txBody>
      </p:sp>
      <p:sp>
        <p:nvSpPr>
          <p:cNvPr id="3" name="Content Placeholder 2"/>
          <p:cNvSpPr>
            <a:spLocks noGrp="1"/>
          </p:cNvSpPr>
          <p:nvPr>
            <p:ph idx="1"/>
          </p:nvPr>
        </p:nvSpPr>
        <p:spPr>
          <a:xfrm>
            <a:off x="205154" y="838200"/>
            <a:ext cx="8915400" cy="5287963"/>
          </a:xfrm>
        </p:spPr>
        <p:txBody>
          <a:bodyPr>
            <a:normAutofit fontScale="92500"/>
          </a:bodyPr>
          <a:lstStyle/>
          <a:p>
            <a:r>
              <a:rPr lang="en-IN" sz="1800" dirty="0"/>
              <a:t>The first way we can make sure of this is by using properties instead of functions to bind expressions</a:t>
            </a:r>
            <a:r>
              <a:rPr lang="en-IN" sz="1800" dirty="0" smtClean="0"/>
              <a:t>.</a:t>
            </a:r>
          </a:p>
          <a:p>
            <a:endParaRPr lang="en-IN" sz="1800" dirty="0"/>
          </a:p>
          <a:p>
            <a:endParaRPr lang="en-IN" sz="1800" dirty="0" smtClean="0"/>
          </a:p>
          <a:p>
            <a:endParaRPr lang="en-IN" sz="1800" dirty="0"/>
          </a:p>
          <a:p>
            <a:endParaRPr lang="en-IN" sz="1800" dirty="0" smtClean="0"/>
          </a:p>
          <a:p>
            <a:endParaRPr lang="en-IN" sz="1800" dirty="0" smtClean="0"/>
          </a:p>
          <a:p>
            <a:r>
              <a:rPr lang="en-IN" sz="1800" dirty="0" smtClean="0"/>
              <a:t>Try </a:t>
            </a:r>
            <a:r>
              <a:rPr lang="en-IN" sz="1800" dirty="0"/>
              <a:t>to minimize function expressions in bindings. If a function expression is required, make sure that the function returns a result quickly. Make sure a function being watched </a:t>
            </a:r>
            <a:r>
              <a:rPr lang="en-IN" sz="1800" i="1" dirty="0"/>
              <a:t>does not</a:t>
            </a:r>
            <a:r>
              <a:rPr lang="en-IN" sz="1800" dirty="0"/>
              <a:t>:</a:t>
            </a:r>
          </a:p>
          <a:p>
            <a:pPr lvl="1"/>
            <a:r>
              <a:rPr lang="en-IN" sz="1400" dirty="0"/>
              <a:t>Make any remote calls</a:t>
            </a:r>
          </a:p>
          <a:p>
            <a:pPr lvl="1"/>
            <a:r>
              <a:rPr lang="en-IN" sz="1400" dirty="0"/>
              <a:t>Use </a:t>
            </a:r>
            <a:r>
              <a:rPr lang="en-IN" sz="1400" i="1" dirty="0"/>
              <a:t>$timeout</a:t>
            </a:r>
            <a:r>
              <a:rPr lang="en-IN" sz="1400" dirty="0"/>
              <a:t>/</a:t>
            </a:r>
            <a:r>
              <a:rPr lang="en-IN" sz="1400" i="1" dirty="0"/>
              <a:t>$interval</a:t>
            </a:r>
            <a:endParaRPr lang="en-IN" sz="1400" dirty="0"/>
          </a:p>
          <a:p>
            <a:pPr lvl="1"/>
            <a:r>
              <a:rPr lang="en-IN" sz="1400" dirty="0"/>
              <a:t>Perform sorting/filtering</a:t>
            </a:r>
          </a:p>
          <a:p>
            <a:pPr lvl="1"/>
            <a:r>
              <a:rPr lang="en-IN" sz="1400" dirty="0"/>
              <a:t>Perform DOM manipulation (this can happen inside directive implementation)</a:t>
            </a:r>
          </a:p>
          <a:p>
            <a:pPr lvl="1"/>
            <a:r>
              <a:rPr lang="en-IN" sz="1400" dirty="0"/>
              <a:t>Or perform any other time-consuming </a:t>
            </a:r>
            <a:r>
              <a:rPr lang="en-IN" sz="1400" dirty="0" smtClean="0"/>
              <a:t>operation</a:t>
            </a:r>
          </a:p>
          <a:p>
            <a:pPr lvl="1"/>
            <a:endParaRPr lang="en-IN" sz="1400" dirty="0"/>
          </a:p>
          <a:p>
            <a:pPr lvl="1"/>
            <a:endParaRPr lang="en-IN" sz="1400" dirty="0" smtClean="0"/>
          </a:p>
          <a:p>
            <a:pPr marL="342900" lvl="1" indent="-342900">
              <a:buFont typeface="Arial" pitchFamily="34" charset="0"/>
              <a:buChar char="•"/>
            </a:pPr>
            <a:r>
              <a:rPr lang="en-IN" sz="1800" dirty="0"/>
              <a:t>To reiterate, Angular will evaluate a watched expression multiple times during every digest cycle just to know if the return value (a model) has changed and the view needs to be synchronized.</a:t>
            </a:r>
          </a:p>
          <a:p>
            <a:endParaRPr lang="en-IN" sz="1800" dirty="0"/>
          </a:p>
          <a:p>
            <a:endParaRPr lang="en-IN"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43000"/>
            <a:ext cx="43434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966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27038"/>
          </a:xfrm>
        </p:spPr>
        <p:txBody>
          <a:bodyPr>
            <a:normAutofit fontScale="90000"/>
          </a:bodyPr>
          <a:lstStyle/>
          <a:p>
            <a:r>
              <a:rPr lang="en-IN" b="1" dirty="0"/>
              <a:t>Minimizing the deep model </a:t>
            </a:r>
            <a:r>
              <a:rPr lang="en-IN" b="1" dirty="0" smtClean="0"/>
              <a:t>watch</a:t>
            </a:r>
            <a:endParaRPr lang="en-IN" dirty="0"/>
          </a:p>
        </p:txBody>
      </p:sp>
      <p:sp>
        <p:nvSpPr>
          <p:cNvPr id="3" name="Content Placeholder 2"/>
          <p:cNvSpPr>
            <a:spLocks noGrp="1"/>
          </p:cNvSpPr>
          <p:nvPr>
            <p:ph idx="1"/>
          </p:nvPr>
        </p:nvSpPr>
        <p:spPr>
          <a:xfrm>
            <a:off x="304800" y="838200"/>
            <a:ext cx="8686800" cy="5562600"/>
          </a:xfrm>
        </p:spPr>
        <p:txBody>
          <a:bodyPr>
            <a:normAutofit/>
          </a:bodyPr>
          <a:lstStyle/>
          <a:p>
            <a:r>
              <a:rPr lang="en-IN" sz="1800" dirty="0"/>
              <a:t>You can get AngularJS to perform deep checking of an object using the third parameter of $watch. This gets it to evaluate every property in an object. For deeply nested objects, this can be expensive. A better alternative is to use $</a:t>
            </a:r>
            <a:r>
              <a:rPr lang="en-IN" sz="1800" dirty="0" err="1"/>
              <a:t>watchCollection</a:t>
            </a:r>
            <a:r>
              <a:rPr lang="en-IN" sz="1800" dirty="0"/>
              <a:t>, which limits deep checking to the first layer (which in most cases is enough) and could make major improvements to your performance.</a:t>
            </a:r>
            <a:endParaRPr lang="en-IN" sz="1800" dirty="0"/>
          </a:p>
        </p:txBody>
      </p:sp>
    </p:spTree>
    <p:extLst>
      <p:ext uri="{BB962C8B-B14F-4D97-AF65-F5344CB8AC3E}">
        <p14:creationId xmlns:p14="http://schemas.microsoft.com/office/powerpoint/2010/main" val="3732706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162"/>
            <a:ext cx="9144000" cy="503238"/>
          </a:xfrm>
        </p:spPr>
        <p:txBody>
          <a:bodyPr>
            <a:noAutofit/>
          </a:bodyPr>
          <a:lstStyle/>
          <a:p>
            <a:r>
              <a:rPr lang="en-IN" sz="3600" b="1" dirty="0"/>
              <a:t>Handling large datasets with </a:t>
            </a:r>
            <a:r>
              <a:rPr lang="en-IN" sz="3600" b="1" dirty="0" smtClean="0"/>
              <a:t>ng-repeat</a:t>
            </a:r>
            <a:endParaRPr lang="en-IN" sz="3600" dirty="0"/>
          </a:p>
        </p:txBody>
      </p:sp>
      <p:sp>
        <p:nvSpPr>
          <p:cNvPr id="3" name="Content Placeholder 2"/>
          <p:cNvSpPr>
            <a:spLocks noGrp="1"/>
          </p:cNvSpPr>
          <p:nvPr>
            <p:ph idx="1"/>
          </p:nvPr>
        </p:nvSpPr>
        <p:spPr>
          <a:xfrm>
            <a:off x="228600" y="609600"/>
            <a:ext cx="8610600" cy="6096000"/>
          </a:xfrm>
        </p:spPr>
        <p:txBody>
          <a:bodyPr>
            <a:normAutofit lnSpcReduction="10000"/>
          </a:bodyPr>
          <a:lstStyle/>
          <a:p>
            <a:r>
              <a:rPr lang="en-IN" sz="1800" b="1" dirty="0"/>
              <a:t>Page data and use </a:t>
            </a:r>
            <a:r>
              <a:rPr lang="en-IN" sz="1800" b="1" dirty="0" err="1"/>
              <a:t>limitTo</a:t>
            </a:r>
            <a:r>
              <a:rPr lang="en-IN" sz="1800" dirty="0"/>
              <a:t>: Implement a server-side paging mechanism when a number of items returned are large</a:t>
            </a:r>
            <a:r>
              <a:rPr lang="en-IN" sz="1800" dirty="0" smtClean="0"/>
              <a:t>.</a:t>
            </a:r>
            <a:r>
              <a:rPr lang="en-IN" sz="1800" dirty="0"/>
              <a:t> </a:t>
            </a:r>
            <a:r>
              <a:rPr lang="en-IN" sz="1800" dirty="0" smtClean="0"/>
              <a:t>Also </a:t>
            </a:r>
            <a:r>
              <a:rPr lang="en-IN" sz="1800" dirty="0"/>
              <a:t>use the </a:t>
            </a:r>
            <a:r>
              <a:rPr lang="en-IN" sz="1800" i="1" dirty="0" err="1"/>
              <a:t>limitTo</a:t>
            </a:r>
            <a:r>
              <a:rPr lang="en-IN" sz="1800" dirty="0"/>
              <a:t> filter to limit the number of items rendered. Its syntax is as follows:</a:t>
            </a:r>
          </a:p>
          <a:p>
            <a:pPr marL="0" indent="0">
              <a:buNone/>
            </a:pPr>
            <a:r>
              <a:rPr lang="en-IN" sz="1800" dirty="0" smtClean="0"/>
              <a:t>	</a:t>
            </a:r>
            <a:r>
              <a:rPr lang="en-IN" sz="1500" dirty="0" smtClean="0"/>
              <a:t>&lt;</a:t>
            </a:r>
            <a:r>
              <a:rPr lang="en-IN" sz="1500" dirty="0" err="1"/>
              <a:t>tr</a:t>
            </a:r>
            <a:r>
              <a:rPr lang="en-IN" sz="1500" dirty="0"/>
              <a:t> ng-repeat="user in users |</a:t>
            </a:r>
            <a:r>
              <a:rPr lang="en-IN" sz="1500" dirty="0" err="1"/>
              <a:t>limitTo:pageSize</a:t>
            </a:r>
            <a:r>
              <a:rPr lang="en-IN" sz="1500" dirty="0"/>
              <a:t>"&gt;…&lt;/</a:t>
            </a:r>
            <a:r>
              <a:rPr lang="en-IN" sz="1500" dirty="0" err="1"/>
              <a:t>tr</a:t>
            </a:r>
            <a:r>
              <a:rPr lang="en-IN" sz="1500" dirty="0" smtClean="0"/>
              <a:t>&gt;</a:t>
            </a:r>
          </a:p>
          <a:p>
            <a:pPr marL="0" indent="0">
              <a:buNone/>
            </a:pPr>
            <a:r>
              <a:rPr lang="en-IN" sz="1500" dirty="0" smtClean="0"/>
              <a:t>       Look </a:t>
            </a:r>
            <a:r>
              <a:rPr lang="en-IN" sz="1500" dirty="0"/>
              <a:t>at modules such as </a:t>
            </a:r>
            <a:r>
              <a:rPr lang="en-IN" sz="1500" i="1" dirty="0" err="1" smtClean="0"/>
              <a:t>ngInfiniteScroll</a:t>
            </a:r>
            <a:r>
              <a:rPr lang="en-IN" sz="1500" i="1" dirty="0" smtClean="0"/>
              <a:t> </a:t>
            </a:r>
            <a:r>
              <a:rPr lang="en-IN" sz="1500" dirty="0" smtClean="0"/>
              <a:t>(</a:t>
            </a:r>
            <a:r>
              <a:rPr lang="en-IN" sz="1500" dirty="0">
                <a:hlinkClick r:id="rId2" tooltip="http://binarymuse.github.io/ngInfiniteScroll/"/>
              </a:rPr>
              <a:t>http://binarymuse.github.io/ngInfiniteScroll/</a:t>
            </a:r>
            <a:r>
              <a:rPr lang="en-IN" sz="1500" dirty="0"/>
              <a:t>) that provide an alternate mechanism to render large lists</a:t>
            </a:r>
            <a:r>
              <a:rPr lang="en-IN" sz="1500" dirty="0" smtClean="0"/>
              <a:t>.</a:t>
            </a:r>
          </a:p>
          <a:p>
            <a:endParaRPr lang="en-IN" sz="1800" b="1" dirty="0"/>
          </a:p>
          <a:p>
            <a:r>
              <a:rPr lang="en-IN" sz="1800" b="1" dirty="0"/>
              <a:t>Use the track by expression: </a:t>
            </a:r>
            <a:r>
              <a:rPr lang="en-IN" sz="1800" dirty="0"/>
              <a:t>The </a:t>
            </a:r>
            <a:r>
              <a:rPr lang="en-IN" sz="1800" i="1" dirty="0"/>
              <a:t>ng-repeat</a:t>
            </a:r>
            <a:r>
              <a:rPr lang="en-IN" sz="1800" dirty="0"/>
              <a:t> directive for performance tries to make sure it does not unnecessarily create or delete HTML nodes when items are added, updated, deleted, or moved in the list. To achieve this, it adds a </a:t>
            </a:r>
            <a:r>
              <a:rPr lang="en-IN" sz="1800" i="1" dirty="0"/>
              <a:t>$$</a:t>
            </a:r>
            <a:r>
              <a:rPr lang="en-IN" sz="1800" i="1" dirty="0" err="1"/>
              <a:t>hashKey</a:t>
            </a:r>
            <a:r>
              <a:rPr lang="en-IN" sz="1800" dirty="0"/>
              <a:t> property to every model item allowing it to associate the DOM node with the model item</a:t>
            </a:r>
            <a:r>
              <a:rPr lang="en-IN" sz="1800" dirty="0" smtClean="0"/>
              <a:t>.</a:t>
            </a:r>
          </a:p>
          <a:p>
            <a:pPr marL="0" indent="0">
              <a:buNone/>
            </a:pPr>
            <a:r>
              <a:rPr lang="en-IN" sz="1800" dirty="0" smtClean="0"/>
              <a:t>	&lt;</a:t>
            </a:r>
            <a:r>
              <a:rPr lang="en-IN" sz="1800" dirty="0" err="1"/>
              <a:t>tr</a:t>
            </a:r>
            <a:r>
              <a:rPr lang="en-IN" sz="1800" dirty="0"/>
              <a:t> ng-repeat="user in users track by user.id"&gt;…&lt;/</a:t>
            </a:r>
            <a:r>
              <a:rPr lang="en-IN" sz="1800" dirty="0" err="1"/>
              <a:t>tr</a:t>
            </a:r>
            <a:r>
              <a:rPr lang="en-IN" sz="1800" dirty="0" smtClean="0"/>
              <a:t>&gt;</a:t>
            </a:r>
          </a:p>
          <a:p>
            <a:pPr marL="0" indent="0">
              <a:buNone/>
            </a:pPr>
            <a:r>
              <a:rPr lang="en-IN" sz="1800" dirty="0"/>
              <a:t>	</a:t>
            </a:r>
            <a:r>
              <a:rPr lang="en-IN" sz="1800" dirty="0" smtClean="0"/>
              <a:t>removes the burden of maintaining $$</a:t>
            </a:r>
            <a:r>
              <a:rPr lang="en-IN" sz="1800" dirty="0" err="1" smtClean="0"/>
              <a:t>hashKey</a:t>
            </a:r>
            <a:endParaRPr lang="en-IN" sz="1800" dirty="0" smtClean="0"/>
          </a:p>
          <a:p>
            <a:endParaRPr lang="en-IN" sz="1800" b="1" dirty="0" smtClean="0"/>
          </a:p>
          <a:p>
            <a:r>
              <a:rPr lang="en-IN" sz="1800" b="1" dirty="0" smtClean="0"/>
              <a:t>Do </a:t>
            </a:r>
            <a:r>
              <a:rPr lang="en-IN" sz="1800" b="1" dirty="0"/>
              <a:t>not bind ng-repeat to a function expression: </a:t>
            </a:r>
            <a:r>
              <a:rPr lang="en-IN" sz="1800" dirty="0"/>
              <a:t>Using a function's return value for ng-repeat can also be problematic, depending upon how the function is implemented.</a:t>
            </a:r>
          </a:p>
          <a:p>
            <a:pPr marL="0" indent="0">
              <a:buNone/>
            </a:pPr>
            <a:endParaRPr lang="en-IN" sz="1800" b="1" dirty="0"/>
          </a:p>
          <a:p>
            <a:r>
              <a:rPr lang="en-IN" sz="1800" b="1" dirty="0"/>
              <a:t>Minimize filters in views, use filter elements in the controller</a:t>
            </a:r>
            <a:r>
              <a:rPr lang="en-IN" sz="1800" dirty="0"/>
              <a:t>: Filters defined on </a:t>
            </a:r>
            <a:r>
              <a:rPr lang="en-IN" sz="1800" i="1" dirty="0"/>
              <a:t>ng-repeat</a:t>
            </a:r>
            <a:r>
              <a:rPr lang="en-IN" sz="1800" dirty="0"/>
              <a:t> are also evaluated every time the digest cycle takes place. For large lists, if the same filtering can be implemented in the controller, we can avoid constant filter evaluation. This holds true for any filter function that is used with arrays including </a:t>
            </a:r>
            <a:r>
              <a:rPr lang="en-IN" sz="1800" i="1" dirty="0"/>
              <a:t>filter</a:t>
            </a:r>
            <a:r>
              <a:rPr lang="en-IN" sz="1800" dirty="0"/>
              <a:t> and </a:t>
            </a:r>
            <a:r>
              <a:rPr lang="en-IN" sz="1800" i="1" dirty="0" err="1"/>
              <a:t>orderBy</a:t>
            </a:r>
            <a:r>
              <a:rPr lang="en-IN" sz="1800" dirty="0"/>
              <a:t>.</a:t>
            </a:r>
          </a:p>
          <a:p>
            <a:endParaRPr lang="en-IN" sz="1800" dirty="0" smtClean="0"/>
          </a:p>
        </p:txBody>
      </p:sp>
    </p:spTree>
    <p:extLst>
      <p:ext uri="{BB962C8B-B14F-4D97-AF65-F5344CB8AC3E}">
        <p14:creationId xmlns:p14="http://schemas.microsoft.com/office/powerpoint/2010/main" val="4093263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778</Words>
  <Application>Microsoft Office PowerPoint</Application>
  <PresentationFormat>On-screen Show (4:3)</PresentationFormat>
  <Paragraphs>132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Javascript performance</vt:lpstr>
      <vt:lpstr>PowerPoint Presentation</vt:lpstr>
      <vt:lpstr>PowerPoint Presentation</vt:lpstr>
      <vt:lpstr>Keep the page/view small </vt:lpstr>
      <vt:lpstr>Optimizing watches for read-once data</vt:lpstr>
      <vt:lpstr>Hiding (ng-show) versus conditional rendering (ng-if/ng-switch) content</vt:lpstr>
      <vt:lpstr>Expressions being watched should not be slow</vt:lpstr>
      <vt:lpstr>Minimizing the deep model watch</vt:lpstr>
      <vt:lpstr>Handling large datasets with ng-repeat</vt:lpstr>
      <vt:lpstr>Avoid mouse-movement tracking events</vt:lpstr>
      <vt:lpstr>Avoiding calling $scope.$apply</vt:lpstr>
      <vt:lpstr>PowerPoint Presentation</vt:lpstr>
      <vt:lpstr>$on, $broadcast , and $emit</vt:lpstr>
      <vt:lpstr>$evalAsync </vt:lpstr>
      <vt:lpstr>Isolate Scope and Transclusion</vt:lpstr>
      <vt:lpstr>The compile cycle</vt:lpstr>
      <vt:lpstr>Summary</vt:lpstr>
      <vt:lpstr>AngularJS: The good (performant) parts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Javascript performance</dc:title>
  <dc:creator>Rohan Vidhan</dc:creator>
  <cp:lastModifiedBy>Rohan Vidhan</cp:lastModifiedBy>
  <cp:revision>10</cp:revision>
  <dcterms:created xsi:type="dcterms:W3CDTF">2006-08-16T00:00:00Z</dcterms:created>
  <dcterms:modified xsi:type="dcterms:W3CDTF">2016-06-05T22:31:25Z</dcterms:modified>
</cp:coreProperties>
</file>